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69" r:id="rId5"/>
    <p:sldId id="270" r:id="rId6"/>
    <p:sldId id="259" r:id="rId7"/>
    <p:sldId id="260" r:id="rId8"/>
    <p:sldId id="264" r:id="rId9"/>
    <p:sldId id="277" r:id="rId10"/>
    <p:sldId id="272" r:id="rId11"/>
    <p:sldId id="261" r:id="rId12"/>
    <p:sldId id="265" r:id="rId13"/>
    <p:sldId id="274" r:id="rId14"/>
    <p:sldId id="273" r:id="rId15"/>
    <p:sldId id="262" r:id="rId16"/>
    <p:sldId id="263"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D0F9008-4A0B-436E-9F95-AD4ECDB428C0}" type="datetimeFigureOut">
              <a:rPr lang="en-IN" smtClean="0"/>
              <a:t>04-12-2021</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D201ADD-E558-4D4A-B3DE-523AA743711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0F9008-4A0B-436E-9F95-AD4ECDB428C0}"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01ADD-E558-4D4A-B3DE-523AA743711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0F9008-4A0B-436E-9F95-AD4ECDB428C0}"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01ADD-E558-4D4A-B3DE-523AA743711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D0F9008-4A0B-436E-9F95-AD4ECDB428C0}" type="datetimeFigureOut">
              <a:rPr lang="en-IN" smtClean="0"/>
              <a:t>04-12-2021</a:t>
            </a:fld>
            <a:endParaRPr lang="en-IN"/>
          </a:p>
        </p:txBody>
      </p:sp>
      <p:sp>
        <p:nvSpPr>
          <p:cNvPr id="9" name="Slide Number Placeholder 8"/>
          <p:cNvSpPr>
            <a:spLocks noGrp="1"/>
          </p:cNvSpPr>
          <p:nvPr>
            <p:ph type="sldNum" sz="quarter" idx="15"/>
          </p:nvPr>
        </p:nvSpPr>
        <p:spPr/>
        <p:txBody>
          <a:bodyPr rtlCol="0"/>
          <a:lstStyle/>
          <a:p>
            <a:fld id="{7D201ADD-E558-4D4A-B3DE-523AA743711D}"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D0F9008-4A0B-436E-9F95-AD4ECDB428C0}" type="datetimeFigureOut">
              <a:rPr lang="en-IN" smtClean="0"/>
              <a:t>04-12-2021</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D201ADD-E558-4D4A-B3DE-523AA743711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D0F9008-4A0B-436E-9F95-AD4ECDB428C0}" type="datetimeFigureOut">
              <a:rPr lang="en-IN" smtClean="0"/>
              <a:t>04-12-2021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01ADD-E558-4D4A-B3DE-523AA743711D}"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D0F9008-4A0B-436E-9F95-AD4ECDB428C0}" type="datetimeFigureOut">
              <a:rPr lang="en-IN" smtClean="0"/>
              <a:t>04-12-2021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201ADD-E558-4D4A-B3DE-523AA743711D}"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D0F9008-4A0B-436E-9F95-AD4ECDB428C0}" type="datetimeFigureOut">
              <a:rPr lang="en-IN" smtClean="0"/>
              <a:t>04-12-2021</a:t>
            </a:fld>
            <a:endParaRPr lang="en-IN"/>
          </a:p>
        </p:txBody>
      </p:sp>
      <p:sp>
        <p:nvSpPr>
          <p:cNvPr id="7" name="Slide Number Placeholder 6"/>
          <p:cNvSpPr>
            <a:spLocks noGrp="1"/>
          </p:cNvSpPr>
          <p:nvPr>
            <p:ph type="sldNum" sz="quarter" idx="11"/>
          </p:nvPr>
        </p:nvSpPr>
        <p:spPr/>
        <p:txBody>
          <a:bodyPr rtlCol="0"/>
          <a:lstStyle/>
          <a:p>
            <a:fld id="{7D201ADD-E558-4D4A-B3DE-523AA743711D}"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F9008-4A0B-436E-9F95-AD4ECDB428C0}" type="datetimeFigureOut">
              <a:rPr lang="en-IN" smtClean="0"/>
              <a:t>04-12-2021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201ADD-E558-4D4A-B3DE-523AA743711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D0F9008-4A0B-436E-9F95-AD4ECDB428C0}" type="datetimeFigureOut">
              <a:rPr lang="en-IN" smtClean="0"/>
              <a:t>04-12-2021</a:t>
            </a:fld>
            <a:endParaRPr lang="en-IN"/>
          </a:p>
        </p:txBody>
      </p:sp>
      <p:sp>
        <p:nvSpPr>
          <p:cNvPr id="22" name="Slide Number Placeholder 21"/>
          <p:cNvSpPr>
            <a:spLocks noGrp="1"/>
          </p:cNvSpPr>
          <p:nvPr>
            <p:ph type="sldNum" sz="quarter" idx="15"/>
          </p:nvPr>
        </p:nvSpPr>
        <p:spPr/>
        <p:txBody>
          <a:bodyPr rtlCol="0"/>
          <a:lstStyle/>
          <a:p>
            <a:fld id="{7D201ADD-E558-4D4A-B3DE-523AA743711D}"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D0F9008-4A0B-436E-9F95-AD4ECDB428C0}" type="datetimeFigureOut">
              <a:rPr lang="en-IN" smtClean="0"/>
              <a:t>04-12-2021</a:t>
            </a:fld>
            <a:endParaRPr lang="en-IN"/>
          </a:p>
        </p:txBody>
      </p:sp>
      <p:sp>
        <p:nvSpPr>
          <p:cNvPr id="18" name="Slide Number Placeholder 17"/>
          <p:cNvSpPr>
            <a:spLocks noGrp="1"/>
          </p:cNvSpPr>
          <p:nvPr>
            <p:ph type="sldNum" sz="quarter" idx="11"/>
          </p:nvPr>
        </p:nvSpPr>
        <p:spPr/>
        <p:txBody>
          <a:bodyPr rtlCol="0"/>
          <a:lstStyle/>
          <a:p>
            <a:fld id="{7D201ADD-E558-4D4A-B3DE-523AA743711D}"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D0F9008-4A0B-436E-9F95-AD4ECDB428C0}" type="datetimeFigureOut">
              <a:rPr lang="en-IN" smtClean="0"/>
              <a:t>04-12-2021</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D201ADD-E558-4D4A-B3DE-523AA743711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1784" y="548680"/>
            <a:ext cx="8278688" cy="821953"/>
          </a:xfrm>
        </p:spPr>
        <p:txBody>
          <a:bodyPr>
            <a:normAutofit/>
          </a:bodyPr>
          <a:lstStyle/>
          <a:p>
            <a:r>
              <a:rPr lang="en-US" sz="4000" b="1" dirty="0" smtClean="0">
                <a:solidFill>
                  <a:schemeClr val="tx1"/>
                </a:solidFill>
                <a:latin typeface="Times New Roman" pitchFamily="18" charset="0"/>
                <a:cs typeface="Times New Roman" pitchFamily="18" charset="0"/>
              </a:rPr>
              <a:t>Real-Time Face Mask Detection </a:t>
            </a:r>
            <a:endParaRPr lang="en-IN" sz="4000" b="1"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763688" y="1412776"/>
            <a:ext cx="3096344" cy="936104"/>
          </a:xfrm>
        </p:spPr>
        <p:txBody>
          <a:bodyPr>
            <a:normAutofit/>
          </a:bodyPr>
          <a:lstStyle/>
          <a:p>
            <a:r>
              <a:rPr lang="en-US" sz="3600" b="1" dirty="0" smtClean="0">
                <a:solidFill>
                  <a:schemeClr val="tx1">
                    <a:lumMod val="65000"/>
                    <a:lumOff val="35000"/>
                  </a:schemeClr>
                </a:solidFill>
                <a:latin typeface="Times New Roman" pitchFamily="18" charset="0"/>
                <a:cs typeface="Times New Roman" pitchFamily="18" charset="0"/>
              </a:rPr>
              <a:t>Minor Project</a:t>
            </a:r>
            <a:endParaRPr lang="en-IN" sz="3600" b="1" dirty="0">
              <a:solidFill>
                <a:schemeClr val="tx1">
                  <a:lumMod val="65000"/>
                  <a:lumOff val="35000"/>
                </a:schemeClr>
              </a:solidFill>
              <a:latin typeface="Times New Roman" pitchFamily="18" charset="0"/>
              <a:cs typeface="Times New Roman" pitchFamily="18" charset="0"/>
            </a:endParaRPr>
          </a:p>
        </p:txBody>
      </p:sp>
      <p:sp>
        <p:nvSpPr>
          <p:cNvPr id="4" name="TextBox 3"/>
          <p:cNvSpPr txBox="1"/>
          <p:nvPr/>
        </p:nvSpPr>
        <p:spPr>
          <a:xfrm>
            <a:off x="5868144" y="5079963"/>
            <a:ext cx="2952328" cy="1138773"/>
          </a:xfrm>
          <a:prstGeom prst="rect">
            <a:avLst/>
          </a:prstGeom>
          <a:noFill/>
        </p:spPr>
        <p:txBody>
          <a:bodyPr wrap="square" rtlCol="0">
            <a:spAutoFit/>
          </a:bodyPr>
          <a:lstStyle/>
          <a:p>
            <a:r>
              <a:rPr lang="en-US" b="1" dirty="0" smtClean="0">
                <a:latin typeface="Times New Roman" pitchFamily="18" charset="0"/>
                <a:cs typeface="Times New Roman" pitchFamily="18" charset="0"/>
              </a:rPr>
              <a:t>Team Members:</a:t>
            </a:r>
          </a:p>
          <a:p>
            <a:r>
              <a:rPr lang="en-US" sz="1600" dirty="0" smtClean="0">
                <a:latin typeface="Times New Roman" pitchFamily="18" charset="0"/>
                <a:cs typeface="Times New Roman" pitchFamily="18" charset="0"/>
              </a:rPr>
              <a:t>Kartikeya Consul (9919103183)</a:t>
            </a:r>
          </a:p>
          <a:p>
            <a:r>
              <a:rPr lang="en-US" sz="1600" dirty="0" smtClean="0">
                <a:latin typeface="Times New Roman" pitchFamily="18" charset="0"/>
                <a:cs typeface="Times New Roman" pitchFamily="18" charset="0"/>
              </a:rPr>
              <a:t>Manan Chaudhary (9919103178)</a:t>
            </a:r>
          </a:p>
          <a:p>
            <a:r>
              <a:rPr lang="en-US" sz="1600" dirty="0" smtClean="0">
                <a:latin typeface="Times New Roman" pitchFamily="18" charset="0"/>
                <a:cs typeface="Times New Roman" pitchFamily="18" charset="0"/>
              </a:rPr>
              <a:t>Megha Jain (9919103188)</a:t>
            </a:r>
            <a:endParaRPr lang="en-IN" sz="1600" dirty="0">
              <a:latin typeface="Times New Roman" pitchFamily="18" charset="0"/>
              <a:cs typeface="Times New Roman" pitchFamily="18" charset="0"/>
            </a:endParaRPr>
          </a:p>
        </p:txBody>
      </p:sp>
      <p:pic>
        <p:nvPicPr>
          <p:cNvPr id="5" name="Picture 4" descr="https://lh3.googleusercontent.com/lJ2C2CwcrO3HESzbdRTBNWPs5Zfoqx1m2_GVC0bfB1UyhGwl8yEGDiv5lP2FSusbeUtKiqrH2nl2c6cu7BNqW73hISIBUewK7o1k86OTT-BMASDulMHz0f6gd3xYYrz0ybXHOjbqiCEyhizQjg"/>
          <p:cNvPicPr/>
          <p:nvPr/>
        </p:nvPicPr>
        <p:blipFill>
          <a:blip r:embed="rId2">
            <a:extLst>
              <a:ext uri="{28A0092B-C50C-407E-A947-70E740481C1C}">
                <a14:useLocalDpi xmlns:a14="http://schemas.microsoft.com/office/drawing/2010/main" val="0"/>
              </a:ext>
            </a:extLst>
          </a:blip>
          <a:srcRect l="36170" t="61390" r="35843" b="18689"/>
          <a:stretch>
            <a:fillRect/>
          </a:stretch>
        </p:blipFill>
        <p:spPr>
          <a:xfrm>
            <a:off x="3834447" y="2564904"/>
            <a:ext cx="1673657" cy="1762378"/>
          </a:xfrm>
          <a:prstGeom prst="rect">
            <a:avLst/>
          </a:prstGeom>
          <a:noFill/>
          <a:ln>
            <a:noFill/>
          </a:ln>
        </p:spPr>
      </p:pic>
    </p:spTree>
    <p:extLst>
      <p:ext uri="{BB962C8B-B14F-4D97-AF65-F5344CB8AC3E}">
        <p14:creationId xmlns:p14="http://schemas.microsoft.com/office/powerpoint/2010/main" val="4209324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467600" cy="724942"/>
          </a:xfrm>
        </p:spPr>
        <p:txBody>
          <a:bodyPr>
            <a:normAutofit/>
          </a:bodyPr>
          <a:lstStyle/>
          <a:p>
            <a:r>
              <a:rPr lang="en-US" sz="4000" b="1" dirty="0" smtClean="0">
                <a:solidFill>
                  <a:schemeClr val="tx1"/>
                </a:solidFill>
                <a:latin typeface="Times New Roman" pitchFamily="18" charset="0"/>
                <a:cs typeface="Times New Roman" pitchFamily="18" charset="0"/>
              </a:rPr>
              <a:t>FLOW DIAGRAM</a:t>
            </a:r>
            <a:endParaRPr lang="en-IN" sz="4000" b="1" dirty="0">
              <a:solidFill>
                <a:schemeClr val="tx1"/>
              </a:solidFill>
              <a:latin typeface="Times New Roman" pitchFamily="18" charset="0"/>
              <a:cs typeface="Times New Roman" pitchFamily="18" charset="0"/>
            </a:endParaRPr>
          </a:p>
        </p:txBody>
      </p:sp>
      <p:pic>
        <p:nvPicPr>
          <p:cNvPr id="5" name="Picture 2" descr="C:\Users\consu\Videos\Captures\Face Mask Recognition using TensorFlow a Deep Learning Framework - Google Chrome 28-11-2021 20_46_19 (2).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43608" y="1412776"/>
            <a:ext cx="6480301" cy="4968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225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7467600" cy="652934"/>
          </a:xfrm>
        </p:spPr>
        <p:txBody>
          <a:bodyPr>
            <a:noAutofit/>
          </a:bodyPr>
          <a:lstStyle/>
          <a:p>
            <a:r>
              <a:rPr lang="en-US" sz="4000" b="1" dirty="0" smtClean="0">
                <a:solidFill>
                  <a:schemeClr val="tx1"/>
                </a:solidFill>
                <a:latin typeface="Times New Roman" pitchFamily="18" charset="0"/>
                <a:cs typeface="Times New Roman" pitchFamily="18" charset="0"/>
              </a:rPr>
              <a:t>RESULTS &amp; ANALYSIS</a:t>
            </a:r>
            <a:endParaRPr lang="en-IN" sz="4000" b="1" dirty="0">
              <a:solidFill>
                <a:schemeClr val="tx1"/>
              </a:solidFill>
              <a:latin typeface="Times New Roman" pitchFamily="18" charset="0"/>
              <a:cs typeface="Times New Roman" pitchFamily="18" charset="0"/>
            </a:endParaRPr>
          </a:p>
        </p:txBody>
      </p:sp>
      <p:sp>
        <p:nvSpPr>
          <p:cNvPr id="5" name="Content Placeholder 4"/>
          <p:cNvSpPr>
            <a:spLocks noGrp="1"/>
          </p:cNvSpPr>
          <p:nvPr>
            <p:ph sz="quarter" idx="1"/>
          </p:nvPr>
        </p:nvSpPr>
        <p:spPr>
          <a:xfrm>
            <a:off x="359532" y="980728"/>
            <a:ext cx="8064896" cy="5328592"/>
          </a:xfrm>
        </p:spPr>
        <p:txBody>
          <a:bodyPr/>
          <a:lstStyle/>
          <a:p>
            <a:pPr>
              <a:buFont typeface="Wingdings" pitchFamily="2" charset="2"/>
              <a:buChar char="v"/>
            </a:pPr>
            <a:r>
              <a:rPr lang="en-US" b="1" dirty="0" smtClean="0">
                <a:latin typeface="Times New Roman" pitchFamily="18" charset="0"/>
                <a:cs typeface="Times New Roman" pitchFamily="18" charset="0"/>
              </a:rPr>
              <a:t>T</a:t>
            </a:r>
            <a:r>
              <a:rPr lang="en-US" sz="1800" dirty="0" smtClean="0">
                <a:latin typeface="Times New Roman" pitchFamily="18" charset="0"/>
                <a:cs typeface="Times New Roman" pitchFamily="18" charset="0"/>
              </a:rPr>
              <a:t>he </a:t>
            </a:r>
            <a:r>
              <a:rPr lang="en-US" sz="1800" dirty="0">
                <a:latin typeface="Times New Roman" pitchFamily="18" charset="0"/>
                <a:cs typeface="Times New Roman" pitchFamily="18" charset="0"/>
              </a:rPr>
              <a:t>plot of the best model from our research is shown below. </a:t>
            </a:r>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shows the plot for training loss, validation loss, training accuracy and validation accuracy for Number of epochs versus loss or accuracy. It is evident from the plot that as the number of epochs increases the training and validation accuracy increases and the training and </a:t>
            </a:r>
            <a:r>
              <a:rPr lang="en-US" sz="1800" dirty="0" smtClean="0">
                <a:latin typeface="Times New Roman" pitchFamily="18" charset="0"/>
                <a:cs typeface="Times New Roman" pitchFamily="18" charset="0"/>
              </a:rPr>
              <a:t>validation loss </a:t>
            </a:r>
            <a:r>
              <a:rPr lang="en-US" sz="1800" dirty="0">
                <a:latin typeface="Times New Roman" pitchFamily="18" charset="0"/>
                <a:cs typeface="Times New Roman" pitchFamily="18" charset="0"/>
              </a:rPr>
              <a:t>decreases. And also the validation accuracy is higher than the training accuracy which proves that the model is not suffering through </a:t>
            </a:r>
            <a:r>
              <a:rPr lang="en-US" sz="1800" dirty="0" smtClean="0">
                <a:latin typeface="Times New Roman" pitchFamily="18" charset="0"/>
                <a:cs typeface="Times New Roman" pitchFamily="18" charset="0"/>
              </a:rPr>
              <a:t>over-fitting.</a:t>
            </a:r>
          </a:p>
          <a:p>
            <a:pPr marL="0" indent="0">
              <a:buNone/>
            </a:pPr>
            <a:endParaRPr lang="en-IN" dirty="0"/>
          </a:p>
        </p:txBody>
      </p:sp>
      <p:pic>
        <p:nvPicPr>
          <p:cNvPr id="6" name="Content Placeholder 3" descr="C:\Users\consu\Videos\Captures\Sriman_Mitra_111161294.pdf - Personal - Microsoft​ Edge 26-11-2021 13_57_27 (2).pn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356992"/>
            <a:ext cx="5184576" cy="31683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1723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467600" cy="720080"/>
          </a:xfrm>
        </p:spPr>
        <p:txBody>
          <a:bodyPr>
            <a:normAutofit/>
          </a:bodyPr>
          <a:lstStyle/>
          <a:p>
            <a:pPr marL="571500" indent="-571500">
              <a:buFont typeface="Wingdings" pitchFamily="2" charset="2"/>
              <a:buChar char="v"/>
            </a:pPr>
            <a:r>
              <a:rPr lang="en-IN" sz="4000" b="1" dirty="0" smtClean="0">
                <a:solidFill>
                  <a:schemeClr val="tx1"/>
                </a:solidFill>
                <a:latin typeface="Times New Roman" pitchFamily="18" charset="0"/>
                <a:cs typeface="Times New Roman" pitchFamily="18" charset="0"/>
              </a:rPr>
              <a:t>DATA ANALYSIS PLAN</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95536" y="1268760"/>
            <a:ext cx="8136904" cy="5184576"/>
          </a:xfrm>
        </p:spPr>
        <p:txBody>
          <a:bodyPr>
            <a:normAutofit fontScale="92500" lnSpcReduction="20000"/>
          </a:bodyPr>
          <a:lstStyle/>
          <a:p>
            <a:pPr marL="0" indent="0">
              <a:buNone/>
            </a:pPr>
            <a:r>
              <a:rPr lang="en-US" sz="2800" dirty="0" smtClean="0">
                <a:latin typeface="Times New Roman" pitchFamily="18" charset="0"/>
                <a:cs typeface="Times New Roman" pitchFamily="18" charset="0"/>
              </a:rPr>
              <a:t>Dataset </a:t>
            </a:r>
            <a:r>
              <a:rPr lang="en-US" sz="2800" dirty="0">
                <a:latin typeface="Times New Roman" pitchFamily="18" charset="0"/>
                <a:cs typeface="Times New Roman" pitchFamily="18" charset="0"/>
              </a:rPr>
              <a:t>has been divided as the training and the testing datasets. To train efficiently and effectively, we have considered 80% of total images as training dataset and the 20% of total images as testing data set to test the prediction accuracy. For simplicity, the images in our training data collection are classified into two categories as “with mask” and “without mask”. used a lightweight image classifier, MobileNetV2, which gives high accuracy and is well suited for mobile devices. In pre-processing steps, resized image to 224 × 224 pixels to maintain consistency. </a:t>
            </a:r>
            <a:endParaRPr lang="en-US" sz="2800" dirty="0" smtClean="0">
              <a:latin typeface="Times New Roman" pitchFamily="18" charset="0"/>
              <a:cs typeface="Times New Roman" pitchFamily="18" charset="0"/>
            </a:endParaRPr>
          </a:p>
          <a:p>
            <a:pPr marL="0" indent="0">
              <a:buNone/>
            </a:pPr>
            <a:r>
              <a:rPr lang="en-US" sz="2800" dirty="0">
                <a:latin typeface="Times New Roman" pitchFamily="18" charset="0"/>
                <a:cs typeface="Times New Roman" pitchFamily="18" charset="0"/>
              </a:rPr>
              <a:t>Trained model is deployed using </a:t>
            </a:r>
            <a:r>
              <a:rPr lang="en-US" sz="2800" dirty="0" err="1" smtClean="0">
                <a:latin typeface="Times New Roman" pitchFamily="18" charset="0"/>
                <a:cs typeface="Times New Roman" pitchFamily="18" charset="0"/>
              </a:rPr>
              <a:t>OpenCV</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many deep learning frameworks </a:t>
            </a:r>
            <a:r>
              <a:rPr lang="en-US" sz="2800" dirty="0" err="1">
                <a:latin typeface="Times New Roman" pitchFamily="18" charset="0"/>
                <a:cs typeface="Times New Roman" pitchFamily="18" charset="0"/>
              </a:rPr>
              <a:t>TensorFlow</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Caffe</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and Torch use </a:t>
            </a:r>
            <a:r>
              <a:rPr lang="en-US" sz="2800" dirty="0" err="1">
                <a:latin typeface="Times New Roman" pitchFamily="18" charset="0"/>
                <a:cs typeface="Times New Roman" pitchFamily="18" charset="0"/>
              </a:rPr>
              <a:t>OpenCV</a:t>
            </a:r>
            <a:r>
              <a:rPr lang="en-US" sz="2800" dirty="0">
                <a:latin typeface="Times New Roman" pitchFamily="18" charset="0"/>
                <a:cs typeface="Times New Roman" pitchFamily="18" charset="0"/>
              </a:rPr>
              <a:t> for deployment. Model is applied on the real time video frames captured using webcam to detect people in the frame wearing mask or not.</a:t>
            </a:r>
            <a:endParaRPr lang="en-IN" sz="2800"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1520293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8075240" cy="652934"/>
          </a:xfrm>
        </p:spPr>
        <p:txBody>
          <a:bodyPr>
            <a:noAutofit/>
          </a:bodyPr>
          <a:lstStyle/>
          <a:p>
            <a:pPr marL="571500" indent="-571500">
              <a:buFont typeface="Wingdings" pitchFamily="2" charset="2"/>
              <a:buChar char="v"/>
            </a:pPr>
            <a:r>
              <a:rPr lang="en-US" sz="4000" b="1" dirty="0">
                <a:solidFill>
                  <a:schemeClr val="tx1"/>
                </a:solidFill>
                <a:latin typeface="Times New Roman" pitchFamily="18" charset="0"/>
                <a:cs typeface="Times New Roman" pitchFamily="18" charset="0"/>
              </a:rPr>
              <a:t>DATASET COLLECTION</a:t>
            </a:r>
            <a:endParaRPr lang="en-IN" sz="4000" b="1" dirty="0">
              <a:solidFill>
                <a:schemeClr val="tx1"/>
              </a:solidFill>
              <a:latin typeface="Times New Roman" pitchFamily="18" charset="0"/>
              <a:cs typeface="Times New Roman" pitchFamily="18" charset="0"/>
            </a:endParaRPr>
          </a:p>
        </p:txBody>
      </p:sp>
      <p:pic>
        <p:nvPicPr>
          <p:cNvPr id="5" name="Content Placeholder 4" descr="C:\Users\consu\Videos\Captures\with_mask 11-09-2021 13_42_50.png"/>
          <p:cNvPicPr>
            <a:picLocks noGrp="1"/>
          </p:cNvPicPr>
          <p:nvPr>
            <p:ph sz="quarter" idx="1"/>
          </p:nvPr>
        </p:nvPicPr>
        <p:blipFill rotWithShape="1">
          <a:blip r:embed="rId2" cstate="print">
            <a:extLst>
              <a:ext uri="{28A0092B-C50C-407E-A947-70E740481C1C}">
                <a14:useLocalDpi xmlns:a14="http://schemas.microsoft.com/office/drawing/2010/main" val="0"/>
              </a:ext>
            </a:extLst>
          </a:blip>
          <a:srcRect l="12594" t="9274" r="1557" b="305"/>
          <a:stretch/>
        </p:blipFill>
        <p:spPr>
          <a:xfrm>
            <a:off x="414383" y="1183482"/>
            <a:ext cx="4589666" cy="26775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Content Placeholder 5" descr="C:\Users\consu\Videos\Captures\with_mask 11-09-2021 13_44_53.png"/>
          <p:cNvPicPr>
            <a:picLocks/>
          </p:cNvPicPr>
          <p:nvPr/>
        </p:nvPicPr>
        <p:blipFill rotWithShape="1">
          <a:blip r:embed="rId3" cstate="print">
            <a:extLst>
              <a:ext uri="{28A0092B-C50C-407E-A947-70E740481C1C}">
                <a14:useLocalDpi xmlns:a14="http://schemas.microsoft.com/office/drawing/2010/main" val="0"/>
              </a:ext>
            </a:extLst>
          </a:blip>
          <a:srcRect l="11635" t="10454" r="254" b="6082"/>
          <a:stretch/>
        </p:blipFill>
        <p:spPr>
          <a:xfrm>
            <a:off x="3779912" y="3933056"/>
            <a:ext cx="4686922" cy="27363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251520" y="5077772"/>
            <a:ext cx="2431115" cy="369332"/>
          </a:xfrm>
          <a:prstGeom prst="rect">
            <a:avLst/>
          </a:prstGeom>
        </p:spPr>
        <p:txBody>
          <a:bodyPr wrap="none">
            <a:spAutoFit/>
          </a:bodyPr>
          <a:lstStyle/>
          <a:p>
            <a:r>
              <a:rPr lang="en-US" b="1" dirty="0">
                <a:latin typeface="Times New Roman" pitchFamily="18" charset="0"/>
                <a:cs typeface="Times New Roman" pitchFamily="18" charset="0"/>
              </a:rPr>
              <a:t>Without-Mask Dataset</a:t>
            </a:r>
            <a:endParaRPr lang="en-IN" b="1" dirty="0">
              <a:latin typeface="Times New Roman" pitchFamily="18" charset="0"/>
              <a:cs typeface="Times New Roman" pitchFamily="18" charset="0"/>
            </a:endParaRPr>
          </a:p>
        </p:txBody>
      </p:sp>
      <p:sp>
        <p:nvSpPr>
          <p:cNvPr id="8" name="Rectangle 7"/>
          <p:cNvSpPr/>
          <p:nvPr/>
        </p:nvSpPr>
        <p:spPr>
          <a:xfrm>
            <a:off x="6356320" y="2258956"/>
            <a:ext cx="2110514" cy="369332"/>
          </a:xfrm>
          <a:prstGeom prst="rect">
            <a:avLst/>
          </a:prstGeom>
        </p:spPr>
        <p:txBody>
          <a:bodyPr wrap="none">
            <a:spAutoFit/>
          </a:bodyPr>
          <a:lstStyle/>
          <a:p>
            <a:r>
              <a:rPr lang="en-US" b="1" dirty="0">
                <a:latin typeface="Times New Roman" pitchFamily="18" charset="0"/>
                <a:cs typeface="Times New Roman" pitchFamily="18" charset="0"/>
              </a:rPr>
              <a:t>With-Mask Dataset</a:t>
            </a:r>
            <a:endParaRPr lang="en-IN" b="1" dirty="0">
              <a:latin typeface="Times New Roman" pitchFamily="18" charset="0"/>
              <a:cs typeface="Times New Roman" pitchFamily="18" charset="0"/>
            </a:endParaRPr>
          </a:p>
        </p:txBody>
      </p:sp>
      <p:sp>
        <p:nvSpPr>
          <p:cNvPr id="9" name="Left Arrow 8"/>
          <p:cNvSpPr/>
          <p:nvPr/>
        </p:nvSpPr>
        <p:spPr>
          <a:xfrm>
            <a:off x="5682513" y="2308898"/>
            <a:ext cx="504056" cy="3193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2915816" y="5102743"/>
            <a:ext cx="504056" cy="319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4041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571500" indent="-571500">
              <a:buFont typeface="Wingdings" pitchFamily="2" charset="2"/>
              <a:buChar char="v"/>
            </a:pPr>
            <a:r>
              <a:rPr lang="en-US" sz="3200" b="1" dirty="0" smtClean="0">
                <a:solidFill>
                  <a:schemeClr val="tx1"/>
                </a:solidFill>
                <a:latin typeface="Times New Roman" pitchFamily="18" charset="0"/>
                <a:cs typeface="Times New Roman" pitchFamily="18" charset="0"/>
              </a:rPr>
              <a:t>SCREENSHOT OF REAL-TIME VIDEO CAPTURE</a:t>
            </a:r>
            <a:endParaRPr lang="en-IN" sz="3200" b="1" dirty="0">
              <a:solidFill>
                <a:schemeClr val="tx1"/>
              </a:solidFill>
              <a:latin typeface="Times New Roman" pitchFamily="18" charset="0"/>
              <a:cs typeface="Times New Roman" pitchFamily="18" charset="0"/>
            </a:endParaRPr>
          </a:p>
        </p:txBody>
      </p:sp>
      <p:pic>
        <p:nvPicPr>
          <p:cNvPr id="2049" name="Picture 8" descr="Description: C:\Users\consu\Videos\Captures\Frame 25-11-2021 15_10_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619320"/>
            <a:ext cx="3000770" cy="225431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
          </p:nvPr>
        </p:nvSpPr>
        <p:spPr>
          <a:xfrm>
            <a:off x="457199" y="1600200"/>
            <a:ext cx="7844380" cy="2833142"/>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IN" dirty="0"/>
          </a:p>
        </p:txBody>
      </p:sp>
      <p:pic>
        <p:nvPicPr>
          <p:cNvPr id="6" name="Picture 5"/>
          <p:cNvPicPr/>
          <p:nvPr/>
        </p:nvPicPr>
        <p:blipFill>
          <a:blip r:embed="rId3"/>
          <a:stretch>
            <a:fillRect/>
          </a:stretch>
        </p:blipFill>
        <p:spPr>
          <a:xfrm>
            <a:off x="931324" y="4005064"/>
            <a:ext cx="2992604" cy="2376264"/>
          </a:xfrm>
          <a:prstGeom prst="rect">
            <a:avLst/>
          </a:prstGeom>
          <a:noFill/>
          <a:ln w="9525">
            <a:noFill/>
          </a:ln>
        </p:spPr>
      </p:pic>
      <p:pic>
        <p:nvPicPr>
          <p:cNvPr id="7" name="Picture 6"/>
          <p:cNvPicPr/>
          <p:nvPr/>
        </p:nvPicPr>
        <p:blipFill>
          <a:blip r:embed="rId4"/>
          <a:stretch>
            <a:fillRect/>
          </a:stretch>
        </p:blipFill>
        <p:spPr>
          <a:xfrm>
            <a:off x="4572000" y="4005064"/>
            <a:ext cx="3000769" cy="2376264"/>
          </a:xfrm>
          <a:prstGeom prst="rect">
            <a:avLst/>
          </a:prstGeom>
          <a:noFill/>
          <a:ln w="9525">
            <a:noFill/>
          </a:ln>
        </p:spPr>
      </p:pic>
      <p:pic>
        <p:nvPicPr>
          <p:cNvPr id="11" name="Picture 10" descr="Description: C:\Users\consu\Videos\Captures\Frame 25-11-2021 15_10_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324" y="1625458"/>
            <a:ext cx="2992603" cy="2248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189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7467600" cy="652934"/>
          </a:xfrm>
        </p:spPr>
        <p:txBody>
          <a:bodyPr>
            <a:noAutofit/>
          </a:bodyPr>
          <a:lstStyle/>
          <a:p>
            <a:r>
              <a:rPr lang="en-US" sz="4000" b="1" dirty="0" smtClean="0">
                <a:solidFill>
                  <a:schemeClr val="tx1"/>
                </a:solidFill>
                <a:latin typeface="Times New Roman" pitchFamily="18" charset="0"/>
                <a:cs typeface="Times New Roman" pitchFamily="18" charset="0"/>
              </a:rPr>
              <a:t>CONCLUSION</a:t>
            </a:r>
            <a:endParaRPr lang="en-IN" sz="40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23528" y="1124744"/>
            <a:ext cx="8507288" cy="5517232"/>
          </a:xfrm>
        </p:spPr>
        <p:txBody>
          <a:bodyPr>
            <a:noAutofit/>
          </a:bodyPr>
          <a:lstStyle/>
          <a:p>
            <a:pPr marL="0" indent="0">
              <a:buNone/>
            </a:pPr>
            <a:r>
              <a:rPr lang="en-US" sz="2200" dirty="0">
                <a:latin typeface="Times New Roman" pitchFamily="18" charset="0"/>
                <a:cs typeface="Times New Roman" pitchFamily="18" charset="0"/>
              </a:rPr>
              <a:t>To moderate the spread of the COVID-19 pandemic, measures should be taken. We have demonstrated a facemask detector using Convolutional Neural Network and move learning techniques in neural organizations. To train, validate and test the model, we utilized the dataset that consisted of </a:t>
            </a:r>
            <a:r>
              <a:rPr lang="en-US" sz="2200" dirty="0" smtClean="0">
                <a:latin typeface="Times New Roman" pitchFamily="18" charset="0"/>
                <a:cs typeface="Times New Roman" pitchFamily="18" charset="0"/>
              </a:rPr>
              <a:t>1915 </a:t>
            </a:r>
            <a:r>
              <a:rPr lang="en-US" sz="2200" dirty="0">
                <a:latin typeface="Times New Roman" pitchFamily="18" charset="0"/>
                <a:cs typeface="Times New Roman" pitchFamily="18" charset="0"/>
              </a:rPr>
              <a:t>masked faces pictures and 1918 exposed faces pictures. </a:t>
            </a: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model was induced on pictures and live video transfers. To choose a base model, we assessed the measurements like precision, accuracy, and recall and chose MobileNetV2 architecture with the best exhibition having 99% precision and 99% recall. It is additionally computationally efficient using MobileNetV2 which makes it simpler to introduce the model to inserted frameworks. This face mask detector can be sent in numerous regions like shopping centers, air terminals and other substantial traffic places to screen people in general and to dodge the spread of the infection by checking who is following essential rules and who isn't</a:t>
            </a:r>
            <a:r>
              <a:rPr lang="en-IN" sz="2200" dirty="0" smtClean="0">
                <a:latin typeface="Times New Roman" pitchFamily="18" charset="0"/>
                <a:cs typeface="Times New Roman" pitchFamily="18" charset="0"/>
              </a:rPr>
              <a:t>. </a:t>
            </a:r>
          </a:p>
          <a:p>
            <a:endParaRPr lang="en-IN" sz="2200" dirty="0"/>
          </a:p>
        </p:txBody>
      </p:sp>
    </p:spTree>
    <p:extLst>
      <p:ext uri="{BB962C8B-B14F-4D97-AF65-F5344CB8AC3E}">
        <p14:creationId xmlns:p14="http://schemas.microsoft.com/office/powerpoint/2010/main" val="839014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7467600" cy="782960"/>
          </a:xfrm>
        </p:spPr>
        <p:txBody>
          <a:bodyPr>
            <a:normAutofit/>
          </a:bodyPr>
          <a:lstStyle/>
          <a:p>
            <a:r>
              <a:rPr lang="en-US" sz="4000" b="1" dirty="0" smtClean="0">
                <a:solidFill>
                  <a:schemeClr val="tx1"/>
                </a:solidFill>
                <a:latin typeface="Times New Roman" pitchFamily="18" charset="0"/>
                <a:cs typeface="Times New Roman" pitchFamily="18" charset="0"/>
              </a:rPr>
              <a:t>FUTURE SCOPE</a:t>
            </a:r>
            <a:endParaRPr lang="en-IN" sz="40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95536" y="980728"/>
            <a:ext cx="8496944" cy="5589240"/>
          </a:xfrm>
        </p:spPr>
        <p:txBody>
          <a:bodyPr>
            <a:noAutofit/>
          </a:bodyPr>
          <a:lstStyle/>
          <a:p>
            <a:pPr marL="0" indent="0">
              <a:buNone/>
            </a:pPr>
            <a:r>
              <a:rPr lang="en-US" dirty="0">
                <a:latin typeface="Times New Roman" pitchFamily="18" charset="0"/>
                <a:cs typeface="Times New Roman" pitchFamily="18" charset="0"/>
              </a:rPr>
              <a:t>The present model proposed gives great accuracy for single face with and without mask. For multiple faces also it gives quite good accuracy. It works easily on any mobile device just by switching on the video stream, with no external hardware requirement.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Future scope that can be worked on are:</a:t>
            </a:r>
          </a:p>
          <a:p>
            <a:r>
              <a:rPr lang="en-US" dirty="0" smtClean="0">
                <a:latin typeface="Times New Roman" pitchFamily="18" charset="0"/>
                <a:cs typeface="Times New Roman" pitchFamily="18" charset="0"/>
              </a:rPr>
              <a:t>Improving </a:t>
            </a:r>
            <a:r>
              <a:rPr lang="en-US" dirty="0">
                <a:latin typeface="Times New Roman" pitchFamily="18" charset="0"/>
                <a:cs typeface="Times New Roman" pitchFamily="18" charset="0"/>
              </a:rPr>
              <a:t>the accuracy for multiple face mask detection, to classify the faces into three categories that is, With mask, without mask, Improper mask instead of just the two with and without mask class by adding datasets with images of people wearing masks not covering their noses properly and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detect the masked face using the </a:t>
            </a:r>
            <a:r>
              <a:rPr lang="en-US" dirty="0" err="1">
                <a:latin typeface="Times New Roman" pitchFamily="18" charset="0"/>
                <a:cs typeface="Times New Roman" pitchFamily="18" charset="0"/>
              </a:rPr>
              <a:t>FaceNet</a:t>
            </a:r>
            <a:r>
              <a:rPr lang="en-US" dirty="0">
                <a:latin typeface="Times New Roman" pitchFamily="18" charset="0"/>
                <a:cs typeface="Times New Roman" pitchFamily="18" charset="0"/>
              </a:rPr>
              <a:t> model of Convolutional Neural Network </a:t>
            </a:r>
            <a:r>
              <a:rPr lang="en-US" dirty="0" smtClean="0">
                <a:latin typeface="Times New Roman" pitchFamily="18" charset="0"/>
                <a:cs typeface="Times New Roman" pitchFamily="18" charset="0"/>
              </a:rPr>
              <a:t>so </a:t>
            </a:r>
            <a:r>
              <a:rPr lang="en-US" dirty="0">
                <a:latin typeface="Times New Roman" pitchFamily="18" charset="0"/>
                <a:cs typeface="Times New Roman" pitchFamily="18" charset="0"/>
              </a:rPr>
              <a:t>as to further improve our model and add marking attendance feature in it by detecting the face even when the mask is </a:t>
            </a:r>
            <a:r>
              <a:rPr lang="en-US" dirty="0" smtClean="0">
                <a:latin typeface="Times New Roman" pitchFamily="18" charset="0"/>
                <a:cs typeface="Times New Roman" pitchFamily="18" charset="0"/>
              </a:rPr>
              <a:t>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65626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00,258 BEST Thank You IMAGES, STOCK PHOTOS &amp;amp; VECTORS | Adobe 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96752"/>
            <a:ext cx="805815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860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7467600" cy="652934"/>
          </a:xfrm>
        </p:spPr>
        <p:txBody>
          <a:bodyPr>
            <a:noAutofit/>
          </a:bodyPr>
          <a:lstStyle/>
          <a:p>
            <a:r>
              <a:rPr lang="en-US" sz="4000" b="1" dirty="0" smtClean="0">
                <a:solidFill>
                  <a:schemeClr val="tx1"/>
                </a:solidFill>
                <a:latin typeface="Times New Roman" pitchFamily="18" charset="0"/>
                <a:cs typeface="Times New Roman" pitchFamily="18" charset="0"/>
              </a:rPr>
              <a:t>PROBLEM STATEMENT</a:t>
            </a:r>
            <a:endParaRPr lang="en-IN" sz="40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0000" lnSpcReduction="20000"/>
          </a:bodyPr>
          <a:lstStyle/>
          <a:p>
            <a:pPr marL="0" indent="0">
              <a:buNone/>
            </a:pPr>
            <a:r>
              <a:rPr lang="en-US" sz="3400" dirty="0">
                <a:latin typeface="Times New Roman" pitchFamily="18" charset="0"/>
                <a:cs typeface="Times New Roman" pitchFamily="18" charset="0"/>
              </a:rPr>
              <a:t>The COVID-19 coronavirus pandemic is </a:t>
            </a:r>
            <a:r>
              <a:rPr lang="en-US" sz="3400" dirty="0" smtClean="0">
                <a:latin typeface="Times New Roman" pitchFamily="18" charset="0"/>
                <a:cs typeface="Times New Roman" pitchFamily="18" charset="0"/>
              </a:rPr>
              <a:t>wreaking havoc </a:t>
            </a:r>
            <a:r>
              <a:rPr lang="en-US" sz="3400" dirty="0">
                <a:latin typeface="Times New Roman" pitchFamily="18" charset="0"/>
                <a:cs typeface="Times New Roman" pitchFamily="18" charset="0"/>
              </a:rPr>
              <a:t>on the world's health. The healthcare sector is in a state of </a:t>
            </a:r>
            <a:r>
              <a:rPr lang="en-US" sz="3400" dirty="0" smtClean="0">
                <a:latin typeface="Times New Roman" pitchFamily="18" charset="0"/>
                <a:cs typeface="Times New Roman" pitchFamily="18" charset="0"/>
              </a:rPr>
              <a:t>disaster</a:t>
            </a:r>
            <a:r>
              <a:rPr lang="en-US" sz="3400" dirty="0">
                <a:latin typeface="Times New Roman" pitchFamily="18" charset="0"/>
                <a:cs typeface="Times New Roman" pitchFamily="18" charset="0"/>
              </a:rPr>
              <a:t>. </a:t>
            </a:r>
            <a:r>
              <a:rPr lang="en-US" sz="3400" dirty="0" smtClean="0">
                <a:latin typeface="Times New Roman" pitchFamily="18" charset="0"/>
                <a:cs typeface="Times New Roman" pitchFamily="18" charset="0"/>
              </a:rPr>
              <a:t>Many precautionary </a:t>
            </a:r>
            <a:r>
              <a:rPr lang="en-US" sz="3400" dirty="0">
                <a:latin typeface="Times New Roman" pitchFamily="18" charset="0"/>
                <a:cs typeface="Times New Roman" pitchFamily="18" charset="0"/>
              </a:rPr>
              <a:t>steps have been taken to prevent the </a:t>
            </a:r>
            <a:r>
              <a:rPr lang="en-US" sz="3400" dirty="0" smtClean="0">
                <a:latin typeface="Times New Roman" pitchFamily="18" charset="0"/>
                <a:cs typeface="Times New Roman" pitchFamily="18" charset="0"/>
              </a:rPr>
              <a:t>spread </a:t>
            </a:r>
            <a:r>
              <a:rPr lang="en-US" sz="3400" dirty="0">
                <a:latin typeface="Times New Roman" pitchFamily="18" charset="0"/>
                <a:cs typeface="Times New Roman" pitchFamily="18" charset="0"/>
              </a:rPr>
              <a:t>of this disease, including the usage of a mask, which is </a:t>
            </a:r>
            <a:r>
              <a:rPr lang="en-US" sz="3400" dirty="0" smtClean="0">
                <a:latin typeface="Times New Roman" pitchFamily="18" charset="0"/>
                <a:cs typeface="Times New Roman" pitchFamily="18" charset="0"/>
              </a:rPr>
              <a:t>strongly recommended </a:t>
            </a:r>
            <a:r>
              <a:rPr lang="en-US" sz="3400" dirty="0">
                <a:latin typeface="Times New Roman" pitchFamily="18" charset="0"/>
                <a:cs typeface="Times New Roman" pitchFamily="18" charset="0"/>
              </a:rPr>
              <a:t>by the World Health Organization </a:t>
            </a:r>
            <a:r>
              <a:rPr lang="en-US" sz="3400" dirty="0" smtClean="0">
                <a:latin typeface="Times New Roman" pitchFamily="18" charset="0"/>
                <a:cs typeface="Times New Roman" pitchFamily="18" charset="0"/>
              </a:rPr>
              <a:t>(</a:t>
            </a:r>
            <a:r>
              <a:rPr lang="en-US" sz="3400" dirty="0">
                <a:latin typeface="Times New Roman" pitchFamily="18" charset="0"/>
                <a:cs typeface="Times New Roman" pitchFamily="18" charset="0"/>
              </a:rPr>
              <a:t>WHO</a:t>
            </a:r>
            <a:r>
              <a:rPr lang="en-US" sz="3400" dirty="0" smtClean="0">
                <a:latin typeface="Times New Roman" pitchFamily="18" charset="0"/>
                <a:cs typeface="Times New Roman" pitchFamily="18" charset="0"/>
              </a:rPr>
              <a:t>).</a:t>
            </a:r>
          </a:p>
          <a:p>
            <a:pPr marL="0" indent="0">
              <a:buNone/>
            </a:pPr>
            <a:endParaRPr lang="en-US" sz="3400" dirty="0">
              <a:latin typeface="Times New Roman" pitchFamily="18" charset="0"/>
              <a:cs typeface="Times New Roman" pitchFamily="18" charset="0"/>
            </a:endParaRPr>
          </a:p>
          <a:p>
            <a:pPr marL="0" indent="0">
              <a:buNone/>
            </a:pPr>
            <a:r>
              <a:rPr lang="en-IN" sz="3400" dirty="0" smtClean="0">
                <a:latin typeface="Times New Roman" pitchFamily="18" charset="0"/>
                <a:cs typeface="Times New Roman" pitchFamily="18" charset="0"/>
              </a:rPr>
              <a:t>But, not wearing a </a:t>
            </a:r>
            <a:r>
              <a:rPr lang="en-IN" sz="3400" dirty="0">
                <a:latin typeface="Times New Roman" pitchFamily="18" charset="0"/>
                <a:cs typeface="Times New Roman" pitchFamily="18" charset="0"/>
              </a:rPr>
              <a:t>mask is a huge problem and </a:t>
            </a:r>
            <a:r>
              <a:rPr lang="en-IN" sz="3400" dirty="0" smtClean="0">
                <a:latin typeface="Times New Roman" pitchFamily="18" charset="0"/>
                <a:cs typeface="Times New Roman" pitchFamily="18" charset="0"/>
              </a:rPr>
              <a:t>a </a:t>
            </a:r>
            <a:r>
              <a:rPr lang="en-IN" sz="3400" dirty="0">
                <a:latin typeface="Times New Roman" pitchFamily="18" charset="0"/>
                <a:cs typeface="Times New Roman" pitchFamily="18" charset="0"/>
              </a:rPr>
              <a:t>barrier to prevent </a:t>
            </a:r>
            <a:r>
              <a:rPr lang="en-IN" sz="3400" dirty="0" smtClean="0">
                <a:latin typeface="Times New Roman" pitchFamily="18" charset="0"/>
                <a:cs typeface="Times New Roman" pitchFamily="18" charset="0"/>
              </a:rPr>
              <a:t>COVID-19 </a:t>
            </a:r>
            <a:r>
              <a:rPr lang="en-IN" sz="3400" dirty="0">
                <a:latin typeface="Times New Roman" pitchFamily="18" charset="0"/>
                <a:cs typeface="Times New Roman" pitchFamily="18" charset="0"/>
              </a:rPr>
              <a:t>crisis. It is not an easy task to aware people about this pandemic. </a:t>
            </a:r>
            <a:r>
              <a:rPr lang="en-IN" sz="3400" dirty="0" smtClean="0">
                <a:latin typeface="Times New Roman" pitchFamily="18" charset="0"/>
                <a:cs typeface="Times New Roman" pitchFamily="18" charset="0"/>
              </a:rPr>
              <a:t>In </a:t>
            </a:r>
            <a:r>
              <a:rPr lang="en-IN" sz="3400" dirty="0">
                <a:latin typeface="Times New Roman" pitchFamily="18" charset="0"/>
                <a:cs typeface="Times New Roman" pitchFamily="18" charset="0"/>
              </a:rPr>
              <a:t>many </a:t>
            </a:r>
            <a:r>
              <a:rPr lang="en-IN" sz="3400" dirty="0" smtClean="0">
                <a:latin typeface="Times New Roman" pitchFamily="18" charset="0"/>
                <a:cs typeface="Times New Roman" pitchFamily="18" charset="0"/>
              </a:rPr>
              <a:t>countries, COVID-19 </a:t>
            </a:r>
            <a:r>
              <a:rPr lang="en-IN" sz="3400" dirty="0">
                <a:latin typeface="Times New Roman" pitchFamily="18" charset="0"/>
                <a:cs typeface="Times New Roman" pitchFamily="18" charset="0"/>
              </a:rPr>
              <a:t>cases are still rising in a rapid way. </a:t>
            </a:r>
            <a:r>
              <a:rPr lang="en-IN" sz="3400" dirty="0" smtClean="0">
                <a:latin typeface="Times New Roman" pitchFamily="18" charset="0"/>
                <a:cs typeface="Times New Roman" pitchFamily="18" charset="0"/>
              </a:rPr>
              <a:t>Before availability of vaccine, </a:t>
            </a:r>
            <a:r>
              <a:rPr lang="en-IN" sz="3400" dirty="0">
                <a:latin typeface="Times New Roman" pitchFamily="18" charset="0"/>
                <a:cs typeface="Times New Roman" pitchFamily="18" charset="0"/>
              </a:rPr>
              <a:t>it </a:t>
            </a:r>
            <a:r>
              <a:rPr lang="en-IN" sz="3400" dirty="0" smtClean="0">
                <a:latin typeface="Times New Roman" pitchFamily="18" charset="0"/>
                <a:cs typeface="Times New Roman" pitchFamily="18" charset="0"/>
              </a:rPr>
              <a:t>was </a:t>
            </a:r>
            <a:r>
              <a:rPr lang="en-IN" sz="3400" dirty="0">
                <a:latin typeface="Times New Roman" pitchFamily="18" charset="0"/>
                <a:cs typeface="Times New Roman" pitchFamily="18" charset="0"/>
              </a:rPr>
              <a:t>so difficult to stop this virus to rise. </a:t>
            </a:r>
            <a:r>
              <a:rPr lang="en-IN" sz="3400" dirty="0" smtClean="0">
                <a:latin typeface="Times New Roman" pitchFamily="18" charset="0"/>
                <a:cs typeface="Times New Roman" pitchFamily="18" charset="0"/>
              </a:rPr>
              <a:t>It </a:t>
            </a:r>
            <a:r>
              <a:rPr lang="en-IN" sz="3400" dirty="0">
                <a:latin typeface="Times New Roman" pitchFamily="18" charset="0"/>
                <a:cs typeface="Times New Roman" pitchFamily="18" charset="0"/>
              </a:rPr>
              <a:t>is said that </a:t>
            </a:r>
            <a:r>
              <a:rPr lang="en-IN" sz="3400" b="1" dirty="0" smtClean="0">
                <a:latin typeface="Times New Roman" pitchFamily="18" charset="0"/>
                <a:cs typeface="Times New Roman" pitchFamily="18" charset="0"/>
              </a:rPr>
              <a:t>“Prevention </a:t>
            </a:r>
            <a:r>
              <a:rPr lang="en-IN" sz="3400" b="1" dirty="0">
                <a:latin typeface="Times New Roman" pitchFamily="18" charset="0"/>
                <a:cs typeface="Times New Roman" pitchFamily="18" charset="0"/>
              </a:rPr>
              <a:t>is better than </a:t>
            </a:r>
            <a:r>
              <a:rPr lang="en-IN" sz="3400" b="1" dirty="0" smtClean="0">
                <a:latin typeface="Times New Roman" pitchFamily="18" charset="0"/>
                <a:cs typeface="Times New Roman" pitchFamily="18" charset="0"/>
              </a:rPr>
              <a:t>Cure”</a:t>
            </a:r>
            <a:r>
              <a:rPr lang="en-IN" sz="3400" dirty="0" smtClean="0">
                <a:latin typeface="Times New Roman" pitchFamily="18" charset="0"/>
                <a:cs typeface="Times New Roman" pitchFamily="18" charset="0"/>
              </a:rPr>
              <a:t>.</a:t>
            </a:r>
            <a:r>
              <a:rPr lang="en-IN" sz="3400" b="1" dirty="0" smtClean="0">
                <a:latin typeface="Times New Roman" pitchFamily="18" charset="0"/>
                <a:cs typeface="Times New Roman" pitchFamily="18" charset="0"/>
              </a:rPr>
              <a:t> </a:t>
            </a:r>
            <a:r>
              <a:rPr lang="en-IN" sz="3400" dirty="0">
                <a:latin typeface="Times New Roman" pitchFamily="18" charset="0"/>
                <a:cs typeface="Times New Roman" pitchFamily="18" charset="0"/>
              </a:rPr>
              <a:t>To prevent this virus, we need to be aware, </a:t>
            </a:r>
            <a:r>
              <a:rPr lang="en-IN" sz="3400" b="1" dirty="0">
                <a:latin typeface="Times New Roman" pitchFamily="18" charset="0"/>
                <a:cs typeface="Times New Roman" pitchFamily="18" charset="0"/>
              </a:rPr>
              <a:t>wear mask </a:t>
            </a:r>
            <a:r>
              <a:rPr lang="en-IN" sz="3400" dirty="0">
                <a:latin typeface="Times New Roman" pitchFamily="18" charset="0"/>
                <a:cs typeface="Times New Roman" pitchFamily="18" charset="0"/>
              </a:rPr>
              <a:t>and sanitize ourselves on a regular basis. </a:t>
            </a:r>
          </a:p>
          <a:p>
            <a:endParaRPr lang="en-IN" dirty="0"/>
          </a:p>
        </p:txBody>
      </p:sp>
    </p:spTree>
    <p:extLst>
      <p:ext uri="{BB962C8B-B14F-4D97-AF65-F5344CB8AC3E}">
        <p14:creationId xmlns:p14="http://schemas.microsoft.com/office/powerpoint/2010/main" val="511447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467600" cy="724942"/>
          </a:xfrm>
        </p:spPr>
        <p:txBody>
          <a:bodyPr>
            <a:normAutofit/>
          </a:bodyPr>
          <a:lstStyle/>
          <a:p>
            <a:r>
              <a:rPr lang="en-US" sz="4000" b="1" dirty="0" smtClean="0">
                <a:solidFill>
                  <a:schemeClr val="tx1"/>
                </a:solidFill>
                <a:latin typeface="Times New Roman" pitchFamily="18" charset="0"/>
                <a:cs typeface="Times New Roman" pitchFamily="18" charset="0"/>
              </a:rPr>
              <a:t>STATE-OF-THE-ART</a:t>
            </a:r>
            <a:endParaRPr lang="en-IN" sz="40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95536" y="962348"/>
            <a:ext cx="7992888" cy="5877272"/>
          </a:xfrm>
        </p:spPr>
        <p:txBody>
          <a:bodyPr>
            <a:noAutofit/>
          </a:bodyPr>
          <a:lstStyle/>
          <a:p>
            <a:r>
              <a:rPr lang="en-US" sz="2000" dirty="0"/>
              <a:t>In </a:t>
            </a:r>
            <a:r>
              <a:rPr lang="en-US" sz="2000" dirty="0" smtClean="0"/>
              <a:t>a model they </a:t>
            </a:r>
            <a:r>
              <a:rPr lang="en-US" sz="2000" dirty="0"/>
              <a:t>have proposed a pre-trained </a:t>
            </a:r>
            <a:r>
              <a:rPr lang="en-US" sz="2000" dirty="0" err="1"/>
              <a:t>MobileNet</a:t>
            </a:r>
            <a:r>
              <a:rPr lang="en-US" sz="2000" dirty="0"/>
              <a:t> with a global pooling block for face mask detection. The </a:t>
            </a:r>
            <a:r>
              <a:rPr lang="en-US" sz="2000" dirty="0" smtClean="0"/>
              <a:t>pre-prepared </a:t>
            </a:r>
            <a:r>
              <a:rPr lang="en-US" sz="2000" dirty="0" err="1"/>
              <a:t>MobileNet</a:t>
            </a:r>
            <a:r>
              <a:rPr lang="en-US" sz="2000" dirty="0"/>
              <a:t> takes a shading picture and creates a multi-dimensional component map. The worldwide pooling block that has been used in the proposed model changes the element map into an element vector of 64 highlights. At long last, the </a:t>
            </a:r>
            <a:r>
              <a:rPr lang="en-US" sz="2000" dirty="0" err="1"/>
              <a:t>softmax</a:t>
            </a:r>
            <a:r>
              <a:rPr lang="en-US" sz="2000" dirty="0"/>
              <a:t> layer performs paired order utilizing the 64 highlights. We have assessed our proposed model on two openly accessible datasets. </a:t>
            </a:r>
            <a:r>
              <a:rPr lang="en-US" sz="2000" dirty="0" smtClean="0"/>
              <a:t>Their </a:t>
            </a:r>
            <a:r>
              <a:rPr lang="en-US" sz="2000" dirty="0"/>
              <a:t>proposed model has accomplished 99% and 100% exactness on DS1 and DS2 separately. The worldwide pooling block that has been utilized in the proposed model dodges </a:t>
            </a:r>
            <a:r>
              <a:rPr lang="en-US" sz="2000" dirty="0" smtClean="0"/>
              <a:t>over-fitting </a:t>
            </a:r>
            <a:r>
              <a:rPr lang="en-US" sz="2000" dirty="0"/>
              <a:t>the model. Further, the proposed model beats existing models in the quantity of boundaries just as preparing time. But this model cannot detect face mask for multiple faces at a time. </a:t>
            </a:r>
            <a:endParaRPr lang="en-US" sz="2000" dirty="0" smtClean="0"/>
          </a:p>
          <a:p>
            <a:pPr marL="0" indent="0">
              <a:buNone/>
            </a:pPr>
            <a:r>
              <a:rPr lang="en-US" sz="2000" dirty="0" smtClean="0"/>
              <a:t>Another paper utilizes a proficient and strong item location calculation to naturally identify the appearances with veils or without covers, making the plague avoidance work more clever.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22536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0952"/>
            <a:ext cx="8712968" cy="6741368"/>
          </a:xfrm>
        </p:spPr>
        <p:txBody>
          <a:bodyPr>
            <a:normAutofit/>
          </a:bodyPr>
          <a:lstStyle/>
          <a:p>
            <a:pPr marL="0" indent="0">
              <a:buNone/>
            </a:pPr>
            <a:r>
              <a:rPr lang="en-US" sz="4000" b="1" dirty="0" smtClean="0">
                <a:latin typeface="Times New Roman" pitchFamily="18" charset="0"/>
                <a:cs typeface="Times New Roman" pitchFamily="18" charset="0"/>
              </a:rPr>
              <a:t>STATE-OF-THE-ART (Contd.)</a:t>
            </a:r>
            <a:endParaRPr lang="en-US" sz="4000" dirty="0">
              <a:latin typeface="Times New Roman" pitchFamily="18" charset="0"/>
              <a:cs typeface="Times New Roman" pitchFamily="18" charset="0"/>
            </a:endParaRPr>
          </a:p>
          <a:p>
            <a:pPr marL="0" indent="0">
              <a:buNone/>
            </a:pPr>
            <a:endParaRPr lang="en-US" sz="2000" dirty="0" smtClean="0"/>
          </a:p>
          <a:p>
            <a:r>
              <a:rPr lang="en-US" sz="2000" dirty="0" smtClean="0"/>
              <a:t>And in another model, </a:t>
            </a:r>
            <a:r>
              <a:rPr lang="en-US" sz="2000" dirty="0"/>
              <a:t>they gathered a broad data set of 9886 pictures of individuals with and </a:t>
            </a:r>
            <a:r>
              <a:rPr lang="en-US" sz="2000" dirty="0" smtClean="0"/>
              <a:t>without face </a:t>
            </a:r>
            <a:r>
              <a:rPr lang="en-US" sz="2000" dirty="0"/>
              <a:t>covers and physically named them, at that point use multi-scale preparing and picture mistake techniques to improve YOLOv3, an article recognition calculation, to consequently distinguish whether a face is wearing a veil. </a:t>
            </a:r>
            <a:r>
              <a:rPr lang="en-US" sz="2000" dirty="0" smtClean="0"/>
              <a:t>Their</a:t>
            </a:r>
            <a:r>
              <a:rPr lang="en-US" sz="2000" dirty="0" smtClean="0"/>
              <a:t> </a:t>
            </a:r>
            <a:r>
              <a:rPr lang="en-US" sz="2000" dirty="0"/>
              <a:t>analysis results show that the mean Average Precision (</a:t>
            </a:r>
            <a:r>
              <a:rPr lang="en-US" sz="2000" dirty="0" err="1"/>
              <a:t>mAP</a:t>
            </a:r>
            <a:r>
              <a:rPr lang="en-US" sz="2000" dirty="0"/>
              <a:t>) of the improved YOLOv3 calculation model came to 86.3%. This work can viably and naturally distinguish whether individuals are wearing veils, which decreases the pressing factor of conveying HR for checking covers openly puts and has high functional application </a:t>
            </a:r>
            <a:r>
              <a:rPr lang="en-US" sz="2000" dirty="0" smtClean="0"/>
              <a:t>esteem.</a:t>
            </a:r>
          </a:p>
          <a:p>
            <a:pPr marL="0" indent="0">
              <a:buNone/>
            </a:pPr>
            <a:endParaRPr lang="en-US" sz="20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273659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188640"/>
            <a:ext cx="8352928" cy="6480720"/>
          </a:xfrm>
        </p:spPr>
        <p:txBody>
          <a:bodyPr>
            <a:normAutofit/>
          </a:bodyPr>
          <a:lstStyle/>
          <a:p>
            <a:pPr>
              <a:buFont typeface="Wingdings" pitchFamily="2" charset="2"/>
              <a:buChar char="v"/>
            </a:pPr>
            <a:r>
              <a:rPr lang="en-US" sz="2800" b="1" dirty="0" smtClean="0">
                <a:latin typeface="Times New Roman" pitchFamily="18" charset="0"/>
                <a:cs typeface="Times New Roman" pitchFamily="18" charset="0"/>
              </a:rPr>
              <a:t>LIMITATIONS:</a:t>
            </a:r>
          </a:p>
          <a:p>
            <a:pPr>
              <a:buFont typeface="Arial"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developed system can detect the live video streams but does not keep a record. Unlike the CCTV camera footage the admin can not rewind, play or pause it. As whenever a strict system is imposed people always try to break it. Hence when a person is detected with no mask, the head of the organization can be notified via mail that so and so person entered without mask. The proposed system can be integrated with databases of respective organizations to keep a record of the person who entered without mask. With more complex functions a screenshot of the person’s face can also be attached to keep it as a proof</a:t>
            </a:r>
            <a:r>
              <a:rPr lang="en-US" dirty="0" smtClean="0">
                <a:latin typeface="Times New Roman" pitchFamily="18" charset="0"/>
                <a:cs typeface="Times New Roman" pitchFamily="18" charset="0"/>
              </a:rPr>
              <a:t>.</a:t>
            </a:r>
          </a:p>
          <a:p>
            <a:pPr marL="0" indent="0">
              <a:buNone/>
            </a:pPr>
            <a:endParaRPr lang="en-US" dirty="0" smtClean="0">
              <a:latin typeface="Times New Roman" pitchFamily="18" charset="0"/>
              <a:cs typeface="Times New Roman" pitchFamily="18" charset="0"/>
            </a:endParaRPr>
          </a:p>
          <a:p>
            <a:pPr>
              <a:buFont typeface="Arial" pitchFamily="34" charset="0"/>
              <a:buChar char="•"/>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p>
          <a:p>
            <a:pPr>
              <a:buFont typeface="Arial" pitchFamily="34" charset="0"/>
              <a:buChar char="•"/>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824067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784976" cy="652934"/>
          </a:xfrm>
        </p:spPr>
        <p:txBody>
          <a:bodyPr>
            <a:noAutofit/>
          </a:bodyPr>
          <a:lstStyle/>
          <a:p>
            <a:r>
              <a:rPr lang="en-US" sz="3400" b="1" dirty="0" smtClean="0">
                <a:solidFill>
                  <a:schemeClr val="tx1"/>
                </a:solidFill>
                <a:latin typeface="Times New Roman" pitchFamily="18" charset="0"/>
                <a:cs typeface="Times New Roman" pitchFamily="18" charset="0"/>
              </a:rPr>
              <a:t>OBJECTIVES</a:t>
            </a:r>
            <a:endParaRPr lang="en-IN" sz="34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95536" y="980728"/>
            <a:ext cx="8291264" cy="5400600"/>
          </a:xfrm>
        </p:spPr>
        <p:txBody>
          <a:bodyPr>
            <a:normAutofit/>
          </a:bodyPr>
          <a:lstStyle/>
          <a:p>
            <a:pPr lvl="0">
              <a:buFont typeface="Wingdings" pitchFamily="2" charset="2"/>
              <a:buChar char="v"/>
            </a:pPr>
            <a:r>
              <a:rPr lang="en-IN" dirty="0">
                <a:latin typeface="Times New Roman" pitchFamily="18" charset="0"/>
                <a:cs typeface="Times New Roman" pitchFamily="18" charset="0"/>
              </a:rPr>
              <a:t>To make a face mask detector proto type. </a:t>
            </a:r>
          </a:p>
          <a:p>
            <a:pPr lvl="0">
              <a:buFont typeface="Wingdings" pitchFamily="2" charset="2"/>
              <a:buChar char="v"/>
            </a:pPr>
            <a:r>
              <a:rPr lang="en-IN" dirty="0">
                <a:latin typeface="Times New Roman" pitchFamily="18" charset="0"/>
                <a:cs typeface="Times New Roman" pitchFamily="18" charset="0"/>
              </a:rPr>
              <a:t>To monitor people in public places that they are following prevention protocol. </a:t>
            </a:r>
          </a:p>
          <a:p>
            <a:pPr lvl="0">
              <a:buFont typeface="Wingdings" pitchFamily="2" charset="2"/>
              <a:buChar char="v"/>
            </a:pPr>
            <a:r>
              <a:rPr lang="en-IN" dirty="0">
                <a:latin typeface="Times New Roman" pitchFamily="18" charset="0"/>
                <a:cs typeface="Times New Roman" pitchFamily="18" charset="0"/>
              </a:rPr>
              <a:t>To check if a person is wearing mask or not </a:t>
            </a:r>
          </a:p>
          <a:p>
            <a:pPr lvl="0">
              <a:buFont typeface="Wingdings" pitchFamily="2" charset="2"/>
              <a:buChar char="v"/>
            </a:pPr>
            <a:r>
              <a:rPr lang="en-IN" dirty="0">
                <a:latin typeface="Times New Roman" pitchFamily="18" charset="0"/>
                <a:cs typeface="Times New Roman" pitchFamily="18" charset="0"/>
              </a:rPr>
              <a:t>To make the face mask detection process from manual to automatic. </a:t>
            </a:r>
          </a:p>
          <a:p>
            <a:pPr lvl="0">
              <a:buFont typeface="Wingdings" pitchFamily="2" charset="2"/>
              <a:buChar char="v"/>
            </a:pPr>
            <a:r>
              <a:rPr lang="en-IN" dirty="0">
                <a:latin typeface="Times New Roman" pitchFamily="18" charset="0"/>
                <a:cs typeface="Times New Roman" pitchFamily="18" charset="0"/>
              </a:rPr>
              <a:t>To lower costs and human effort. </a:t>
            </a:r>
          </a:p>
          <a:p>
            <a:pPr lvl="0">
              <a:buFont typeface="Wingdings" pitchFamily="2" charset="2"/>
              <a:buChar char="v"/>
            </a:pPr>
            <a:r>
              <a:rPr lang="en-IN" dirty="0">
                <a:latin typeface="Times New Roman" pitchFamily="18" charset="0"/>
                <a:cs typeface="Times New Roman" pitchFamily="18" charset="0"/>
              </a:rPr>
              <a:t>To maximize the effectiveness of the process. </a:t>
            </a:r>
          </a:p>
          <a:p>
            <a:pPr lvl="0">
              <a:buFont typeface="Wingdings" pitchFamily="2" charset="2"/>
              <a:buChar char="v"/>
            </a:pPr>
            <a:r>
              <a:rPr lang="en-IN" dirty="0">
                <a:latin typeface="Times New Roman" pitchFamily="18" charset="0"/>
                <a:cs typeface="Times New Roman" pitchFamily="18" charset="0"/>
              </a:rPr>
              <a:t>To learn about deep learning methods through the research work. </a:t>
            </a:r>
          </a:p>
          <a:p>
            <a:pPr lvl="0">
              <a:buFont typeface="Wingdings" pitchFamily="2" charset="2"/>
              <a:buChar char="v"/>
            </a:pPr>
            <a:r>
              <a:rPr lang="en-IN" dirty="0">
                <a:latin typeface="Times New Roman" pitchFamily="18" charset="0"/>
                <a:cs typeface="Times New Roman" pitchFamily="18" charset="0"/>
              </a:rPr>
              <a:t>To develop our knowledge and experience by working on this project</a:t>
            </a:r>
            <a:r>
              <a:rPr lang="en-IN" dirty="0" smtClean="0">
                <a:latin typeface="Times New Roman" pitchFamily="18" charset="0"/>
                <a:cs typeface="Times New Roman" pitchFamily="18" charset="0"/>
              </a:rPr>
              <a:t>.</a:t>
            </a:r>
          </a:p>
          <a:p>
            <a:pPr marL="0" lvl="0" indent="0">
              <a:buNone/>
            </a:pPr>
            <a:endParaRPr lang="en-US" sz="2000" b="1" dirty="0" smtClean="0">
              <a:latin typeface="Times New Roman" pitchFamily="18" charset="0"/>
              <a:cs typeface="Times New Roman" pitchFamily="18" charset="0"/>
            </a:endParaRPr>
          </a:p>
          <a:p>
            <a:pPr marL="0" lvl="0" indent="0">
              <a:buNone/>
            </a:pPr>
            <a:endParaRPr lang="en-IN" sz="3100" dirty="0" smtClean="0">
              <a:latin typeface="Times New Roman" pitchFamily="18" charset="0"/>
              <a:cs typeface="Times New Roman" pitchFamily="18" charset="0"/>
            </a:endParaRPr>
          </a:p>
          <a:p>
            <a:pPr marL="0" lvl="0" indent="0">
              <a:buNone/>
            </a:pPr>
            <a:endParaRPr lang="en-US" sz="3100" dirty="0" smtClean="0">
              <a:latin typeface="Times New Roman" pitchFamily="18" charset="0"/>
              <a:cs typeface="Times New Roman" pitchFamily="18" charset="0"/>
            </a:endParaRPr>
          </a:p>
          <a:p>
            <a:pPr marL="0" lvl="0" indent="0">
              <a:buNone/>
            </a:pPr>
            <a:endParaRPr lang="en-US" sz="3100" dirty="0">
              <a:latin typeface="Times New Roman" pitchFamily="18" charset="0"/>
              <a:cs typeface="Times New Roman" pitchFamily="18" charset="0"/>
            </a:endParaRPr>
          </a:p>
          <a:p>
            <a:pPr marL="0" lvl="0" indent="0">
              <a:buNone/>
            </a:pPr>
            <a:endParaRPr lang="en-IN" sz="3100" dirty="0" smtClean="0">
              <a:latin typeface="Times New Roman" pitchFamily="18" charset="0"/>
              <a:cs typeface="Times New Roman" pitchFamily="18" charset="0"/>
            </a:endParaRPr>
          </a:p>
          <a:p>
            <a:pPr marL="0" lvl="0" indent="0">
              <a:buNone/>
            </a:pPr>
            <a:endParaRPr lang="en-US" sz="3100"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1614055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397897" cy="652934"/>
          </a:xfrm>
        </p:spPr>
        <p:txBody>
          <a:bodyPr>
            <a:noAutofit/>
          </a:bodyPr>
          <a:lstStyle/>
          <a:p>
            <a:r>
              <a:rPr lang="en-US" sz="4000" b="1" dirty="0" smtClean="0">
                <a:solidFill>
                  <a:schemeClr val="tx1"/>
                </a:solidFill>
                <a:latin typeface="Times New Roman" pitchFamily="18" charset="0"/>
                <a:cs typeface="Times New Roman" pitchFamily="18" charset="0"/>
              </a:rPr>
              <a:t>PROPOSED DESIGN</a:t>
            </a:r>
            <a:endParaRPr lang="en-IN" sz="40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23528" y="1196752"/>
            <a:ext cx="8280920" cy="5400600"/>
          </a:xfrm>
        </p:spPr>
        <p:txBody>
          <a:bodyPr>
            <a:normAutofit/>
          </a:bodyPr>
          <a:lstStyle/>
          <a:p>
            <a:pPr>
              <a:buFont typeface="Wingdings" pitchFamily="2" charset="2"/>
              <a:buChar char="v"/>
            </a:pPr>
            <a:r>
              <a:rPr lang="en-IN" b="1" dirty="0" smtClean="0">
                <a:latin typeface="Times New Roman" pitchFamily="18" charset="0"/>
                <a:cs typeface="Times New Roman" pitchFamily="18" charset="0"/>
              </a:rPr>
              <a:t>T</a:t>
            </a:r>
            <a:r>
              <a:rPr lang="en-IN" sz="2000" dirty="0" smtClean="0">
                <a:latin typeface="Times New Roman" pitchFamily="18" charset="0"/>
                <a:cs typeface="Times New Roman" pitchFamily="18" charset="0"/>
              </a:rPr>
              <a:t>his </a:t>
            </a:r>
            <a:r>
              <a:rPr lang="en-IN" sz="2000" dirty="0">
                <a:latin typeface="Times New Roman" pitchFamily="18" charset="0"/>
                <a:cs typeface="Times New Roman" pitchFamily="18" charset="0"/>
              </a:rPr>
              <a:t>project is actually a quantitative research. Because we had to collect data, analyse and visualize them with python programming language, train model using the python tools and finally get an output from a raw input, which can detect </a:t>
            </a:r>
            <a:r>
              <a:rPr lang="en-IN" sz="2000" dirty="0" smtClean="0">
                <a:latin typeface="Times New Roman" pitchFamily="18" charset="0"/>
                <a:cs typeface="Times New Roman" pitchFamily="18" charset="0"/>
              </a:rPr>
              <a:t>a mask on a </a:t>
            </a:r>
            <a:r>
              <a:rPr lang="en-IN" sz="2000" dirty="0">
                <a:latin typeface="Times New Roman" pitchFamily="18" charset="0"/>
                <a:cs typeface="Times New Roman" pitchFamily="18" charset="0"/>
              </a:rPr>
              <a:t>human face. All the characteristics show that our </a:t>
            </a:r>
            <a:r>
              <a:rPr lang="en-IN" sz="2000" dirty="0" smtClean="0">
                <a:latin typeface="Times New Roman" pitchFamily="18" charset="0"/>
                <a:cs typeface="Times New Roman" pitchFamily="18" charset="0"/>
              </a:rPr>
              <a:t>project </a:t>
            </a:r>
            <a:r>
              <a:rPr lang="en-IN" sz="2000" dirty="0">
                <a:latin typeface="Times New Roman" pitchFamily="18" charset="0"/>
                <a:cs typeface="Times New Roman" pitchFamily="18" charset="0"/>
              </a:rPr>
              <a:t>is actually a result of quantitative research. In addition, this project is descriptive research as the aim of the project is to develop model with higher accuracy and precision. We can also call this research as an experimental as well as an action research. Preparation of this project can be described shortly through the following </a:t>
            </a:r>
            <a:r>
              <a:rPr lang="en-IN" sz="2000" dirty="0" smtClean="0">
                <a:latin typeface="Times New Roman" pitchFamily="18" charset="0"/>
                <a:cs typeface="Times New Roman" pitchFamily="18" charset="0"/>
              </a:rPr>
              <a:t>figure:</a:t>
            </a:r>
          </a:p>
          <a:p>
            <a:pPr marL="0" indent="0">
              <a:buNone/>
            </a:pPr>
            <a:endParaRPr lang="en-IN" sz="2000" dirty="0" smtClean="0">
              <a:latin typeface="Times New Roman" pitchFamily="18" charset="0"/>
              <a:cs typeface="Times New Roman" pitchFamily="18" charset="0"/>
            </a:endParaRPr>
          </a:p>
          <a:p>
            <a:pPr marL="0" indent="0">
              <a:buNone/>
            </a:pPr>
            <a:endParaRPr lang="en-IN" sz="2000" dirty="0" smtClean="0">
              <a:latin typeface="Times New Roman" pitchFamily="18" charset="0"/>
              <a:cs typeface="Times New Roman" pitchFamily="18" charset="0"/>
            </a:endParaRPr>
          </a:p>
          <a:p>
            <a:endParaRPr lang="en-IN" dirty="0"/>
          </a:p>
        </p:txBody>
      </p:sp>
      <p:pic>
        <p:nvPicPr>
          <p:cNvPr id="4" name="Picture 3" descr="C:\Users\consu\Videos\Captures\Sriman_Mitra_111161294.pdf - Google Chrome 11-09-2021 14_31_20 (2).png"/>
          <p:cNvPicPr/>
          <p:nvPr/>
        </p:nvPicPr>
        <p:blipFill>
          <a:blip r:embed="rId2">
            <a:extLst>
              <a:ext uri="{28A0092B-C50C-407E-A947-70E740481C1C}">
                <a14:useLocalDpi xmlns:a14="http://schemas.microsoft.com/office/drawing/2010/main" val="0"/>
              </a:ext>
            </a:extLst>
          </a:blip>
          <a:srcRect/>
          <a:stretch>
            <a:fillRect/>
          </a:stretch>
        </p:blipFill>
        <p:spPr>
          <a:xfrm>
            <a:off x="1256939" y="4293096"/>
            <a:ext cx="6624736" cy="2304256"/>
          </a:xfrm>
          <a:prstGeom prst="rect">
            <a:avLst/>
          </a:prstGeom>
          <a:noFill/>
          <a:ln>
            <a:noFill/>
          </a:ln>
        </p:spPr>
      </p:pic>
    </p:spTree>
    <p:extLst>
      <p:ext uri="{BB962C8B-B14F-4D97-AF65-F5344CB8AC3E}">
        <p14:creationId xmlns:p14="http://schemas.microsoft.com/office/powerpoint/2010/main" val="1810393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960" y="260648"/>
            <a:ext cx="7467600" cy="724942"/>
          </a:xfrm>
        </p:spPr>
        <p:txBody>
          <a:bodyPr>
            <a:normAutofit/>
          </a:bodyPr>
          <a:lstStyle/>
          <a:p>
            <a:r>
              <a:rPr lang="en-US" sz="4000" b="1" dirty="0" smtClean="0">
                <a:solidFill>
                  <a:schemeClr val="tx1"/>
                </a:solidFill>
                <a:latin typeface="Times New Roman" pitchFamily="18" charset="0"/>
                <a:cs typeface="Times New Roman" pitchFamily="18" charset="0"/>
              </a:rPr>
              <a:t>IMPLEMENTATION</a:t>
            </a:r>
            <a:endParaRPr lang="en-IN" sz="4000" b="1" dirty="0">
              <a:solidFill>
                <a:schemeClr val="tx1"/>
              </a:solidFill>
              <a:latin typeface="Times New Roman" pitchFamily="18" charset="0"/>
              <a:cs typeface="Times New Roman" pitchFamily="18" charset="0"/>
            </a:endParaRPr>
          </a:p>
        </p:txBody>
      </p:sp>
      <p:sp>
        <p:nvSpPr>
          <p:cNvPr id="4" name="Rectangle 3"/>
          <p:cNvSpPr/>
          <p:nvPr/>
        </p:nvSpPr>
        <p:spPr>
          <a:xfrm>
            <a:off x="395536" y="1076772"/>
            <a:ext cx="8208912" cy="5324535"/>
          </a:xfrm>
          <a:prstGeom prst="rect">
            <a:avLst/>
          </a:prstGeom>
        </p:spPr>
        <p:txBody>
          <a:bodyPr wrap="square">
            <a:spAutoFit/>
          </a:bodyPr>
          <a:lstStyle/>
          <a:p>
            <a:pPr indent="-365760"/>
            <a:r>
              <a:rPr lang="en-US" sz="2000" dirty="0">
                <a:latin typeface="Times New Roman" pitchFamily="18" charset="0"/>
                <a:cs typeface="Times New Roman" pitchFamily="18" charset="0"/>
              </a:rPr>
              <a:t>The model proposed here is designed and modeled using python libraries namely </a:t>
            </a:r>
            <a:r>
              <a:rPr lang="en-US" sz="2000" dirty="0" err="1">
                <a:latin typeface="Times New Roman" pitchFamily="18" charset="0"/>
                <a:cs typeface="Times New Roman" pitchFamily="18" charset="0"/>
              </a:rPr>
              <a:t>Tensorflow</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Keras</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OpenCV</a:t>
            </a:r>
            <a:r>
              <a:rPr lang="en-US" sz="2000" dirty="0">
                <a:latin typeface="Times New Roman" pitchFamily="18" charset="0"/>
                <a:cs typeface="Times New Roman" pitchFamily="18" charset="0"/>
              </a:rPr>
              <a:t>. The model we used is the MobileNetV2 of C</a:t>
            </a:r>
            <a:r>
              <a:rPr lang="en-US" sz="2000" dirty="0" smtClean="0">
                <a:latin typeface="Times New Roman" pitchFamily="18" charset="0"/>
                <a:cs typeface="Times New Roman" pitchFamily="18" charset="0"/>
              </a:rPr>
              <a:t>onvolutional </a:t>
            </a:r>
            <a:r>
              <a:rPr lang="en-US" sz="2000" dirty="0">
                <a:latin typeface="Times New Roman" pitchFamily="18" charset="0"/>
                <a:cs typeface="Times New Roman" pitchFamily="18" charset="0"/>
              </a:rPr>
              <a:t>N</a:t>
            </a:r>
            <a:r>
              <a:rPr lang="en-US" sz="2000" dirty="0" smtClean="0">
                <a:latin typeface="Times New Roman" pitchFamily="18" charset="0"/>
                <a:cs typeface="Times New Roman" pitchFamily="18" charset="0"/>
              </a:rPr>
              <a:t>eural Network</a:t>
            </a:r>
            <a:r>
              <a:rPr lang="en-US" sz="2000" dirty="0">
                <a:latin typeface="Times New Roman" pitchFamily="18" charset="0"/>
                <a:cs typeface="Times New Roman" pitchFamily="18" charset="0"/>
              </a:rPr>
              <a:t>. The method of using MobileNetV2 is called using Transfer Learning. Transfer learning is using some pre trained model to train your present model and get the prediction which saves time and makes using training the different models easy. We tune the model with the hyper parameters : learning rate, number of epochs and batch size. The model </a:t>
            </a: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trained with a dataset of images with two class, with mask and without mask. The dataset has </a:t>
            </a:r>
            <a:r>
              <a:rPr lang="en-US" sz="2000" dirty="0" smtClean="0">
                <a:latin typeface="Times New Roman" pitchFamily="18" charset="0"/>
                <a:cs typeface="Times New Roman" pitchFamily="18" charset="0"/>
              </a:rPr>
              <a:t>1915 </a:t>
            </a:r>
            <a:r>
              <a:rPr lang="en-US" sz="2000" dirty="0">
                <a:latin typeface="Times New Roman" pitchFamily="18" charset="0"/>
                <a:cs typeface="Times New Roman" pitchFamily="18" charset="0"/>
              </a:rPr>
              <a:t>images of with mask class and 1918 images of without mask class. </a:t>
            </a:r>
            <a:endParaRPr lang="en-US" sz="2000" dirty="0" smtClean="0">
              <a:latin typeface="Times New Roman" pitchFamily="18" charset="0"/>
              <a:cs typeface="Times New Roman" pitchFamily="18" charset="0"/>
            </a:endParaRPr>
          </a:p>
          <a:p>
            <a:pPr indent="-365760"/>
            <a:endParaRPr lang="en-US" sz="2000" dirty="0" smtClean="0">
              <a:latin typeface="Times New Roman" pitchFamily="18" charset="0"/>
              <a:cs typeface="Times New Roman" pitchFamily="18" charset="0"/>
            </a:endParaRPr>
          </a:p>
          <a:p>
            <a:pPr marL="148590" indent="-514350">
              <a:buAutoNum type="romanLcParenBoth"/>
            </a:pPr>
            <a:r>
              <a:rPr lang="en-US" sz="2000" dirty="0" smtClean="0">
                <a:latin typeface="Times New Roman" pitchFamily="18" charset="0"/>
                <a:cs typeface="Times New Roman" pitchFamily="18" charset="0"/>
              </a:rPr>
              <a:t>Training </a:t>
            </a:r>
            <a:r>
              <a:rPr lang="en-US" sz="2000" dirty="0">
                <a:latin typeface="Times New Roman" pitchFamily="18" charset="0"/>
                <a:cs typeface="Times New Roman" pitchFamily="18" charset="0"/>
              </a:rPr>
              <a:t>the model with the taken dataset. </a:t>
            </a:r>
          </a:p>
          <a:p>
            <a:pPr marL="148590" indent="-514350">
              <a:buAutoNum type="romanLcParenBoth"/>
            </a:pPr>
            <a:r>
              <a:rPr lang="en-US" sz="2000" dirty="0" smtClean="0">
                <a:latin typeface="Times New Roman" pitchFamily="18" charset="0"/>
                <a:cs typeface="Times New Roman" pitchFamily="18" charset="0"/>
              </a:rPr>
              <a:t>Deploying </a:t>
            </a:r>
            <a:r>
              <a:rPr lang="en-US" sz="2000" dirty="0">
                <a:latin typeface="Times New Roman" pitchFamily="18" charset="0"/>
                <a:cs typeface="Times New Roman" pitchFamily="18" charset="0"/>
              </a:rPr>
              <a:t>the model </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In </a:t>
            </a:r>
            <a:r>
              <a:rPr lang="en-US" sz="2000" dirty="0" smtClean="0">
                <a:latin typeface="Times New Roman" pitchFamily="18" charset="0"/>
                <a:cs typeface="Times New Roman" pitchFamily="18" charset="0"/>
              </a:rPr>
              <a:t>this project </a:t>
            </a:r>
            <a:r>
              <a:rPr lang="en-US" sz="2000" dirty="0">
                <a:latin typeface="Times New Roman" pitchFamily="18" charset="0"/>
                <a:cs typeface="Times New Roman" pitchFamily="18" charset="0"/>
              </a:rPr>
              <a:t>we have developed a model using the above mentioned libraries. We have tested the model for different conditions with different hyper parameters, for which the results are mentioned in the next section. </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22421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7"/>
            <a:ext cx="8496944" cy="6678751"/>
          </a:xfrm>
          <a:prstGeom prst="rect">
            <a:avLst/>
          </a:prstGeom>
        </p:spPr>
        <p:txBody>
          <a:bodyPr wrap="square">
            <a:spAutoFit/>
          </a:bodyPr>
          <a:lstStyle/>
          <a:p>
            <a:endParaRPr lang="en-US" dirty="0" smtClean="0"/>
          </a:p>
          <a:p>
            <a:r>
              <a:rPr lang="en-US" sz="2000" dirty="0">
                <a:latin typeface="Times New Roman" pitchFamily="18" charset="0"/>
                <a:cs typeface="Times New Roman" pitchFamily="18" charset="0"/>
              </a:rPr>
              <a:t>First we feed the dataset in the model, run the training program, which trains the model on the given dataset. Then we run the detection program, which turns </a:t>
            </a:r>
            <a:r>
              <a:rPr lang="en-US" sz="2000" dirty="0" smtClean="0">
                <a:latin typeface="Times New Roman" pitchFamily="18" charset="0"/>
                <a:cs typeface="Times New Roman" pitchFamily="18" charset="0"/>
              </a:rPr>
              <a:t>on the </a:t>
            </a:r>
            <a:r>
              <a:rPr lang="en-US" sz="2000" dirty="0">
                <a:latin typeface="Times New Roman" pitchFamily="18" charset="0"/>
                <a:cs typeface="Times New Roman" pitchFamily="18" charset="0"/>
              </a:rPr>
              <a:t>video stream, captures the frames continuously from the video stream with an anchor box using object detection process. This is passed through the MobileNetV2 model layers which classifies the image as with or without mask. If the person is wearing a mask, a green anchor box is displayed and red if not wearing a mask with the accuracy for the same tagged on the anchor box</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Summarizing the steps to create the model:</a:t>
            </a:r>
          </a:p>
          <a:p>
            <a:endParaRPr lang="en-US" sz="2000" b="1" dirty="0" smtClean="0">
              <a:latin typeface="Times New Roman" pitchFamily="18" charset="0"/>
              <a:cs typeface="Times New Roman" pitchFamily="18" charset="0"/>
            </a:endParaRPr>
          </a:p>
          <a:p>
            <a:pPr>
              <a:buFont typeface="Wingdings" pitchFamily="2" charset="2"/>
              <a:buChar char="v"/>
            </a:pPr>
            <a:r>
              <a:rPr lang="en-IN" sz="2400" dirty="0">
                <a:latin typeface="Times New Roman" pitchFamily="18" charset="0"/>
                <a:cs typeface="Times New Roman" pitchFamily="18" charset="0"/>
              </a:rPr>
              <a:t>Installing the Dependencies</a:t>
            </a:r>
          </a:p>
          <a:p>
            <a:pPr>
              <a:buFont typeface="Wingdings" pitchFamily="2" charset="2"/>
              <a:buChar char="v"/>
            </a:pPr>
            <a:r>
              <a:rPr lang="en-IN" sz="2400" dirty="0">
                <a:latin typeface="Times New Roman" pitchFamily="18" charset="0"/>
                <a:cs typeface="Times New Roman" pitchFamily="18" charset="0"/>
              </a:rPr>
              <a:t>Loading the Dataset </a:t>
            </a:r>
          </a:p>
          <a:p>
            <a:pPr>
              <a:buFont typeface="Wingdings" pitchFamily="2" charset="2"/>
              <a:buChar char="v"/>
            </a:pPr>
            <a:r>
              <a:rPr lang="en-IN" sz="2400" dirty="0">
                <a:latin typeface="Times New Roman" pitchFamily="18" charset="0"/>
                <a:cs typeface="Times New Roman" pitchFamily="18" charset="0"/>
              </a:rPr>
              <a:t>Data Pre-processing </a:t>
            </a:r>
          </a:p>
          <a:p>
            <a:r>
              <a:rPr lang="en-IN" sz="2400" dirty="0">
                <a:latin typeface="Times New Roman" pitchFamily="18" charset="0"/>
                <a:cs typeface="Times New Roman" pitchFamily="18" charset="0"/>
              </a:rPr>
              <a:t>	Mask Detector Model </a:t>
            </a:r>
          </a:p>
          <a:p>
            <a:pPr>
              <a:buFont typeface="Wingdings" pitchFamily="2" charset="2"/>
              <a:buChar char="v"/>
            </a:pPr>
            <a:r>
              <a:rPr lang="en-US" sz="2400" dirty="0">
                <a:latin typeface="Times New Roman" pitchFamily="18" charset="0"/>
                <a:cs typeface="Times New Roman" pitchFamily="18" charset="0"/>
              </a:rPr>
              <a:t>Training Model </a:t>
            </a:r>
          </a:p>
          <a:p>
            <a:pPr>
              <a:buFont typeface="Wingdings" pitchFamily="2" charset="2"/>
              <a:buChar char="v"/>
            </a:pPr>
            <a:r>
              <a:rPr lang="en-IN" sz="2400" dirty="0">
                <a:latin typeface="Times New Roman" pitchFamily="18" charset="0"/>
                <a:cs typeface="Times New Roman" pitchFamily="18" charset="0"/>
              </a:rPr>
              <a:t>Using models in Real-Time Camera</a:t>
            </a:r>
          </a:p>
          <a:p>
            <a:r>
              <a:rPr lang="en-IN" sz="2400" dirty="0">
                <a:latin typeface="Times New Roman" pitchFamily="18" charset="0"/>
                <a:cs typeface="Times New Roman" pitchFamily="18" charset="0"/>
              </a:rPr>
              <a:t>	Detecting Mask using Open-CV Model </a:t>
            </a:r>
          </a:p>
          <a:p>
            <a:r>
              <a:rPr lang="en-US" sz="2000" dirty="0" smtClean="0">
                <a:latin typeface="Times New Roman" pitchFamily="18" charset="0"/>
                <a:cs typeface="Times New Roman" pitchFamily="18" charset="0"/>
              </a:rPr>
              <a:t> </a:t>
            </a:r>
          </a:p>
          <a:p>
            <a:endParaRPr lang="en-US" dirty="0"/>
          </a:p>
        </p:txBody>
      </p:sp>
    </p:spTree>
    <p:extLst>
      <p:ext uri="{BB962C8B-B14F-4D97-AF65-F5344CB8AC3E}">
        <p14:creationId xmlns:p14="http://schemas.microsoft.com/office/powerpoint/2010/main" val="4174993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754</TotalTime>
  <Words>1661</Words>
  <Application>Microsoft Office PowerPoint</Application>
  <PresentationFormat>On-screen Show (4:3)</PresentationFormat>
  <Paragraphs>82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Real-Time Face Mask Detection </vt:lpstr>
      <vt:lpstr>PROBLEM STATEMENT</vt:lpstr>
      <vt:lpstr>STATE-OF-THE-ART</vt:lpstr>
      <vt:lpstr>PowerPoint Presentation</vt:lpstr>
      <vt:lpstr>PowerPoint Presentation</vt:lpstr>
      <vt:lpstr>OBJECTIVES</vt:lpstr>
      <vt:lpstr>PROPOSED DESIGN</vt:lpstr>
      <vt:lpstr>IMPLEMENTATION</vt:lpstr>
      <vt:lpstr>PowerPoint Presentation</vt:lpstr>
      <vt:lpstr>FLOW DIAGRAM</vt:lpstr>
      <vt:lpstr>RESULTS &amp; ANALYSIS</vt:lpstr>
      <vt:lpstr>DATA ANALYSIS PLAN</vt:lpstr>
      <vt:lpstr>DATASET COLLECTION</vt:lpstr>
      <vt:lpstr>SCREENSHOT OF REAL-TIME VIDEO CAPTURE</vt:lpstr>
      <vt:lpstr>CONCLUSION</vt:lpstr>
      <vt:lpstr>FUTURE SCOPE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Kartikeya Consul</dc:creator>
  <cp:lastModifiedBy>Kartikeya Consul</cp:lastModifiedBy>
  <cp:revision>46</cp:revision>
  <dcterms:created xsi:type="dcterms:W3CDTF">2021-11-27T15:53:12Z</dcterms:created>
  <dcterms:modified xsi:type="dcterms:W3CDTF">2021-12-04T04:59:03Z</dcterms:modified>
</cp:coreProperties>
</file>