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2" r:id="rId6"/>
    <p:sldId id="260" r:id="rId7"/>
    <p:sldId id="259"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750" autoAdjust="0"/>
    <p:restoredTop sz="94660"/>
  </p:normalViewPr>
  <p:slideViewPr>
    <p:cSldViewPr snapToGrid="0">
      <p:cViewPr>
        <p:scale>
          <a:sx n="72" d="100"/>
          <a:sy n="72" d="100"/>
        </p:scale>
        <p:origin x="83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9/5/2018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lendingclub.com/info/download-data.action" TargetMode="External"/><Relationship Id="rId2" Type="http://schemas.openxmlformats.org/officeDocument/2006/relationships/hyperlink" Target="https://www.kaggle.com/wordsforthewise/lending-club"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FAB77-DF3B-4AE8-96C7-E5CF1D16A6DC}"/>
              </a:ext>
            </a:extLst>
          </p:cNvPr>
          <p:cNvSpPr>
            <a:spLocks noGrp="1"/>
          </p:cNvSpPr>
          <p:nvPr>
            <p:ph type="ctrTitle"/>
          </p:nvPr>
        </p:nvSpPr>
        <p:spPr>
          <a:xfrm>
            <a:off x="2080591" y="2514600"/>
            <a:ext cx="9424021" cy="2262781"/>
          </a:xfrm>
        </p:spPr>
        <p:txBody>
          <a:bodyPr anchor="ctr"/>
          <a:lstStyle/>
          <a:p>
            <a:r>
              <a:rPr lang="en-US" dirty="0"/>
              <a:t>Predicting Loan Outcomes</a:t>
            </a:r>
          </a:p>
        </p:txBody>
      </p:sp>
      <p:sp>
        <p:nvSpPr>
          <p:cNvPr id="3" name="Subtitle 2">
            <a:extLst>
              <a:ext uri="{FF2B5EF4-FFF2-40B4-BE49-F238E27FC236}">
                <a16:creationId xmlns:a16="http://schemas.microsoft.com/office/drawing/2014/main" id="{D972EE5A-3ACF-4779-9323-02F2AA38FE30}"/>
              </a:ext>
            </a:extLst>
          </p:cNvPr>
          <p:cNvSpPr>
            <a:spLocks noGrp="1"/>
          </p:cNvSpPr>
          <p:nvPr>
            <p:ph type="subTitle" idx="1"/>
          </p:nvPr>
        </p:nvSpPr>
        <p:spPr>
          <a:xfrm>
            <a:off x="2589214" y="4777379"/>
            <a:ext cx="8436596" cy="1126283"/>
          </a:xfrm>
        </p:spPr>
        <p:txBody>
          <a:bodyPr>
            <a:normAutofit lnSpcReduction="10000"/>
          </a:bodyPr>
          <a:lstStyle/>
          <a:p>
            <a:pPr algn="r"/>
            <a:r>
              <a:rPr lang="en-US" dirty="0"/>
              <a:t>Karthik Kaimal</a:t>
            </a:r>
          </a:p>
          <a:p>
            <a:pPr algn="r"/>
            <a:r>
              <a:rPr lang="en-US" dirty="0"/>
              <a:t>09/05/2018</a:t>
            </a:r>
          </a:p>
          <a:p>
            <a:pPr algn="r"/>
            <a:r>
              <a:rPr lang="en-US" dirty="0"/>
              <a:t>GA Final Project</a:t>
            </a:r>
          </a:p>
        </p:txBody>
      </p:sp>
    </p:spTree>
    <p:extLst>
      <p:ext uri="{BB962C8B-B14F-4D97-AF65-F5344CB8AC3E}">
        <p14:creationId xmlns:p14="http://schemas.microsoft.com/office/powerpoint/2010/main" val="326667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6CF73-189C-4351-B107-B96E2D4F8BFE}"/>
              </a:ext>
            </a:extLst>
          </p:cNvPr>
          <p:cNvSpPr>
            <a:spLocks noGrp="1"/>
          </p:cNvSpPr>
          <p:nvPr>
            <p:ph type="title"/>
          </p:nvPr>
        </p:nvSpPr>
        <p:spPr>
          <a:xfrm>
            <a:off x="2592925" y="624110"/>
            <a:ext cx="8911687" cy="757688"/>
          </a:xfrm>
        </p:spPr>
        <p:txBody>
          <a:bodyPr/>
          <a:lstStyle/>
          <a:p>
            <a:r>
              <a:rPr lang="en-US" dirty="0"/>
              <a:t>KNN Model</a:t>
            </a:r>
          </a:p>
        </p:txBody>
      </p:sp>
      <p:sp>
        <p:nvSpPr>
          <p:cNvPr id="3" name="Content Placeholder 2">
            <a:extLst>
              <a:ext uri="{FF2B5EF4-FFF2-40B4-BE49-F238E27FC236}">
                <a16:creationId xmlns:a16="http://schemas.microsoft.com/office/drawing/2014/main" id="{F5671735-5ADC-4002-BE25-B3B320571566}"/>
              </a:ext>
            </a:extLst>
          </p:cNvPr>
          <p:cNvSpPr>
            <a:spLocks noGrp="1"/>
          </p:cNvSpPr>
          <p:nvPr>
            <p:ph idx="1"/>
          </p:nvPr>
        </p:nvSpPr>
        <p:spPr>
          <a:xfrm>
            <a:off x="2589212" y="1683026"/>
            <a:ext cx="8915400" cy="4863548"/>
          </a:xfrm>
        </p:spPr>
        <p:txBody>
          <a:bodyPr>
            <a:normAutofit/>
          </a:bodyPr>
          <a:lstStyle/>
          <a:p>
            <a:r>
              <a:rPr lang="en-US" b="1" dirty="0"/>
              <a:t>Features Used: </a:t>
            </a:r>
            <a:r>
              <a:rPr lang="en-US" sz="1400" dirty="0"/>
              <a:t>DTI, Loan Amount, Term, Interest Rate, Annual Income, FICO at origination, Revolving Utilization Rate, and Number of 30+ days past due delinquencies for 2 years.</a:t>
            </a:r>
            <a:r>
              <a:rPr lang="en-US" b="1" dirty="0"/>
              <a:t> </a:t>
            </a:r>
          </a:p>
          <a:p>
            <a:endParaRPr lang="en-US" b="1" dirty="0"/>
          </a:p>
          <a:p>
            <a:r>
              <a:rPr lang="en-US" b="1" dirty="0"/>
              <a:t>Applied </a:t>
            </a:r>
            <a:r>
              <a:rPr lang="en-US" b="1" dirty="0" err="1"/>
              <a:t>train_test_split</a:t>
            </a:r>
            <a:r>
              <a:rPr lang="en-US" b="1" dirty="0"/>
              <a:t> and Standard Scaler</a:t>
            </a:r>
          </a:p>
          <a:p>
            <a:endParaRPr lang="en-US" b="1" dirty="0"/>
          </a:p>
          <a:p>
            <a:r>
              <a:rPr lang="en-US" b="1" dirty="0"/>
              <a:t>Optimized for K (92)</a:t>
            </a:r>
          </a:p>
          <a:p>
            <a:pPr lvl="1">
              <a:buFont typeface="Courier New" panose="02070309020205020404" pitchFamily="49" charset="0"/>
              <a:buChar char="o"/>
            </a:pPr>
            <a:r>
              <a:rPr lang="en-US" dirty="0"/>
              <a:t>When K=5, Accuracy = 76.5%</a:t>
            </a:r>
          </a:p>
          <a:p>
            <a:pPr lvl="1">
              <a:buFont typeface="Courier New" panose="02070309020205020404" pitchFamily="49" charset="0"/>
              <a:buChar char="o"/>
            </a:pPr>
            <a:r>
              <a:rPr lang="en-US" dirty="0"/>
              <a:t>When K=92, Accuracy = 79.5%</a:t>
            </a:r>
          </a:p>
          <a:p>
            <a:pPr lvl="1">
              <a:buFont typeface="Courier New" panose="02070309020205020404" pitchFamily="49" charset="0"/>
              <a:buChar char="o"/>
            </a:pPr>
            <a:endParaRPr lang="en-US" dirty="0"/>
          </a:p>
          <a:p>
            <a:r>
              <a:rPr lang="en-US" b="1" dirty="0"/>
              <a:t>Confusion Matrix:</a:t>
            </a:r>
          </a:p>
          <a:p>
            <a:pPr marL="0" indent="0">
              <a:buNone/>
            </a:pPr>
            <a:endParaRPr lang="en-US" b="1" dirty="0"/>
          </a:p>
          <a:p>
            <a:endParaRPr lang="en-US" dirty="0"/>
          </a:p>
          <a:p>
            <a:pPr marL="0" indent="0">
              <a:buNone/>
            </a:pPr>
            <a:endParaRPr lang="en-US" dirty="0"/>
          </a:p>
          <a:p>
            <a:endParaRPr lang="en-US" b="1" dirty="0"/>
          </a:p>
          <a:p>
            <a:endParaRPr lang="en-US" b="1" dirty="0"/>
          </a:p>
        </p:txBody>
      </p:sp>
      <p:graphicFrame>
        <p:nvGraphicFramePr>
          <p:cNvPr id="4" name="Table 3">
            <a:extLst>
              <a:ext uri="{FF2B5EF4-FFF2-40B4-BE49-F238E27FC236}">
                <a16:creationId xmlns:a16="http://schemas.microsoft.com/office/drawing/2014/main" id="{A57605AB-CEF0-4AEE-A1DF-6151BFC1F4C3}"/>
              </a:ext>
            </a:extLst>
          </p:cNvPr>
          <p:cNvGraphicFramePr>
            <a:graphicFrameLocks noGrp="1"/>
          </p:cNvGraphicFramePr>
          <p:nvPr>
            <p:extLst>
              <p:ext uri="{D42A27DB-BD31-4B8C-83A1-F6EECF244321}">
                <p14:modId xmlns:p14="http://schemas.microsoft.com/office/powerpoint/2010/main" val="1833945601"/>
              </p:ext>
            </p:extLst>
          </p:nvPr>
        </p:nvGraphicFramePr>
        <p:xfrm>
          <a:off x="6285948" y="5331422"/>
          <a:ext cx="2377440" cy="670560"/>
        </p:xfrm>
        <a:graphic>
          <a:graphicData uri="http://schemas.openxmlformats.org/drawingml/2006/table">
            <a:tbl>
              <a:tblPr firstRow="1" bandRow="1">
                <a:tableStyleId>{5C22544A-7EE6-4342-B048-85BDC9FD1C3A}</a:tableStyleId>
              </a:tblPr>
              <a:tblGrid>
                <a:gridCol w="1188720">
                  <a:extLst>
                    <a:ext uri="{9D8B030D-6E8A-4147-A177-3AD203B41FA5}">
                      <a16:colId xmlns:a16="http://schemas.microsoft.com/office/drawing/2014/main" val="4293303155"/>
                    </a:ext>
                  </a:extLst>
                </a:gridCol>
                <a:gridCol w="1188720">
                  <a:extLst>
                    <a:ext uri="{9D8B030D-6E8A-4147-A177-3AD203B41FA5}">
                      <a16:colId xmlns:a16="http://schemas.microsoft.com/office/drawing/2014/main" val="2365306525"/>
                    </a:ext>
                  </a:extLst>
                </a:gridCol>
              </a:tblGrid>
              <a:tr h="182880">
                <a:tc>
                  <a:txBody>
                    <a:bodyPr/>
                    <a:lstStyle/>
                    <a:p>
                      <a:pPr algn="ctr"/>
                      <a:r>
                        <a:rPr lang="en-US" sz="1600" b="1" dirty="0">
                          <a:solidFill>
                            <a:schemeClr val="tx1"/>
                          </a:solidFill>
                        </a:rPr>
                        <a:t>2,939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1" dirty="0">
                          <a:solidFill>
                            <a:schemeClr val="tx1"/>
                          </a:solidFill>
                        </a:rPr>
                        <a:t>39,087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52502558"/>
                  </a:ext>
                </a:extLst>
              </a:tr>
              <a:tr h="182880">
                <a:tc>
                  <a:txBody>
                    <a:bodyPr/>
                    <a:lstStyle/>
                    <a:p>
                      <a:pPr algn="ctr"/>
                      <a:r>
                        <a:rPr lang="en-US" sz="1600" b="1" dirty="0">
                          <a:solidFill>
                            <a:schemeClr val="tx1"/>
                          </a:solidFill>
                        </a:rPr>
                        <a:t>2,694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1" dirty="0">
                          <a:solidFill>
                            <a:schemeClr val="tx1"/>
                          </a:solidFill>
                        </a:rPr>
                        <a:t>159,018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268713731"/>
                  </a:ext>
                </a:extLst>
              </a:tr>
            </a:tbl>
          </a:graphicData>
        </a:graphic>
      </p:graphicFrame>
      <p:sp>
        <p:nvSpPr>
          <p:cNvPr id="5" name="TextBox 4">
            <a:extLst>
              <a:ext uri="{FF2B5EF4-FFF2-40B4-BE49-F238E27FC236}">
                <a16:creationId xmlns:a16="http://schemas.microsoft.com/office/drawing/2014/main" id="{B08641C1-2E39-47B8-9B7C-FAB3124018C6}"/>
              </a:ext>
            </a:extLst>
          </p:cNvPr>
          <p:cNvSpPr txBox="1"/>
          <p:nvPr/>
        </p:nvSpPr>
        <p:spPr>
          <a:xfrm>
            <a:off x="7593497" y="5331422"/>
            <a:ext cx="927652" cy="369332"/>
          </a:xfrm>
          <a:prstGeom prst="rect">
            <a:avLst/>
          </a:prstGeom>
          <a:noFill/>
          <a:ln w="38100">
            <a:solidFill>
              <a:srgbClr val="FF0000"/>
            </a:solidFill>
          </a:ln>
        </p:spPr>
        <p:txBody>
          <a:bodyPr wrap="square" rtlCol="0">
            <a:spAutoFit/>
          </a:bodyPr>
          <a:lstStyle/>
          <a:p>
            <a:endParaRPr lang="en-US" dirty="0"/>
          </a:p>
        </p:txBody>
      </p:sp>
      <p:sp>
        <p:nvSpPr>
          <p:cNvPr id="7" name="TextBox 6">
            <a:extLst>
              <a:ext uri="{FF2B5EF4-FFF2-40B4-BE49-F238E27FC236}">
                <a16:creationId xmlns:a16="http://schemas.microsoft.com/office/drawing/2014/main" id="{6E5CAC3B-EBA6-44F5-B7DD-7E4A3C4AF46F}"/>
              </a:ext>
            </a:extLst>
          </p:cNvPr>
          <p:cNvSpPr txBox="1"/>
          <p:nvPr/>
        </p:nvSpPr>
        <p:spPr>
          <a:xfrm>
            <a:off x="8663388" y="5385283"/>
            <a:ext cx="1590261" cy="261610"/>
          </a:xfrm>
          <a:prstGeom prst="rect">
            <a:avLst/>
          </a:prstGeom>
          <a:noFill/>
        </p:spPr>
        <p:txBody>
          <a:bodyPr wrap="square" rtlCol="0">
            <a:spAutoFit/>
          </a:bodyPr>
          <a:lstStyle/>
          <a:p>
            <a:r>
              <a:rPr lang="en-US" sz="1100" dirty="0"/>
              <a:t>Null Model: 42,026</a:t>
            </a:r>
          </a:p>
        </p:txBody>
      </p:sp>
      <p:sp>
        <p:nvSpPr>
          <p:cNvPr id="8" name="TextBox 7">
            <a:extLst>
              <a:ext uri="{FF2B5EF4-FFF2-40B4-BE49-F238E27FC236}">
                <a16:creationId xmlns:a16="http://schemas.microsoft.com/office/drawing/2014/main" id="{40B888C7-09AD-4CC2-9CA9-E39711313D26}"/>
              </a:ext>
            </a:extLst>
          </p:cNvPr>
          <p:cNvSpPr txBox="1"/>
          <p:nvPr/>
        </p:nvSpPr>
        <p:spPr>
          <a:xfrm>
            <a:off x="6679537" y="4882944"/>
            <a:ext cx="1590261" cy="338554"/>
          </a:xfrm>
          <a:prstGeom prst="rect">
            <a:avLst/>
          </a:prstGeom>
          <a:noFill/>
        </p:spPr>
        <p:txBody>
          <a:bodyPr wrap="square" rtlCol="0">
            <a:spAutoFit/>
          </a:bodyPr>
          <a:lstStyle/>
          <a:p>
            <a:pPr algn="ctr"/>
            <a:r>
              <a:rPr lang="en-US" sz="1600" b="1" dirty="0"/>
              <a:t>Model</a:t>
            </a:r>
          </a:p>
        </p:txBody>
      </p:sp>
      <p:sp>
        <p:nvSpPr>
          <p:cNvPr id="9" name="TextBox 8">
            <a:extLst>
              <a:ext uri="{FF2B5EF4-FFF2-40B4-BE49-F238E27FC236}">
                <a16:creationId xmlns:a16="http://schemas.microsoft.com/office/drawing/2014/main" id="{6115A238-EE02-4161-B61C-1B8E0A3159B1}"/>
              </a:ext>
            </a:extLst>
          </p:cNvPr>
          <p:cNvSpPr txBox="1"/>
          <p:nvPr/>
        </p:nvSpPr>
        <p:spPr>
          <a:xfrm>
            <a:off x="4883739" y="5477616"/>
            <a:ext cx="1590261" cy="338554"/>
          </a:xfrm>
          <a:prstGeom prst="rect">
            <a:avLst/>
          </a:prstGeom>
          <a:noFill/>
        </p:spPr>
        <p:txBody>
          <a:bodyPr wrap="square" rtlCol="0">
            <a:spAutoFit/>
          </a:bodyPr>
          <a:lstStyle/>
          <a:p>
            <a:pPr algn="ctr"/>
            <a:r>
              <a:rPr lang="en-US" sz="1600" b="1" dirty="0"/>
              <a:t>Actual</a:t>
            </a:r>
          </a:p>
        </p:txBody>
      </p:sp>
    </p:spTree>
    <p:extLst>
      <p:ext uri="{BB962C8B-B14F-4D97-AF65-F5344CB8AC3E}">
        <p14:creationId xmlns:p14="http://schemas.microsoft.com/office/powerpoint/2010/main" val="3566177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6CF73-189C-4351-B107-B96E2D4F8BFE}"/>
              </a:ext>
            </a:extLst>
          </p:cNvPr>
          <p:cNvSpPr>
            <a:spLocks noGrp="1"/>
          </p:cNvSpPr>
          <p:nvPr>
            <p:ph type="title"/>
          </p:nvPr>
        </p:nvSpPr>
        <p:spPr/>
        <p:txBody>
          <a:bodyPr/>
          <a:lstStyle/>
          <a:p>
            <a:r>
              <a:rPr lang="en-US" dirty="0"/>
              <a:t>Random Forest Classifier</a:t>
            </a:r>
          </a:p>
        </p:txBody>
      </p:sp>
      <p:sp>
        <p:nvSpPr>
          <p:cNvPr id="3" name="Content Placeholder 2">
            <a:extLst>
              <a:ext uri="{FF2B5EF4-FFF2-40B4-BE49-F238E27FC236}">
                <a16:creationId xmlns:a16="http://schemas.microsoft.com/office/drawing/2014/main" id="{F5671735-5ADC-4002-BE25-B3B320571566}"/>
              </a:ext>
            </a:extLst>
          </p:cNvPr>
          <p:cNvSpPr>
            <a:spLocks noGrp="1"/>
          </p:cNvSpPr>
          <p:nvPr>
            <p:ph idx="1"/>
          </p:nvPr>
        </p:nvSpPr>
        <p:spPr>
          <a:xfrm>
            <a:off x="2589212" y="1683026"/>
            <a:ext cx="8915400" cy="3269975"/>
          </a:xfrm>
        </p:spPr>
        <p:txBody>
          <a:bodyPr>
            <a:normAutofit/>
          </a:bodyPr>
          <a:lstStyle/>
          <a:p>
            <a:r>
              <a:rPr lang="en-US" b="1" dirty="0"/>
              <a:t>Features Used: </a:t>
            </a:r>
            <a:r>
              <a:rPr lang="en-US" sz="1400" dirty="0"/>
              <a:t>DTI, Loan Amount, Term, Interest Rate, Annual Income, FICO at origination, Revolving Utilization Rate, and Number of 30+ days past due delinquencies for 2 years.</a:t>
            </a:r>
            <a:r>
              <a:rPr lang="en-US" b="1" dirty="0"/>
              <a:t> </a:t>
            </a:r>
          </a:p>
          <a:p>
            <a:r>
              <a:rPr lang="en-US" sz="1400" b="1" dirty="0"/>
              <a:t>Added 2 new features – </a:t>
            </a:r>
            <a:r>
              <a:rPr lang="en-US" sz="1400" dirty="0"/>
              <a:t>(Charged Off Within 12 months) ^ 2</a:t>
            </a:r>
          </a:p>
          <a:p>
            <a:pPr marL="2286000" lvl="5" indent="0">
              <a:buNone/>
            </a:pPr>
            <a:r>
              <a:rPr lang="en-US" sz="800" dirty="0"/>
              <a:t>     </a:t>
            </a:r>
            <a:r>
              <a:rPr lang="en-US" sz="1400" dirty="0"/>
              <a:t>(Delinquent Amount) *100/ (Loan Amount)</a:t>
            </a:r>
            <a:endParaRPr lang="en-US" sz="800" dirty="0"/>
          </a:p>
          <a:p>
            <a:pPr marL="0" indent="0">
              <a:buNone/>
            </a:pPr>
            <a:endParaRPr lang="en-US" sz="1400" b="1" dirty="0"/>
          </a:p>
          <a:p>
            <a:r>
              <a:rPr lang="en-US" b="1" dirty="0"/>
              <a:t>Applied </a:t>
            </a:r>
            <a:r>
              <a:rPr lang="en-US" b="1" dirty="0" err="1"/>
              <a:t>train_test_split</a:t>
            </a:r>
            <a:endParaRPr lang="en-US" b="1" dirty="0"/>
          </a:p>
          <a:p>
            <a:endParaRPr lang="en-US" b="1" dirty="0"/>
          </a:p>
          <a:p>
            <a:r>
              <a:rPr lang="en-US" b="1" dirty="0"/>
              <a:t>Accuracy = 79%</a:t>
            </a:r>
            <a:endParaRPr lang="en-US" dirty="0"/>
          </a:p>
          <a:p>
            <a:r>
              <a:rPr lang="en-US" b="1" dirty="0"/>
              <a:t>Confusion Matrix:</a:t>
            </a:r>
            <a:endParaRPr lang="en-US" dirty="0"/>
          </a:p>
          <a:p>
            <a:pPr marL="0" indent="0">
              <a:buNone/>
            </a:pPr>
            <a:endParaRPr lang="en-US" dirty="0"/>
          </a:p>
          <a:p>
            <a:endParaRPr lang="en-US" b="1" dirty="0"/>
          </a:p>
          <a:p>
            <a:pPr marL="0" indent="0">
              <a:buNone/>
            </a:pPr>
            <a:endParaRPr lang="en-US" b="1" dirty="0"/>
          </a:p>
        </p:txBody>
      </p:sp>
      <p:graphicFrame>
        <p:nvGraphicFramePr>
          <p:cNvPr id="4" name="Table 3">
            <a:extLst>
              <a:ext uri="{FF2B5EF4-FFF2-40B4-BE49-F238E27FC236}">
                <a16:creationId xmlns:a16="http://schemas.microsoft.com/office/drawing/2014/main" id="{A57605AB-CEF0-4AEE-A1DF-6151BFC1F4C3}"/>
              </a:ext>
            </a:extLst>
          </p:cNvPr>
          <p:cNvGraphicFramePr>
            <a:graphicFrameLocks noGrp="1"/>
          </p:cNvGraphicFramePr>
          <p:nvPr>
            <p:extLst>
              <p:ext uri="{D42A27DB-BD31-4B8C-83A1-F6EECF244321}">
                <p14:modId xmlns:p14="http://schemas.microsoft.com/office/powerpoint/2010/main" val="676603783"/>
              </p:ext>
            </p:extLst>
          </p:nvPr>
        </p:nvGraphicFramePr>
        <p:xfrm>
          <a:off x="2933148" y="5532780"/>
          <a:ext cx="2377440" cy="670560"/>
        </p:xfrm>
        <a:graphic>
          <a:graphicData uri="http://schemas.openxmlformats.org/drawingml/2006/table">
            <a:tbl>
              <a:tblPr firstRow="1" bandRow="1">
                <a:tableStyleId>{5C22544A-7EE6-4342-B048-85BDC9FD1C3A}</a:tableStyleId>
              </a:tblPr>
              <a:tblGrid>
                <a:gridCol w="1188720">
                  <a:extLst>
                    <a:ext uri="{9D8B030D-6E8A-4147-A177-3AD203B41FA5}">
                      <a16:colId xmlns:a16="http://schemas.microsoft.com/office/drawing/2014/main" val="4293303155"/>
                    </a:ext>
                  </a:extLst>
                </a:gridCol>
                <a:gridCol w="1188720">
                  <a:extLst>
                    <a:ext uri="{9D8B030D-6E8A-4147-A177-3AD203B41FA5}">
                      <a16:colId xmlns:a16="http://schemas.microsoft.com/office/drawing/2014/main" val="2365306525"/>
                    </a:ext>
                  </a:extLst>
                </a:gridCol>
              </a:tblGrid>
              <a:tr h="182880">
                <a:tc>
                  <a:txBody>
                    <a:bodyPr/>
                    <a:lstStyle/>
                    <a:p>
                      <a:pPr algn="ctr"/>
                      <a:r>
                        <a:rPr lang="en-US" sz="1600" b="1" dirty="0">
                          <a:solidFill>
                            <a:schemeClr val="tx1"/>
                          </a:solidFill>
                        </a:rPr>
                        <a:t>4,915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1" dirty="0">
                          <a:solidFill>
                            <a:schemeClr val="tx1"/>
                          </a:solidFill>
                        </a:rPr>
                        <a:t>37,111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52502558"/>
                  </a:ext>
                </a:extLst>
              </a:tr>
              <a:tr h="182880">
                <a:tc>
                  <a:txBody>
                    <a:bodyPr/>
                    <a:lstStyle/>
                    <a:p>
                      <a:pPr algn="ctr"/>
                      <a:r>
                        <a:rPr lang="en-US" sz="1600" b="1" dirty="0">
                          <a:solidFill>
                            <a:schemeClr val="tx1"/>
                          </a:solidFill>
                        </a:rPr>
                        <a:t>5,791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600" b="1" dirty="0">
                          <a:solidFill>
                            <a:schemeClr val="tx1"/>
                          </a:solidFill>
                        </a:rPr>
                        <a:t>155,921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268713731"/>
                  </a:ext>
                </a:extLst>
              </a:tr>
            </a:tbl>
          </a:graphicData>
        </a:graphic>
      </p:graphicFrame>
      <p:pic>
        <p:nvPicPr>
          <p:cNvPr id="5" name="Picture 4">
            <a:extLst>
              <a:ext uri="{FF2B5EF4-FFF2-40B4-BE49-F238E27FC236}">
                <a16:creationId xmlns:a16="http://schemas.microsoft.com/office/drawing/2014/main" id="{AC3EAC0F-9644-4CA7-84B7-FD5ABFA43364}"/>
              </a:ext>
            </a:extLst>
          </p:cNvPr>
          <p:cNvPicPr>
            <a:picLocks noChangeAspect="1"/>
          </p:cNvPicPr>
          <p:nvPr/>
        </p:nvPicPr>
        <p:blipFill>
          <a:blip r:embed="rId2"/>
          <a:stretch>
            <a:fillRect/>
          </a:stretch>
        </p:blipFill>
        <p:spPr>
          <a:xfrm>
            <a:off x="7491412" y="3318012"/>
            <a:ext cx="2633249" cy="3269976"/>
          </a:xfrm>
          <a:prstGeom prst="rect">
            <a:avLst/>
          </a:prstGeom>
          <a:ln>
            <a:solidFill>
              <a:schemeClr val="tx1"/>
            </a:solidFill>
          </a:ln>
        </p:spPr>
      </p:pic>
      <p:sp>
        <p:nvSpPr>
          <p:cNvPr id="6" name="TextBox 5">
            <a:extLst>
              <a:ext uri="{FF2B5EF4-FFF2-40B4-BE49-F238E27FC236}">
                <a16:creationId xmlns:a16="http://schemas.microsoft.com/office/drawing/2014/main" id="{819270D2-C29E-43EC-ACDC-AEC83CBA4367}"/>
              </a:ext>
            </a:extLst>
          </p:cNvPr>
          <p:cNvSpPr txBox="1"/>
          <p:nvPr/>
        </p:nvSpPr>
        <p:spPr>
          <a:xfrm>
            <a:off x="5316330" y="5606450"/>
            <a:ext cx="1590261" cy="261610"/>
          </a:xfrm>
          <a:prstGeom prst="rect">
            <a:avLst/>
          </a:prstGeom>
          <a:noFill/>
        </p:spPr>
        <p:txBody>
          <a:bodyPr wrap="square" rtlCol="0">
            <a:spAutoFit/>
          </a:bodyPr>
          <a:lstStyle/>
          <a:p>
            <a:r>
              <a:rPr lang="en-US" sz="1100" dirty="0"/>
              <a:t>Null Model: 42,026</a:t>
            </a:r>
          </a:p>
        </p:txBody>
      </p:sp>
      <p:sp>
        <p:nvSpPr>
          <p:cNvPr id="7" name="TextBox 6">
            <a:extLst>
              <a:ext uri="{FF2B5EF4-FFF2-40B4-BE49-F238E27FC236}">
                <a16:creationId xmlns:a16="http://schemas.microsoft.com/office/drawing/2014/main" id="{A24C8807-EC48-4FBE-A58D-9C9570263217}"/>
              </a:ext>
            </a:extLst>
          </p:cNvPr>
          <p:cNvSpPr txBox="1"/>
          <p:nvPr/>
        </p:nvSpPr>
        <p:spPr>
          <a:xfrm>
            <a:off x="4236763" y="5498728"/>
            <a:ext cx="927652" cy="369332"/>
          </a:xfrm>
          <a:prstGeom prst="rect">
            <a:avLst/>
          </a:prstGeom>
          <a:noFill/>
          <a:ln w="38100">
            <a:solidFill>
              <a:srgbClr val="FF0000"/>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E69156FE-F1EA-4E19-BF0A-6EFA657E676D}"/>
              </a:ext>
            </a:extLst>
          </p:cNvPr>
          <p:cNvSpPr txBox="1"/>
          <p:nvPr/>
        </p:nvSpPr>
        <p:spPr>
          <a:xfrm>
            <a:off x="3338305" y="5116224"/>
            <a:ext cx="1590261" cy="338554"/>
          </a:xfrm>
          <a:prstGeom prst="rect">
            <a:avLst/>
          </a:prstGeom>
          <a:noFill/>
        </p:spPr>
        <p:txBody>
          <a:bodyPr wrap="square" rtlCol="0">
            <a:spAutoFit/>
          </a:bodyPr>
          <a:lstStyle/>
          <a:p>
            <a:pPr algn="ctr"/>
            <a:r>
              <a:rPr lang="en-US" sz="1600" b="1" dirty="0"/>
              <a:t>Model</a:t>
            </a:r>
          </a:p>
        </p:txBody>
      </p:sp>
      <p:sp>
        <p:nvSpPr>
          <p:cNvPr id="9" name="TextBox 8">
            <a:extLst>
              <a:ext uri="{FF2B5EF4-FFF2-40B4-BE49-F238E27FC236}">
                <a16:creationId xmlns:a16="http://schemas.microsoft.com/office/drawing/2014/main" id="{F8EC66B0-43F2-41B5-95DE-65EDFD11BEAD}"/>
              </a:ext>
            </a:extLst>
          </p:cNvPr>
          <p:cNvSpPr txBox="1"/>
          <p:nvPr/>
        </p:nvSpPr>
        <p:spPr>
          <a:xfrm>
            <a:off x="1649516" y="5654993"/>
            <a:ext cx="1590261" cy="338554"/>
          </a:xfrm>
          <a:prstGeom prst="rect">
            <a:avLst/>
          </a:prstGeom>
          <a:noFill/>
        </p:spPr>
        <p:txBody>
          <a:bodyPr wrap="square" rtlCol="0">
            <a:spAutoFit/>
          </a:bodyPr>
          <a:lstStyle/>
          <a:p>
            <a:pPr algn="ctr"/>
            <a:r>
              <a:rPr lang="en-US" sz="1600" b="1" dirty="0"/>
              <a:t>Actual</a:t>
            </a:r>
          </a:p>
        </p:txBody>
      </p:sp>
    </p:spTree>
    <p:extLst>
      <p:ext uri="{BB962C8B-B14F-4D97-AF65-F5344CB8AC3E}">
        <p14:creationId xmlns:p14="http://schemas.microsoft.com/office/powerpoint/2010/main" val="1155510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6CF73-189C-4351-B107-B96E2D4F8BFE}"/>
              </a:ext>
            </a:extLst>
          </p:cNvPr>
          <p:cNvSpPr>
            <a:spLocks noGrp="1"/>
          </p:cNvSpPr>
          <p:nvPr>
            <p:ph type="title"/>
          </p:nvPr>
        </p:nvSpPr>
        <p:spPr/>
        <p:txBody>
          <a:bodyPr/>
          <a:lstStyle/>
          <a:p>
            <a:r>
              <a:rPr lang="en-US" dirty="0"/>
              <a:t>Areas for refinement</a:t>
            </a:r>
          </a:p>
        </p:txBody>
      </p:sp>
      <p:sp>
        <p:nvSpPr>
          <p:cNvPr id="3" name="Content Placeholder 2">
            <a:extLst>
              <a:ext uri="{FF2B5EF4-FFF2-40B4-BE49-F238E27FC236}">
                <a16:creationId xmlns:a16="http://schemas.microsoft.com/office/drawing/2014/main" id="{F5671735-5ADC-4002-BE25-B3B320571566}"/>
              </a:ext>
            </a:extLst>
          </p:cNvPr>
          <p:cNvSpPr>
            <a:spLocks noGrp="1"/>
          </p:cNvSpPr>
          <p:nvPr>
            <p:ph idx="1"/>
          </p:nvPr>
        </p:nvSpPr>
        <p:spPr>
          <a:xfrm>
            <a:off x="2589212" y="1683026"/>
            <a:ext cx="8915400" cy="4550864"/>
          </a:xfrm>
        </p:spPr>
        <p:txBody>
          <a:bodyPr>
            <a:normAutofit/>
          </a:bodyPr>
          <a:lstStyle/>
          <a:p>
            <a:r>
              <a:rPr lang="en-US" b="1" dirty="0"/>
              <a:t>More feature engineering</a:t>
            </a:r>
          </a:p>
          <a:p>
            <a:pPr marL="0" indent="0">
              <a:buNone/>
            </a:pPr>
            <a:endParaRPr lang="en-US" b="1" dirty="0"/>
          </a:p>
          <a:p>
            <a:r>
              <a:rPr lang="en-US" b="1" dirty="0"/>
              <a:t>Analyze “Rejected” loan data to come up with model to predict probability of a loan getting accepted</a:t>
            </a:r>
          </a:p>
          <a:p>
            <a:pPr marL="0" indent="0">
              <a:buNone/>
            </a:pPr>
            <a:endParaRPr lang="en-US" b="1" dirty="0"/>
          </a:p>
          <a:p>
            <a:r>
              <a:rPr lang="en-US" b="1" dirty="0"/>
              <a:t>Try out other models:</a:t>
            </a:r>
          </a:p>
          <a:p>
            <a:pPr lvl="1">
              <a:buFont typeface="Courier New" panose="02070309020205020404" pitchFamily="49" charset="0"/>
              <a:buChar char="o"/>
            </a:pPr>
            <a:r>
              <a:rPr lang="en-US" b="1" dirty="0"/>
              <a:t>Gradient Boosting</a:t>
            </a:r>
          </a:p>
          <a:p>
            <a:pPr lvl="1">
              <a:buFont typeface="Courier New" panose="02070309020205020404" pitchFamily="49" charset="0"/>
              <a:buChar char="o"/>
            </a:pPr>
            <a:r>
              <a:rPr lang="en-US" b="1" dirty="0" err="1"/>
              <a:t>XGBoost</a:t>
            </a:r>
            <a:endParaRPr lang="en-US" b="1" dirty="0"/>
          </a:p>
          <a:p>
            <a:pPr lvl="1">
              <a:buFont typeface="Courier New" panose="02070309020205020404" pitchFamily="49" charset="0"/>
              <a:buChar char="o"/>
            </a:pPr>
            <a:r>
              <a:rPr lang="en-US" b="1" dirty="0"/>
              <a:t>Logistic Regression</a:t>
            </a:r>
          </a:p>
          <a:p>
            <a:pPr lvl="1">
              <a:buFont typeface="Courier New" panose="02070309020205020404" pitchFamily="49" charset="0"/>
              <a:buChar char="o"/>
            </a:pPr>
            <a:r>
              <a:rPr lang="en-US" b="1" dirty="0"/>
              <a:t>Other Ensembles</a:t>
            </a:r>
          </a:p>
          <a:p>
            <a:endParaRPr lang="en-US" dirty="0"/>
          </a:p>
          <a:p>
            <a:pPr marL="0" indent="0">
              <a:buNone/>
            </a:pPr>
            <a:endParaRPr lang="en-US" dirty="0"/>
          </a:p>
          <a:p>
            <a:endParaRPr lang="en-US" b="1" dirty="0"/>
          </a:p>
          <a:p>
            <a:pPr marL="0" indent="0">
              <a:buNone/>
            </a:pPr>
            <a:endParaRPr lang="en-US" b="1" dirty="0"/>
          </a:p>
        </p:txBody>
      </p:sp>
    </p:spTree>
    <p:extLst>
      <p:ext uri="{BB962C8B-B14F-4D97-AF65-F5344CB8AC3E}">
        <p14:creationId xmlns:p14="http://schemas.microsoft.com/office/powerpoint/2010/main" val="3822753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4BDAF-1FB4-4983-824C-CF710A449D0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3AF1C8BC-B387-4D6B-8E73-2804BAD5B1E4}"/>
              </a:ext>
            </a:extLst>
          </p:cNvPr>
          <p:cNvSpPr>
            <a:spLocks noGrp="1"/>
          </p:cNvSpPr>
          <p:nvPr>
            <p:ph idx="1"/>
          </p:nvPr>
        </p:nvSpPr>
        <p:spPr/>
        <p:txBody>
          <a:bodyPr/>
          <a:lstStyle/>
          <a:p>
            <a:r>
              <a:rPr lang="en-US" dirty="0"/>
              <a:t>Predicting performance of loan portfolios is core to all financial/lending institutions. The goal of this exercise is to analyze historical loan behavior and apply data science techniques </a:t>
            </a:r>
            <a:r>
              <a:rPr lang="en-US" b="1" dirty="0"/>
              <a:t>to predict charge-offs for current loans.</a:t>
            </a:r>
          </a:p>
          <a:p>
            <a:endParaRPr lang="en-US" b="1" dirty="0"/>
          </a:p>
          <a:p>
            <a:r>
              <a:rPr lang="en-US" dirty="0"/>
              <a:t>We will be looking at 10 years (2007-2017) of loan data made publicly available to us by  Lending Club.</a:t>
            </a:r>
          </a:p>
          <a:p>
            <a:endParaRPr lang="en-US" dirty="0"/>
          </a:p>
          <a:p>
            <a:r>
              <a:rPr lang="en-US" dirty="0"/>
              <a:t>For the purposes of today’s exercise, we will not be getting into predicting whether or not a loan is likely to get approved by LC. All the modeling is for the phase after a loan is issued.</a:t>
            </a:r>
          </a:p>
          <a:p>
            <a:endParaRPr lang="en-US" dirty="0"/>
          </a:p>
          <a:p>
            <a:endParaRPr lang="en-US" dirty="0"/>
          </a:p>
        </p:txBody>
      </p:sp>
    </p:spTree>
    <p:extLst>
      <p:ext uri="{BB962C8B-B14F-4D97-AF65-F5344CB8AC3E}">
        <p14:creationId xmlns:p14="http://schemas.microsoft.com/office/powerpoint/2010/main" val="4195984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4BDAF-1FB4-4983-824C-CF710A449D00}"/>
              </a:ext>
            </a:extLst>
          </p:cNvPr>
          <p:cNvSpPr>
            <a:spLocks noGrp="1"/>
          </p:cNvSpPr>
          <p:nvPr>
            <p:ph type="title"/>
          </p:nvPr>
        </p:nvSpPr>
        <p:spPr/>
        <p:txBody>
          <a:bodyPr/>
          <a:lstStyle/>
          <a:p>
            <a:r>
              <a:rPr lang="en-US" dirty="0"/>
              <a:t>Background on Lending Club</a:t>
            </a:r>
          </a:p>
        </p:txBody>
      </p:sp>
      <p:sp>
        <p:nvSpPr>
          <p:cNvPr id="3" name="Content Placeholder 2">
            <a:extLst>
              <a:ext uri="{FF2B5EF4-FFF2-40B4-BE49-F238E27FC236}">
                <a16:creationId xmlns:a16="http://schemas.microsoft.com/office/drawing/2014/main" id="{3AF1C8BC-B387-4D6B-8E73-2804BAD5B1E4}"/>
              </a:ext>
            </a:extLst>
          </p:cNvPr>
          <p:cNvSpPr>
            <a:spLocks noGrp="1"/>
          </p:cNvSpPr>
          <p:nvPr>
            <p:ph idx="1"/>
          </p:nvPr>
        </p:nvSpPr>
        <p:spPr>
          <a:xfrm>
            <a:off x="2589212" y="2133600"/>
            <a:ext cx="8915400" cy="1563757"/>
          </a:xfrm>
        </p:spPr>
        <p:txBody>
          <a:bodyPr>
            <a:normAutofit lnSpcReduction="10000"/>
          </a:bodyPr>
          <a:lstStyle/>
          <a:p>
            <a:r>
              <a:rPr lang="en-US" dirty="0"/>
              <a:t>Lending Club, founded in 2006, is a leading player in the peer-to-peer (P2P) lending space. Total loans issued through the platform eclipsed $35B in March, 2018.</a:t>
            </a:r>
          </a:p>
          <a:p>
            <a:r>
              <a:rPr lang="en-US" dirty="0"/>
              <a:t>In its category, LC was the first company to be publicly traded in the U.S. back in 2014. The market cap today is ~$1.6B.</a:t>
            </a:r>
          </a:p>
        </p:txBody>
      </p:sp>
      <p:pic>
        <p:nvPicPr>
          <p:cNvPr id="4" name="Picture 3">
            <a:extLst>
              <a:ext uri="{FF2B5EF4-FFF2-40B4-BE49-F238E27FC236}">
                <a16:creationId xmlns:a16="http://schemas.microsoft.com/office/drawing/2014/main" id="{1159B190-31E0-4BE8-AD44-7537C6171076}"/>
              </a:ext>
            </a:extLst>
          </p:cNvPr>
          <p:cNvPicPr>
            <a:picLocks noChangeAspect="1"/>
          </p:cNvPicPr>
          <p:nvPr/>
        </p:nvPicPr>
        <p:blipFill>
          <a:blip r:embed="rId2"/>
          <a:stretch>
            <a:fillRect/>
          </a:stretch>
        </p:blipFill>
        <p:spPr>
          <a:xfrm>
            <a:off x="2989608" y="3852640"/>
            <a:ext cx="5391150" cy="2381250"/>
          </a:xfrm>
          <a:prstGeom prst="rect">
            <a:avLst/>
          </a:prstGeom>
          <a:ln>
            <a:solidFill>
              <a:schemeClr val="tx1"/>
            </a:solidFill>
          </a:ln>
        </p:spPr>
      </p:pic>
      <p:sp>
        <p:nvSpPr>
          <p:cNvPr id="5" name="TextBox 4">
            <a:extLst>
              <a:ext uri="{FF2B5EF4-FFF2-40B4-BE49-F238E27FC236}">
                <a16:creationId xmlns:a16="http://schemas.microsoft.com/office/drawing/2014/main" id="{BF51CF52-2B84-430C-A977-F8CAAC303C2E}"/>
              </a:ext>
            </a:extLst>
          </p:cNvPr>
          <p:cNvSpPr txBox="1"/>
          <p:nvPr/>
        </p:nvSpPr>
        <p:spPr>
          <a:xfrm>
            <a:off x="8613913" y="3799632"/>
            <a:ext cx="3313044" cy="2462213"/>
          </a:xfrm>
          <a:prstGeom prst="rect">
            <a:avLst/>
          </a:prstGeom>
          <a:noFill/>
        </p:spPr>
        <p:txBody>
          <a:bodyPr wrap="square" rtlCol="0">
            <a:spAutoFit/>
          </a:bodyPr>
          <a:lstStyle/>
          <a:p>
            <a:r>
              <a:rPr lang="en-US" sz="1400" b="1" u="sng" dirty="0"/>
              <a:t>Key Stats:</a:t>
            </a:r>
          </a:p>
          <a:p>
            <a:endParaRPr lang="en-US" sz="1400" b="1" dirty="0"/>
          </a:p>
          <a:p>
            <a:pPr marL="285750" indent="-285750">
              <a:buFont typeface="Arial" panose="020B0604020202020204" pitchFamily="34" charset="0"/>
              <a:buChar char="•"/>
            </a:pPr>
            <a:r>
              <a:rPr lang="en-US" sz="1400" b="1" dirty="0"/>
              <a:t>Market Cap: </a:t>
            </a:r>
            <a:r>
              <a:rPr lang="en-US" sz="1400" dirty="0"/>
              <a:t>$1.6B</a:t>
            </a:r>
          </a:p>
          <a:p>
            <a:pPr marL="285750" indent="-285750">
              <a:buFont typeface="Arial" panose="020B0604020202020204" pitchFamily="34" charset="0"/>
              <a:buChar char="•"/>
            </a:pPr>
            <a:endParaRPr lang="en-US" sz="1400" b="1" dirty="0"/>
          </a:p>
          <a:p>
            <a:pPr marL="285750" indent="-285750">
              <a:buFont typeface="Arial" panose="020B0604020202020204" pitchFamily="34" charset="0"/>
              <a:buChar char="•"/>
            </a:pPr>
            <a:r>
              <a:rPr lang="en-US" sz="1400" b="1" dirty="0"/>
              <a:t>Current Price: </a:t>
            </a:r>
            <a:r>
              <a:rPr lang="en-US" sz="1400" dirty="0"/>
              <a:t>$3.74</a:t>
            </a:r>
          </a:p>
          <a:p>
            <a:pPr marL="285750" indent="-285750">
              <a:buFont typeface="Arial" panose="020B0604020202020204" pitchFamily="34" charset="0"/>
              <a:buChar char="•"/>
            </a:pPr>
            <a:endParaRPr lang="en-US" sz="1400" b="1" dirty="0"/>
          </a:p>
          <a:p>
            <a:pPr marL="285750" indent="-285750">
              <a:buFont typeface="Arial" panose="020B0604020202020204" pitchFamily="34" charset="0"/>
              <a:buChar char="•"/>
            </a:pPr>
            <a:r>
              <a:rPr lang="en-US" sz="1400" b="1" dirty="0"/>
              <a:t>52 Wk. High (Low): </a:t>
            </a:r>
            <a:r>
              <a:rPr lang="en-US" sz="1400" dirty="0"/>
              <a:t>$6.56 ($2.57)</a:t>
            </a:r>
          </a:p>
          <a:p>
            <a:pPr marL="285750" indent="-285750">
              <a:buFont typeface="Arial" panose="020B0604020202020204" pitchFamily="34" charset="0"/>
              <a:buChar char="•"/>
            </a:pPr>
            <a:endParaRPr lang="en-US" sz="1400" b="1" dirty="0"/>
          </a:p>
          <a:p>
            <a:pPr marL="285750" indent="-285750">
              <a:buFont typeface="Arial" panose="020B0604020202020204" pitchFamily="34" charset="0"/>
              <a:buChar char="•"/>
            </a:pPr>
            <a:r>
              <a:rPr lang="en-US" sz="1400" b="1" dirty="0"/>
              <a:t>Revenue: </a:t>
            </a:r>
            <a:r>
              <a:rPr lang="en-US" sz="1400" dirty="0"/>
              <a:t>~$700M (</a:t>
            </a:r>
            <a:r>
              <a:rPr lang="en-US" sz="1400" i="1" dirty="0"/>
              <a:t>annual</a:t>
            </a:r>
            <a:r>
              <a:rPr lang="en-US" sz="1400" dirty="0"/>
              <a:t>)</a:t>
            </a:r>
          </a:p>
          <a:p>
            <a:pPr marL="285750" indent="-285750">
              <a:buFont typeface="Arial" panose="020B0604020202020204" pitchFamily="34" charset="0"/>
              <a:buChar char="•"/>
            </a:pPr>
            <a:endParaRPr lang="en-US" sz="1400" b="1" dirty="0"/>
          </a:p>
          <a:p>
            <a:pPr marL="285750" indent="-285750">
              <a:buFont typeface="Arial" panose="020B0604020202020204" pitchFamily="34" charset="0"/>
              <a:buChar char="•"/>
            </a:pPr>
            <a:r>
              <a:rPr lang="en-US" sz="1400" b="1" dirty="0"/>
              <a:t>Net Income: </a:t>
            </a:r>
            <a:r>
              <a:rPr lang="en-US" sz="1400" dirty="0"/>
              <a:t>($190M)</a:t>
            </a:r>
          </a:p>
        </p:txBody>
      </p:sp>
    </p:spTree>
    <p:extLst>
      <p:ext uri="{BB962C8B-B14F-4D97-AF65-F5344CB8AC3E}">
        <p14:creationId xmlns:p14="http://schemas.microsoft.com/office/powerpoint/2010/main" val="3038923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4BDAF-1FB4-4983-824C-CF710A449D00}"/>
              </a:ext>
            </a:extLst>
          </p:cNvPr>
          <p:cNvSpPr>
            <a:spLocks noGrp="1"/>
          </p:cNvSpPr>
          <p:nvPr>
            <p:ph type="title"/>
          </p:nvPr>
        </p:nvSpPr>
        <p:spPr/>
        <p:txBody>
          <a:bodyPr/>
          <a:lstStyle/>
          <a:p>
            <a:r>
              <a:rPr lang="en-US" dirty="0"/>
              <a:t>How does LC make money?</a:t>
            </a:r>
          </a:p>
        </p:txBody>
      </p:sp>
      <p:sp>
        <p:nvSpPr>
          <p:cNvPr id="3" name="Content Placeholder 2">
            <a:extLst>
              <a:ext uri="{FF2B5EF4-FFF2-40B4-BE49-F238E27FC236}">
                <a16:creationId xmlns:a16="http://schemas.microsoft.com/office/drawing/2014/main" id="{3AF1C8BC-B387-4D6B-8E73-2804BAD5B1E4}"/>
              </a:ext>
            </a:extLst>
          </p:cNvPr>
          <p:cNvSpPr>
            <a:spLocks noGrp="1"/>
          </p:cNvSpPr>
          <p:nvPr>
            <p:ph idx="1"/>
          </p:nvPr>
        </p:nvSpPr>
        <p:spPr>
          <a:xfrm>
            <a:off x="2589212" y="2133600"/>
            <a:ext cx="8915400" cy="3896139"/>
          </a:xfrm>
        </p:spPr>
        <p:txBody>
          <a:bodyPr>
            <a:normAutofit lnSpcReduction="10000"/>
          </a:bodyPr>
          <a:lstStyle/>
          <a:p>
            <a:r>
              <a:rPr lang="en-US" dirty="0"/>
              <a:t>LC collects fees from both borrowers and investors.</a:t>
            </a:r>
          </a:p>
          <a:p>
            <a:pPr marL="0" indent="0">
              <a:buNone/>
            </a:pPr>
            <a:endParaRPr lang="en-US" dirty="0"/>
          </a:p>
          <a:p>
            <a:r>
              <a:rPr lang="en-US" dirty="0"/>
              <a:t>Investors pay a service fee of </a:t>
            </a:r>
            <a:r>
              <a:rPr lang="en-US" b="1" dirty="0"/>
              <a:t>1% </a:t>
            </a:r>
            <a:r>
              <a:rPr lang="en-US" dirty="0"/>
              <a:t>of the amount of borrower payments received through LC. In the cases of loan recoveries, investors pay 18% of borrower payments!</a:t>
            </a:r>
          </a:p>
          <a:p>
            <a:pPr marL="0" indent="0">
              <a:buNone/>
            </a:pPr>
            <a:endParaRPr lang="en-US" dirty="0"/>
          </a:p>
          <a:p>
            <a:r>
              <a:rPr lang="en-US" dirty="0"/>
              <a:t>Borrowers pay APRs ranging from </a:t>
            </a:r>
            <a:r>
              <a:rPr lang="en-US" b="1" dirty="0"/>
              <a:t>6% to 36%. </a:t>
            </a:r>
            <a:r>
              <a:rPr lang="en-US" dirty="0"/>
              <a:t>LC receives a one time origination fee.</a:t>
            </a:r>
          </a:p>
          <a:p>
            <a:pPr marL="0" indent="0">
              <a:buNone/>
            </a:pPr>
            <a:endParaRPr lang="en-US" dirty="0"/>
          </a:p>
          <a:p>
            <a:r>
              <a:rPr lang="en-US" dirty="0"/>
              <a:t>Loan amounts range from </a:t>
            </a:r>
            <a:r>
              <a:rPr lang="en-US" b="1" dirty="0"/>
              <a:t>$1,000 to $40,000 </a:t>
            </a:r>
            <a:r>
              <a:rPr lang="en-US" dirty="0"/>
              <a:t>and caters to loans for various purposes such as personal finance (debt consolidation, payment of credit cards, home improvement) and business loans.</a:t>
            </a:r>
          </a:p>
        </p:txBody>
      </p:sp>
    </p:spTree>
    <p:extLst>
      <p:ext uri="{BB962C8B-B14F-4D97-AF65-F5344CB8AC3E}">
        <p14:creationId xmlns:p14="http://schemas.microsoft.com/office/powerpoint/2010/main" val="2131873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6CF73-189C-4351-B107-B96E2D4F8BFE}"/>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F5671735-5ADC-4002-BE25-B3B320571566}"/>
              </a:ext>
            </a:extLst>
          </p:cNvPr>
          <p:cNvSpPr>
            <a:spLocks noGrp="1"/>
          </p:cNvSpPr>
          <p:nvPr>
            <p:ph idx="1"/>
          </p:nvPr>
        </p:nvSpPr>
        <p:spPr/>
        <p:txBody>
          <a:bodyPr/>
          <a:lstStyle/>
          <a:p>
            <a:r>
              <a:rPr lang="en-US" dirty="0"/>
              <a:t>Data Gathering</a:t>
            </a:r>
          </a:p>
          <a:p>
            <a:r>
              <a:rPr lang="en-US" dirty="0"/>
              <a:t>Treatment of data to normalize attributes</a:t>
            </a:r>
          </a:p>
          <a:p>
            <a:r>
              <a:rPr lang="en-US" dirty="0"/>
              <a:t>Visual exploration</a:t>
            </a:r>
          </a:p>
          <a:p>
            <a:r>
              <a:rPr lang="en-US" dirty="0"/>
              <a:t>Determination of model type (regression vs. classification)</a:t>
            </a:r>
          </a:p>
          <a:p>
            <a:r>
              <a:rPr lang="en-US" dirty="0"/>
              <a:t>Model building</a:t>
            </a:r>
          </a:p>
          <a:p>
            <a:r>
              <a:rPr lang="en-US" dirty="0"/>
              <a:t>Application of model</a:t>
            </a:r>
          </a:p>
        </p:txBody>
      </p:sp>
    </p:spTree>
    <p:extLst>
      <p:ext uri="{BB962C8B-B14F-4D97-AF65-F5344CB8AC3E}">
        <p14:creationId xmlns:p14="http://schemas.microsoft.com/office/powerpoint/2010/main" val="1628606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6CF73-189C-4351-B107-B96E2D4F8BFE}"/>
              </a:ext>
            </a:extLst>
          </p:cNvPr>
          <p:cNvSpPr>
            <a:spLocks noGrp="1"/>
          </p:cNvSpPr>
          <p:nvPr>
            <p:ph type="title"/>
          </p:nvPr>
        </p:nvSpPr>
        <p:spPr/>
        <p:txBody>
          <a:bodyPr/>
          <a:lstStyle/>
          <a:p>
            <a:r>
              <a:rPr lang="en-US" dirty="0"/>
              <a:t>Data Gathering Phase</a:t>
            </a:r>
          </a:p>
        </p:txBody>
      </p:sp>
      <p:sp>
        <p:nvSpPr>
          <p:cNvPr id="3" name="Content Placeholder 2">
            <a:extLst>
              <a:ext uri="{FF2B5EF4-FFF2-40B4-BE49-F238E27FC236}">
                <a16:creationId xmlns:a16="http://schemas.microsoft.com/office/drawing/2014/main" id="{F5671735-5ADC-4002-BE25-B3B320571566}"/>
              </a:ext>
            </a:extLst>
          </p:cNvPr>
          <p:cNvSpPr>
            <a:spLocks noGrp="1"/>
          </p:cNvSpPr>
          <p:nvPr>
            <p:ph idx="1"/>
          </p:nvPr>
        </p:nvSpPr>
        <p:spPr>
          <a:xfrm>
            <a:off x="2425148" y="2133600"/>
            <a:ext cx="9303026" cy="3777622"/>
          </a:xfrm>
        </p:spPr>
        <p:txBody>
          <a:bodyPr/>
          <a:lstStyle/>
          <a:p>
            <a:r>
              <a:rPr lang="en-US" dirty="0"/>
              <a:t>Source of loan data: Kaggle </a:t>
            </a:r>
            <a:r>
              <a:rPr lang="en-US" sz="1400" dirty="0"/>
              <a:t>(</a:t>
            </a:r>
            <a:r>
              <a:rPr lang="en-US" sz="1400" dirty="0">
                <a:hlinkClick r:id="rId2"/>
              </a:rPr>
              <a:t>https://www.kaggle.com/wordsforthewise/lending-club</a:t>
            </a:r>
            <a:r>
              <a:rPr lang="en-US" sz="1400" dirty="0"/>
              <a:t>)</a:t>
            </a:r>
            <a:endParaRPr lang="en-US" dirty="0"/>
          </a:p>
          <a:p>
            <a:r>
              <a:rPr lang="en-US" dirty="0"/>
              <a:t>Data Dictionary: Lending </a:t>
            </a:r>
            <a:r>
              <a:rPr lang="en-US" sz="1400" dirty="0"/>
              <a:t>Club (</a:t>
            </a:r>
            <a:r>
              <a:rPr lang="en-US" sz="1400" dirty="0">
                <a:hlinkClick r:id="rId3"/>
              </a:rPr>
              <a:t>https://www.lendingclub.com/info/download-data.action</a:t>
            </a:r>
            <a:r>
              <a:rPr lang="en-US" sz="1400" dirty="0"/>
              <a:t>)</a:t>
            </a:r>
          </a:p>
          <a:p>
            <a:pPr marL="0" indent="0">
              <a:buNone/>
            </a:pPr>
            <a:endParaRPr lang="en-US" dirty="0"/>
          </a:p>
          <a:p>
            <a:pPr marL="0" indent="0">
              <a:buNone/>
            </a:pPr>
            <a:r>
              <a:rPr lang="en-US" b="1" u="sng" dirty="0"/>
              <a:t>Loan stats: </a:t>
            </a:r>
          </a:p>
          <a:p>
            <a:r>
              <a:rPr lang="en-US" dirty="0"/>
              <a:t>1.6M rows X 150 columns</a:t>
            </a:r>
          </a:p>
          <a:p>
            <a:r>
              <a:rPr lang="en-US" dirty="0"/>
              <a:t>Completed loans (not current): </a:t>
            </a:r>
            <a:r>
              <a:rPr lang="en-US" b="1" dirty="0"/>
              <a:t>~647k Fully Paid </a:t>
            </a:r>
            <a:r>
              <a:rPr lang="en-US" dirty="0"/>
              <a:t>and ~</a:t>
            </a:r>
            <a:r>
              <a:rPr lang="en-US" b="1" dirty="0"/>
              <a:t>168k Charged Off</a:t>
            </a:r>
          </a:p>
          <a:p>
            <a:r>
              <a:rPr lang="en-US" dirty="0"/>
              <a:t>Example fields from data set –</a:t>
            </a:r>
          </a:p>
          <a:p>
            <a:pPr marL="0" indent="0">
              <a:buNone/>
            </a:pPr>
            <a:r>
              <a:rPr lang="en-US" sz="1400" dirty="0"/>
              <a:t>Loan Amount, Annual Income of borrower, FICO at Loan Origination, Number of charge-offs in past 12 months, Debt-to-Income ratio, employment length, LC assigned loan grade, Interest Rate of the loan, Loan Status (Fully Paid vs. Charged Off), Revolving Utilization Rate, Loan Term (36 vs 60 months), Stated purpose for requesting the loan.</a:t>
            </a:r>
            <a:endParaRPr lang="en-US" dirty="0"/>
          </a:p>
          <a:p>
            <a:pPr marL="0" indent="0">
              <a:buNone/>
            </a:pPr>
            <a:endParaRPr lang="en-US" dirty="0"/>
          </a:p>
          <a:p>
            <a:pPr marL="0" indent="0">
              <a:buNone/>
            </a:pPr>
            <a:endParaRPr lang="en-US" dirty="0"/>
          </a:p>
          <a:p>
            <a:pPr>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151809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6CF73-189C-4351-B107-B96E2D4F8BFE}"/>
              </a:ext>
            </a:extLst>
          </p:cNvPr>
          <p:cNvSpPr>
            <a:spLocks noGrp="1"/>
          </p:cNvSpPr>
          <p:nvPr>
            <p:ph type="title"/>
          </p:nvPr>
        </p:nvSpPr>
        <p:spPr/>
        <p:txBody>
          <a:bodyPr/>
          <a:lstStyle/>
          <a:p>
            <a:r>
              <a:rPr lang="en-US" dirty="0"/>
              <a:t>Treatment of Data</a:t>
            </a:r>
          </a:p>
        </p:txBody>
      </p:sp>
      <p:sp>
        <p:nvSpPr>
          <p:cNvPr id="3" name="Content Placeholder 2">
            <a:extLst>
              <a:ext uri="{FF2B5EF4-FFF2-40B4-BE49-F238E27FC236}">
                <a16:creationId xmlns:a16="http://schemas.microsoft.com/office/drawing/2014/main" id="{F5671735-5ADC-4002-BE25-B3B320571566}"/>
              </a:ext>
            </a:extLst>
          </p:cNvPr>
          <p:cNvSpPr>
            <a:spLocks noGrp="1"/>
          </p:cNvSpPr>
          <p:nvPr>
            <p:ph idx="1"/>
          </p:nvPr>
        </p:nvSpPr>
        <p:spPr/>
        <p:txBody>
          <a:bodyPr/>
          <a:lstStyle/>
          <a:p>
            <a:r>
              <a:rPr lang="en-US" dirty="0"/>
              <a:t>Convert date fields from ‘string’ to ‘dates’.</a:t>
            </a:r>
          </a:p>
          <a:p>
            <a:r>
              <a:rPr lang="en-US" dirty="0"/>
              <a:t>Assign numbers to Loan Status: 1for Fully Paid and 0 for Charged Off loans.</a:t>
            </a:r>
          </a:p>
          <a:p>
            <a:r>
              <a:rPr lang="en-US" dirty="0"/>
              <a:t>Convert Term Length from string to integer (36 or 60).</a:t>
            </a:r>
          </a:p>
          <a:p>
            <a:r>
              <a:rPr lang="en-US" dirty="0"/>
              <a:t>Assign integer values to Home Ownership type (0 for “Own”, 1 for “Mortgage”, 2 for “Rent”, etc.)</a:t>
            </a:r>
          </a:p>
          <a:p>
            <a:r>
              <a:rPr lang="en-US" dirty="0"/>
              <a:t>Convert Employment Length to integer</a:t>
            </a:r>
          </a:p>
          <a:p>
            <a:r>
              <a:rPr lang="en-US" dirty="0"/>
              <a:t>Treat Nan fields:</a:t>
            </a:r>
          </a:p>
          <a:p>
            <a:pPr lvl="1">
              <a:buFont typeface="Courier New" panose="02070309020205020404" pitchFamily="49" charset="0"/>
              <a:buChar char="o"/>
            </a:pPr>
            <a:r>
              <a:rPr lang="en-US" dirty="0"/>
              <a:t>Deduce Revolving Utilization from Total Current Balance and Total Credit Limit.</a:t>
            </a:r>
          </a:p>
          <a:p>
            <a:pPr lvl="1">
              <a:buFont typeface="Courier New" panose="02070309020205020404" pitchFamily="49" charset="0"/>
              <a:buChar char="o"/>
            </a:pPr>
            <a:r>
              <a:rPr lang="en-US" dirty="0"/>
              <a:t>Take medians/ means where applicable (</a:t>
            </a:r>
            <a:r>
              <a:rPr lang="en-US" dirty="0" err="1"/>
              <a:t>revol_util</a:t>
            </a:r>
            <a:r>
              <a:rPr lang="en-US" dirty="0"/>
              <a:t>).</a:t>
            </a:r>
          </a:p>
          <a:p>
            <a:pPr lvl="1">
              <a:buFont typeface="Courier New" panose="02070309020205020404" pitchFamily="49" charset="0"/>
              <a:buChar char="o"/>
            </a:pPr>
            <a:r>
              <a:rPr lang="en-US" dirty="0"/>
              <a:t>Drop nan when sample size is tiny.</a:t>
            </a:r>
          </a:p>
          <a:p>
            <a:pPr lvl="1">
              <a:buFont typeface="Courier New" panose="02070309020205020404" pitchFamily="49" charset="0"/>
              <a:buChar char="o"/>
            </a:pPr>
            <a:endParaRPr lang="en-US" dirty="0"/>
          </a:p>
        </p:txBody>
      </p:sp>
    </p:spTree>
    <p:extLst>
      <p:ext uri="{BB962C8B-B14F-4D97-AF65-F5344CB8AC3E}">
        <p14:creationId xmlns:p14="http://schemas.microsoft.com/office/powerpoint/2010/main" val="2714621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6CF73-189C-4351-B107-B96E2D4F8BFE}"/>
              </a:ext>
            </a:extLst>
          </p:cNvPr>
          <p:cNvSpPr>
            <a:spLocks noGrp="1"/>
          </p:cNvSpPr>
          <p:nvPr>
            <p:ph type="title"/>
          </p:nvPr>
        </p:nvSpPr>
        <p:spPr/>
        <p:txBody>
          <a:bodyPr/>
          <a:lstStyle/>
          <a:p>
            <a:r>
              <a:rPr lang="en-US" dirty="0"/>
              <a:t>Data Exploration</a:t>
            </a:r>
          </a:p>
        </p:txBody>
      </p:sp>
      <p:pic>
        <p:nvPicPr>
          <p:cNvPr id="6" name="Content Placeholder 5">
            <a:extLst>
              <a:ext uri="{FF2B5EF4-FFF2-40B4-BE49-F238E27FC236}">
                <a16:creationId xmlns:a16="http://schemas.microsoft.com/office/drawing/2014/main" id="{FA9B7FCC-EAB6-4417-AB8C-6BE28BA85D1C}"/>
              </a:ext>
            </a:extLst>
          </p:cNvPr>
          <p:cNvPicPr>
            <a:picLocks noGrp="1" noChangeAspect="1"/>
          </p:cNvPicPr>
          <p:nvPr>
            <p:ph idx="1"/>
          </p:nvPr>
        </p:nvPicPr>
        <p:blipFill>
          <a:blip r:embed="rId2"/>
          <a:stretch>
            <a:fillRect/>
          </a:stretch>
        </p:blipFill>
        <p:spPr>
          <a:xfrm>
            <a:off x="2107096" y="1439379"/>
            <a:ext cx="3896139" cy="2536273"/>
          </a:xfrm>
          <a:prstGeom prst="rect">
            <a:avLst/>
          </a:prstGeom>
          <a:ln>
            <a:solidFill>
              <a:schemeClr val="tx1"/>
            </a:solidFill>
          </a:ln>
        </p:spPr>
      </p:pic>
      <p:pic>
        <p:nvPicPr>
          <p:cNvPr id="7" name="Picture 6">
            <a:extLst>
              <a:ext uri="{FF2B5EF4-FFF2-40B4-BE49-F238E27FC236}">
                <a16:creationId xmlns:a16="http://schemas.microsoft.com/office/drawing/2014/main" id="{7D904559-A6FF-461C-8291-13549FBFA47A}"/>
              </a:ext>
            </a:extLst>
          </p:cNvPr>
          <p:cNvPicPr>
            <a:picLocks noChangeAspect="1"/>
          </p:cNvPicPr>
          <p:nvPr/>
        </p:nvPicPr>
        <p:blipFill>
          <a:blip r:embed="rId3"/>
          <a:stretch>
            <a:fillRect/>
          </a:stretch>
        </p:blipFill>
        <p:spPr>
          <a:xfrm>
            <a:off x="6489064" y="1439379"/>
            <a:ext cx="4147068" cy="2536273"/>
          </a:xfrm>
          <a:prstGeom prst="rect">
            <a:avLst/>
          </a:prstGeom>
          <a:ln>
            <a:solidFill>
              <a:schemeClr val="tx1"/>
            </a:solidFill>
          </a:ln>
        </p:spPr>
      </p:pic>
      <p:pic>
        <p:nvPicPr>
          <p:cNvPr id="8" name="Picture 7">
            <a:extLst>
              <a:ext uri="{FF2B5EF4-FFF2-40B4-BE49-F238E27FC236}">
                <a16:creationId xmlns:a16="http://schemas.microsoft.com/office/drawing/2014/main" id="{E393EA55-E38E-4AFF-B20F-52CCB4D9E98C}"/>
              </a:ext>
            </a:extLst>
          </p:cNvPr>
          <p:cNvPicPr>
            <a:picLocks noChangeAspect="1"/>
          </p:cNvPicPr>
          <p:nvPr/>
        </p:nvPicPr>
        <p:blipFill>
          <a:blip r:embed="rId4"/>
          <a:stretch>
            <a:fillRect/>
          </a:stretch>
        </p:blipFill>
        <p:spPr>
          <a:xfrm>
            <a:off x="2107096" y="4256475"/>
            <a:ext cx="3896138" cy="2229879"/>
          </a:xfrm>
          <a:prstGeom prst="rect">
            <a:avLst/>
          </a:prstGeom>
          <a:ln>
            <a:solidFill>
              <a:schemeClr val="tx1"/>
            </a:solidFill>
          </a:ln>
        </p:spPr>
      </p:pic>
      <p:pic>
        <p:nvPicPr>
          <p:cNvPr id="10" name="Picture 9">
            <a:extLst>
              <a:ext uri="{FF2B5EF4-FFF2-40B4-BE49-F238E27FC236}">
                <a16:creationId xmlns:a16="http://schemas.microsoft.com/office/drawing/2014/main" id="{7BD7B347-1AFE-43B4-9772-A14748036991}"/>
              </a:ext>
            </a:extLst>
          </p:cNvPr>
          <p:cNvPicPr>
            <a:picLocks noChangeAspect="1"/>
          </p:cNvPicPr>
          <p:nvPr/>
        </p:nvPicPr>
        <p:blipFill>
          <a:blip r:embed="rId5"/>
          <a:stretch>
            <a:fillRect/>
          </a:stretch>
        </p:blipFill>
        <p:spPr>
          <a:xfrm>
            <a:off x="6489064" y="4256475"/>
            <a:ext cx="4147068" cy="2229879"/>
          </a:xfrm>
          <a:prstGeom prst="rect">
            <a:avLst/>
          </a:prstGeom>
          <a:ln>
            <a:solidFill>
              <a:schemeClr val="tx1"/>
            </a:solidFill>
          </a:ln>
        </p:spPr>
      </p:pic>
    </p:spTree>
    <p:extLst>
      <p:ext uri="{BB962C8B-B14F-4D97-AF65-F5344CB8AC3E}">
        <p14:creationId xmlns:p14="http://schemas.microsoft.com/office/powerpoint/2010/main" val="4093337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6CF73-189C-4351-B107-B96E2D4F8BFE}"/>
              </a:ext>
            </a:extLst>
          </p:cNvPr>
          <p:cNvSpPr>
            <a:spLocks noGrp="1"/>
          </p:cNvSpPr>
          <p:nvPr>
            <p:ph type="title"/>
          </p:nvPr>
        </p:nvSpPr>
        <p:spPr/>
        <p:txBody>
          <a:bodyPr/>
          <a:lstStyle/>
          <a:p>
            <a:r>
              <a:rPr lang="en-US" dirty="0"/>
              <a:t>Classification Problem</a:t>
            </a:r>
          </a:p>
        </p:txBody>
      </p:sp>
      <p:sp>
        <p:nvSpPr>
          <p:cNvPr id="3" name="Content Placeholder 2">
            <a:extLst>
              <a:ext uri="{FF2B5EF4-FFF2-40B4-BE49-F238E27FC236}">
                <a16:creationId xmlns:a16="http://schemas.microsoft.com/office/drawing/2014/main" id="{F5671735-5ADC-4002-BE25-B3B320571566}"/>
              </a:ext>
            </a:extLst>
          </p:cNvPr>
          <p:cNvSpPr>
            <a:spLocks noGrp="1"/>
          </p:cNvSpPr>
          <p:nvPr>
            <p:ph idx="1"/>
          </p:nvPr>
        </p:nvSpPr>
        <p:spPr/>
        <p:txBody>
          <a:bodyPr/>
          <a:lstStyle/>
          <a:p>
            <a:r>
              <a:rPr lang="en-US" b="1" dirty="0"/>
              <a:t>K Nearest Neighbors </a:t>
            </a:r>
            <a:r>
              <a:rPr lang="en-US" dirty="0"/>
              <a:t>and </a:t>
            </a:r>
            <a:r>
              <a:rPr lang="en-US" b="1" dirty="0"/>
              <a:t>Random Forest Classifier</a:t>
            </a:r>
          </a:p>
          <a:p>
            <a:endParaRPr lang="en-US" b="1" dirty="0"/>
          </a:p>
          <a:p>
            <a:r>
              <a:rPr lang="en-US" b="1" dirty="0"/>
              <a:t>Success Metric: </a:t>
            </a:r>
          </a:p>
          <a:p>
            <a:pPr marL="0" indent="0">
              <a:buNone/>
            </a:pPr>
            <a:r>
              <a:rPr lang="en-US" sz="1600" dirty="0"/>
              <a:t>The purpose of the model is to predict “bad” loans. While </a:t>
            </a:r>
            <a:r>
              <a:rPr lang="en-US" sz="1600" b="1" dirty="0"/>
              <a:t>Accuracy</a:t>
            </a:r>
            <a:r>
              <a:rPr lang="en-US" sz="1600" dirty="0"/>
              <a:t> is a good indicator, </a:t>
            </a:r>
            <a:r>
              <a:rPr lang="en-US" sz="1600" b="1" dirty="0"/>
              <a:t>minimizing False Positives</a:t>
            </a:r>
            <a:r>
              <a:rPr lang="en-US" sz="1600" dirty="0"/>
              <a:t> (model predicts a loan will be paid but it actually doesn’t) is an important success metric.</a:t>
            </a:r>
          </a:p>
          <a:p>
            <a:pPr marL="0" indent="0">
              <a:buNone/>
            </a:pPr>
            <a:endParaRPr lang="en-US" sz="1400" dirty="0"/>
          </a:p>
          <a:p>
            <a:pPr marL="0" indent="0">
              <a:buNone/>
            </a:pPr>
            <a:endParaRPr lang="en-US" dirty="0"/>
          </a:p>
          <a:p>
            <a:endParaRPr lang="en-US" b="1" dirty="0"/>
          </a:p>
          <a:p>
            <a:endParaRPr lang="en-US" b="1" dirty="0"/>
          </a:p>
        </p:txBody>
      </p:sp>
    </p:spTree>
    <p:extLst>
      <p:ext uri="{BB962C8B-B14F-4D97-AF65-F5344CB8AC3E}">
        <p14:creationId xmlns:p14="http://schemas.microsoft.com/office/powerpoint/2010/main" val="305971415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227</TotalTime>
  <Words>857</Words>
  <Application>Microsoft Office PowerPoint</Application>
  <PresentationFormat>Widescreen</PresentationFormat>
  <Paragraphs>117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Courier New</vt:lpstr>
      <vt:lpstr>Wingdings</vt:lpstr>
      <vt:lpstr>Wingdings 3</vt:lpstr>
      <vt:lpstr>Wisp</vt:lpstr>
      <vt:lpstr>Predicting Loan Outcomes</vt:lpstr>
      <vt:lpstr>Problem Statement</vt:lpstr>
      <vt:lpstr>Background on Lending Club</vt:lpstr>
      <vt:lpstr>How does LC make money?</vt:lpstr>
      <vt:lpstr>Methodology</vt:lpstr>
      <vt:lpstr>Data Gathering Phase</vt:lpstr>
      <vt:lpstr>Treatment of Data</vt:lpstr>
      <vt:lpstr>Data Exploration</vt:lpstr>
      <vt:lpstr>Classification Problem</vt:lpstr>
      <vt:lpstr>KNN Model</vt:lpstr>
      <vt:lpstr>Random Forest Classifier</vt:lpstr>
      <vt:lpstr>Areas for refinement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Loan Outcomes</dc:title>
  <dc:creator>Karthik Hari</dc:creator>
  <cp:lastModifiedBy>Karthik Hari</cp:lastModifiedBy>
  <cp:revision>38</cp:revision>
  <dcterms:created xsi:type="dcterms:W3CDTF">2018-09-05T19:06:46Z</dcterms:created>
  <dcterms:modified xsi:type="dcterms:W3CDTF">2018-09-05T22:54:18Z</dcterms:modified>
</cp:coreProperties>
</file>