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1137"/>
    <a:srgbClr val="C9184A"/>
    <a:srgbClr val="800F2F"/>
    <a:srgbClr val="A4133C"/>
    <a:srgbClr val="D9D9D9"/>
    <a:srgbClr val="FF4D6D"/>
    <a:srgbClr val="590D22"/>
    <a:srgbClr val="023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572A-5CBA-F32B-57EB-3BAED656B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7BA4B-403F-EAEA-D3EB-6837CC23B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64B70-FA4F-878C-52CB-0EDEA5A7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620-49F7-4C33-ADC2-4220614BD9FC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2A75C-F9D3-D831-DC4D-DA80F943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DAECB-4DFE-B39B-FE8A-ACDC3455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840-2E9B-4BDC-A73C-E1A4BBE9D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0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526E-EC60-2FA5-32E3-8BEFDF8B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C31F8-ADEA-800E-E5D1-ACD6883B8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38DA-F4CB-3E16-3D7D-C20C059D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620-49F7-4C33-ADC2-4220614BD9FC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4674E-F2FA-68F5-7908-CFD99758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0B609-EF6E-2977-99BA-171695B4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840-2E9B-4BDC-A73C-E1A4BBE9D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5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5CCA0-DDD7-A36D-064C-8B06EA665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9D06C-32FF-0935-D283-770374EF8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C55C0-2299-50B5-C8F9-C5492E95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620-49F7-4C33-ADC2-4220614BD9FC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2E0DC-B2DF-6DCC-AFD5-E60FD70B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DFA9-975B-4723-2D57-343705E6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840-2E9B-4BDC-A73C-E1A4BBE9D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0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329E-D15E-8808-CD6D-6C563B2B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FA69-6C71-9AC9-E91D-253C9975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AEAD-17C0-80BF-348C-57BDD137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620-49F7-4C33-ADC2-4220614BD9FC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52C3-0C55-ABD9-DEB0-F37631A0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CD9A-D7F0-5D37-2D05-A0014136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840-2E9B-4BDC-A73C-E1A4BBE9D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062F-1D74-AED1-2336-402B7844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6F104-F4B5-4A44-F85C-FFB6AE09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9187C-0337-DBB1-9CAA-C87F2A09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620-49F7-4C33-ADC2-4220614BD9FC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EBDC8-0198-69AE-410D-704C481F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7D4E-2917-1379-3B15-E96ED663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840-2E9B-4BDC-A73C-E1A4BBE9D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3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B5C5-EC2B-B480-D717-4CE9083C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AA914-A3B8-69FB-5C6C-39B32E496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38F0A-8FDF-1201-5E39-CE9C6D7A1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38845-0ED7-7E99-C293-2AA848D3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620-49F7-4C33-ADC2-4220614BD9FC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01599-BC54-1BF5-AD0C-F22610AA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831B4-E0BD-9D40-A31F-9E00AE2B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840-2E9B-4BDC-A73C-E1A4BBE9D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8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10EB-21B8-343E-91FC-D0B21B1B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1E72D-B86A-ACC3-FDBB-7E8001B39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2800F-27C7-31E4-886A-AE250CD52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AC799-A3C9-E224-1054-D4D65BF1D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40804-1AF0-510A-8E07-5263B5BDF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1CB14-2E39-B898-0E6A-DC97B0A6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620-49F7-4C33-ADC2-4220614BD9FC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2E6DF-F314-B8DF-A35F-E06E8C96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9F399-4A88-5AE3-8A5D-369B82D8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840-2E9B-4BDC-A73C-E1A4BBE9D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CCD3-AC45-EEBD-B788-C1E814DC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0B595-088F-3831-F271-F09F82A9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620-49F7-4C33-ADC2-4220614BD9FC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76932-F4D3-BE14-03C3-68EB9939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BFBE7-B0EF-7674-6FAD-1430A914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840-2E9B-4BDC-A73C-E1A4BBE9D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A6BB6-D2B1-D4FD-035B-2BEDF778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620-49F7-4C33-ADC2-4220614BD9FC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EE78A-6A4E-B532-361D-1B183EFD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59A36-36A8-C37D-4487-540D9EFC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840-2E9B-4BDC-A73C-E1A4BBE9D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C90A-4F7D-E808-E906-745BF3E0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95050-5521-C0E2-4502-C8E7AE840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75D0D-A883-06C9-1226-1F09E7DB5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A55E5-BCED-45F2-09C7-B0108310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620-49F7-4C33-ADC2-4220614BD9FC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F4DCD-7FFD-3A8C-2322-21CE2C1A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D6617-5F95-5765-CD8F-6076EA05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840-2E9B-4BDC-A73C-E1A4BBE9D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4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0C4D-7B11-2AB2-63A0-3692310C1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B374A-EA72-B03A-6C27-C02C25782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C5466-CB8D-31A5-ECFD-F98CD7F2D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51FFF-1F3B-9BB5-9B66-CC839091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620-49F7-4C33-ADC2-4220614BD9FC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30CBB-0065-46D2-88FA-511CFA10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8D68C-D6B0-118E-F282-C5802B5C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840-2E9B-4BDC-A73C-E1A4BBE9D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70425-7368-6F17-8A53-814B68FA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40E6A-FCE7-1B20-7C1E-502F9ED1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D6DC-7DC5-B6BD-FB8E-7E262B622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130620-49F7-4C33-ADC2-4220614BD9FC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0D7E3-A094-4B19-7157-965984702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8EC08-7074-80BB-97B2-8D6FC1791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070840-2E9B-4BDC-A73C-E1A4BBE9D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8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0.sv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8.sv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0.sv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961F73-53AF-2113-9E0C-5FFE5A34D8DB}"/>
              </a:ext>
            </a:extLst>
          </p:cNvPr>
          <p:cNvSpPr/>
          <p:nvPr/>
        </p:nvSpPr>
        <p:spPr>
          <a:xfrm>
            <a:off x="1796836" y="140256"/>
            <a:ext cx="2377440" cy="849458"/>
          </a:xfrm>
          <a:prstGeom prst="roundRect">
            <a:avLst/>
          </a:prstGeom>
          <a:gradFill>
            <a:gsLst>
              <a:gs pos="0">
                <a:srgbClr val="590D22"/>
              </a:gs>
              <a:gs pos="59000">
                <a:srgbClr val="800F2F"/>
              </a:gs>
              <a:gs pos="83000">
                <a:srgbClr val="C9184A"/>
              </a:gs>
              <a:gs pos="100000">
                <a:srgbClr val="FF4D6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masis MT Pro Black" panose="02040A04050005020304" pitchFamily="18" charset="0"/>
                <a:cs typeface="Aharoni" panose="020F0502020204030204" pitchFamily="2" charset="-79"/>
              </a:rPr>
              <a:t>     Executive Overview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C5C066-E6C1-7D8A-3167-B27F22F5B9D2}"/>
              </a:ext>
            </a:extLst>
          </p:cNvPr>
          <p:cNvSpPr/>
          <p:nvPr/>
        </p:nvSpPr>
        <p:spPr>
          <a:xfrm>
            <a:off x="4314174" y="107574"/>
            <a:ext cx="2377440" cy="8494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masis MT Pro Black" panose="02040A04050005020304" pitchFamily="18" charset="0"/>
                <a:cs typeface="Aldhabi" panose="020F0502020204030204" pitchFamily="2" charset="-78"/>
              </a:rPr>
              <a:t>    Access &amp;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Amasis MT Pro Black" panose="02040A04050005020304" pitchFamily="18" charset="0"/>
                <a:cs typeface="Aldhabi" panose="020F0502020204030204" pitchFamily="2" charset="-78"/>
              </a:rPr>
              <a:t>Wait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masis MT Pro Black" panose="02040A04050005020304" pitchFamily="18" charset="0"/>
                <a:cs typeface="Aldhabi" panose="020F0502020204030204" pitchFamily="2" charset="-78"/>
              </a:rPr>
              <a:t> Time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96666B-6A77-32F2-144A-109A3154A773}"/>
              </a:ext>
            </a:extLst>
          </p:cNvPr>
          <p:cNvSpPr/>
          <p:nvPr/>
        </p:nvSpPr>
        <p:spPr>
          <a:xfrm>
            <a:off x="6831512" y="137164"/>
            <a:ext cx="2180408" cy="8229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masis MT Pro Black" panose="02040A04050005020304" pitchFamily="18" charset="0"/>
              </a:rPr>
              <a:t>    Cost &amp; Billing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187C9B-51EE-1581-00CE-13089E95D8B8}"/>
              </a:ext>
            </a:extLst>
          </p:cNvPr>
          <p:cNvSpPr/>
          <p:nvPr/>
        </p:nvSpPr>
        <p:spPr>
          <a:xfrm>
            <a:off x="9151818" y="169845"/>
            <a:ext cx="2574472" cy="8229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masis MT Pro Black" panose="02040A04050005020304" pitchFamily="18" charset="0"/>
              </a:rPr>
              <a:t>        Patient Satisfaction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48B88-7E44-578E-8629-433B8DC7C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9EF09-6D58-7164-2213-8C681A8DF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E1C050-40A6-2AE5-35D0-93F1A0E9DE86}"/>
              </a:ext>
            </a:extLst>
          </p:cNvPr>
          <p:cNvSpPr/>
          <p:nvPr/>
        </p:nvSpPr>
        <p:spPr>
          <a:xfrm>
            <a:off x="121920" y="837257"/>
            <a:ext cx="11738737" cy="5850898"/>
          </a:xfrm>
          <a:prstGeom prst="roundRect">
            <a:avLst>
              <a:gd name="adj" fmla="val 2102"/>
            </a:avLst>
          </a:prstGeom>
          <a:gradFill>
            <a:gsLst>
              <a:gs pos="62000">
                <a:srgbClr val="370617"/>
              </a:gs>
              <a:gs pos="0">
                <a:srgbClr val="181B30"/>
              </a:gs>
              <a:gs pos="95000">
                <a:srgbClr val="6A040F"/>
              </a:gs>
              <a:gs pos="99000">
                <a:srgbClr val="9D0208"/>
              </a:gs>
              <a:gs pos="100000">
                <a:srgbClr val="D00000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riefcase with solid fill">
            <a:extLst>
              <a:ext uri="{FF2B5EF4-FFF2-40B4-BE49-F238E27FC236}">
                <a16:creationId xmlns:a16="http://schemas.microsoft.com/office/drawing/2014/main" id="{221C0143-5928-7058-F124-7D5AE7D2A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6836" y="348995"/>
            <a:ext cx="412679" cy="412679"/>
          </a:xfrm>
          <a:prstGeom prst="rect">
            <a:avLst/>
          </a:prstGeom>
        </p:spPr>
      </p:pic>
      <p:pic>
        <p:nvPicPr>
          <p:cNvPr id="10" name="Graphic 9" descr="Hourglass Finished outline">
            <a:extLst>
              <a:ext uri="{FF2B5EF4-FFF2-40B4-BE49-F238E27FC236}">
                <a16:creationId xmlns:a16="http://schemas.microsoft.com/office/drawing/2014/main" id="{150B52F2-7BF1-9196-3704-55587AFDC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4174" y="284156"/>
            <a:ext cx="461026" cy="461026"/>
          </a:xfrm>
          <a:prstGeom prst="rect">
            <a:avLst/>
          </a:prstGeom>
        </p:spPr>
      </p:pic>
      <p:pic>
        <p:nvPicPr>
          <p:cNvPr id="13" name="Graphic 12" descr="Register outline">
            <a:extLst>
              <a:ext uri="{FF2B5EF4-FFF2-40B4-BE49-F238E27FC236}">
                <a16:creationId xmlns:a16="http://schemas.microsoft.com/office/drawing/2014/main" id="{91D7F92F-C7A4-07A0-0DA3-DF210DA56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7680" y="259080"/>
            <a:ext cx="538163" cy="538163"/>
          </a:xfrm>
          <a:prstGeom prst="rect">
            <a:avLst/>
          </a:prstGeom>
        </p:spPr>
      </p:pic>
      <p:pic>
        <p:nvPicPr>
          <p:cNvPr id="16" name="Graphic 15" descr="Smiling face outline outline">
            <a:extLst>
              <a:ext uri="{FF2B5EF4-FFF2-40B4-BE49-F238E27FC236}">
                <a16:creationId xmlns:a16="http://schemas.microsoft.com/office/drawing/2014/main" id="{1A8D0062-3BE1-428E-666C-93491FC8A6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4102" y="281014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5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C2B33-E980-9B86-61B7-8928560C8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3191D-013E-5858-186F-C1D0AA04F3F1}"/>
              </a:ext>
            </a:extLst>
          </p:cNvPr>
          <p:cNvSpPr/>
          <p:nvPr/>
        </p:nvSpPr>
        <p:spPr>
          <a:xfrm>
            <a:off x="1796836" y="140256"/>
            <a:ext cx="2377440" cy="8494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masis MT Pro Black" panose="02040A04050005020304" pitchFamily="18" charset="0"/>
              </a:rPr>
              <a:t>     Executive Overview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536F60-F203-410D-2BB7-FD5AD4ED1930}"/>
              </a:ext>
            </a:extLst>
          </p:cNvPr>
          <p:cNvSpPr/>
          <p:nvPr/>
        </p:nvSpPr>
        <p:spPr>
          <a:xfrm>
            <a:off x="4314174" y="107574"/>
            <a:ext cx="2377440" cy="849458"/>
          </a:xfrm>
          <a:prstGeom prst="roundRect">
            <a:avLst/>
          </a:prstGeom>
          <a:gradFill>
            <a:gsLst>
              <a:gs pos="0">
                <a:srgbClr val="590D22"/>
              </a:gs>
              <a:gs pos="59000">
                <a:srgbClr val="800F2F"/>
              </a:gs>
              <a:gs pos="83000">
                <a:srgbClr val="C9184A"/>
              </a:gs>
              <a:gs pos="100000">
                <a:srgbClr val="FF4D6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masis MT Pro Black" panose="02040A04050005020304" pitchFamily="18" charset="0"/>
                <a:cs typeface="Aharoni" panose="020F0502020204030204" pitchFamily="2" charset="-79"/>
              </a:rPr>
              <a:t>    Access &amp; Wait Time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1D13CF-E8BC-165A-1A87-AF50E5D4FE81}"/>
              </a:ext>
            </a:extLst>
          </p:cNvPr>
          <p:cNvSpPr/>
          <p:nvPr/>
        </p:nvSpPr>
        <p:spPr>
          <a:xfrm>
            <a:off x="6831512" y="137164"/>
            <a:ext cx="2180408" cy="8229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masis MT Pro Black" panose="02040A04050005020304" pitchFamily="18" charset="0"/>
              </a:rPr>
              <a:t>    Cost &amp; Billing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8D7825-94CE-FAE5-8645-B5B7737FCDCC}"/>
              </a:ext>
            </a:extLst>
          </p:cNvPr>
          <p:cNvSpPr/>
          <p:nvPr/>
        </p:nvSpPr>
        <p:spPr>
          <a:xfrm>
            <a:off x="9151818" y="169845"/>
            <a:ext cx="2574472" cy="8229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masis MT Pro Black" panose="02040A04050005020304" pitchFamily="18" charset="0"/>
              </a:rPr>
              <a:t>        Patient Satisfaction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34B06-6D85-5A84-F014-F6EEA4A11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35847-77EF-C1D0-1537-89FC78646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F04AB7-61A2-F5AA-07C3-D540548A4D74}"/>
              </a:ext>
            </a:extLst>
          </p:cNvPr>
          <p:cNvSpPr/>
          <p:nvPr/>
        </p:nvSpPr>
        <p:spPr>
          <a:xfrm>
            <a:off x="121920" y="837257"/>
            <a:ext cx="11738737" cy="5850898"/>
          </a:xfrm>
          <a:prstGeom prst="roundRect">
            <a:avLst>
              <a:gd name="adj" fmla="val 2102"/>
            </a:avLst>
          </a:prstGeom>
          <a:gradFill>
            <a:gsLst>
              <a:gs pos="62000">
                <a:srgbClr val="370617"/>
              </a:gs>
              <a:gs pos="0">
                <a:srgbClr val="181B30"/>
              </a:gs>
              <a:gs pos="95000">
                <a:srgbClr val="6A040F"/>
              </a:gs>
              <a:gs pos="99000">
                <a:srgbClr val="9D0208"/>
              </a:gs>
              <a:gs pos="100000">
                <a:srgbClr val="D00000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riefcase with solid fill">
            <a:extLst>
              <a:ext uri="{FF2B5EF4-FFF2-40B4-BE49-F238E27FC236}">
                <a16:creationId xmlns:a16="http://schemas.microsoft.com/office/drawing/2014/main" id="{39BA857B-1C05-5D93-97D9-8F52A2A9C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6836" y="348995"/>
            <a:ext cx="412679" cy="4126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C32951-D76C-7DA4-5D29-7AB734353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1343" y="-4932966"/>
            <a:ext cx="12192000" cy="4339868"/>
          </a:xfrm>
          <a:prstGeom prst="rect">
            <a:avLst/>
          </a:prstGeom>
          <a:solidFill>
            <a:srgbClr val="800F2F"/>
          </a:solidFill>
        </p:spPr>
      </p:pic>
      <p:pic>
        <p:nvPicPr>
          <p:cNvPr id="10" name="Graphic 9" descr="Hourglass Finished outline">
            <a:extLst>
              <a:ext uri="{FF2B5EF4-FFF2-40B4-BE49-F238E27FC236}">
                <a16:creationId xmlns:a16="http://schemas.microsoft.com/office/drawing/2014/main" id="{12789B08-BA6F-19B4-FEDB-0A3C9A86A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4174" y="284156"/>
            <a:ext cx="461026" cy="461026"/>
          </a:xfrm>
          <a:prstGeom prst="rect">
            <a:avLst/>
          </a:prstGeom>
        </p:spPr>
      </p:pic>
      <p:pic>
        <p:nvPicPr>
          <p:cNvPr id="13" name="Graphic 12" descr="Register outline">
            <a:extLst>
              <a:ext uri="{FF2B5EF4-FFF2-40B4-BE49-F238E27FC236}">
                <a16:creationId xmlns:a16="http://schemas.microsoft.com/office/drawing/2014/main" id="{5EDDD68B-A354-B074-7F0F-14DE28DA87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37680" y="259080"/>
            <a:ext cx="538163" cy="538163"/>
          </a:xfrm>
          <a:prstGeom prst="rect">
            <a:avLst/>
          </a:prstGeom>
        </p:spPr>
      </p:pic>
      <p:pic>
        <p:nvPicPr>
          <p:cNvPr id="16" name="Graphic 15" descr="Smiling face outline outline">
            <a:extLst>
              <a:ext uri="{FF2B5EF4-FFF2-40B4-BE49-F238E27FC236}">
                <a16:creationId xmlns:a16="http://schemas.microsoft.com/office/drawing/2014/main" id="{4C6064EE-A65F-B00B-C375-7D9E37601E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04102" y="281014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3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F39B9-B62C-B9F5-CB08-C36386C59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4E2F47-4B76-587A-7758-E7930FC3A1A1}"/>
              </a:ext>
            </a:extLst>
          </p:cNvPr>
          <p:cNvSpPr/>
          <p:nvPr/>
        </p:nvSpPr>
        <p:spPr>
          <a:xfrm>
            <a:off x="1796836" y="140256"/>
            <a:ext cx="2377440" cy="8494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masis MT Pro Black" panose="02040A04050005020304" pitchFamily="18" charset="0"/>
                <a:cs typeface="Aldhabi" panose="020F0502020204030204" pitchFamily="2" charset="-78"/>
              </a:rPr>
              <a:t>     Executive Overview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F00EC8-666A-B7AD-F182-956A6E2DA351}"/>
              </a:ext>
            </a:extLst>
          </p:cNvPr>
          <p:cNvSpPr/>
          <p:nvPr/>
        </p:nvSpPr>
        <p:spPr>
          <a:xfrm>
            <a:off x="4314174" y="107574"/>
            <a:ext cx="2377440" cy="8494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masis MT Pro Black" panose="02040A04050005020304" pitchFamily="18" charset="0"/>
                <a:cs typeface="Aldhabi" panose="020F0502020204030204" pitchFamily="2" charset="-78"/>
              </a:rPr>
              <a:t>    Access &amp;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Amasis MT Pro Black" panose="02040A04050005020304" pitchFamily="18" charset="0"/>
                <a:cs typeface="Aldhabi" panose="020F0502020204030204" pitchFamily="2" charset="-78"/>
              </a:rPr>
              <a:t>Wait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masis MT Pro Black" panose="02040A04050005020304" pitchFamily="18" charset="0"/>
                <a:cs typeface="Aldhabi" panose="020F0502020204030204" pitchFamily="2" charset="-78"/>
              </a:rPr>
              <a:t> Time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8D652D-C4D6-65D5-F09F-66343424F4B9}"/>
              </a:ext>
            </a:extLst>
          </p:cNvPr>
          <p:cNvSpPr/>
          <p:nvPr/>
        </p:nvSpPr>
        <p:spPr>
          <a:xfrm>
            <a:off x="6831512" y="137164"/>
            <a:ext cx="2180408" cy="822960"/>
          </a:xfrm>
          <a:prstGeom prst="roundRect">
            <a:avLst/>
          </a:prstGeom>
          <a:gradFill>
            <a:gsLst>
              <a:gs pos="0">
                <a:srgbClr val="590D22"/>
              </a:gs>
              <a:gs pos="59000">
                <a:srgbClr val="800F2F"/>
              </a:gs>
              <a:gs pos="83000">
                <a:srgbClr val="C9184A"/>
              </a:gs>
              <a:gs pos="100000">
                <a:srgbClr val="FF4D6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masis MT Pro Black" panose="02040A04050005020304" pitchFamily="18" charset="0"/>
                <a:cs typeface="Aharoni" panose="020F0502020204030204" pitchFamily="2" charset="-79"/>
              </a:rPr>
              <a:t>    Cost &amp; Billing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BF42F8-5063-70DA-BD4D-53078B5AB01A}"/>
              </a:ext>
            </a:extLst>
          </p:cNvPr>
          <p:cNvSpPr/>
          <p:nvPr/>
        </p:nvSpPr>
        <p:spPr>
          <a:xfrm>
            <a:off x="9151818" y="169845"/>
            <a:ext cx="2574472" cy="8229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masis MT Pro Black" panose="02040A04050005020304" pitchFamily="18" charset="0"/>
              </a:rPr>
              <a:t>        Patient Satisfaction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D8DF3-7813-D432-C992-9B4B9C926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D9EA2-16CF-7BA8-6180-97877149A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9C326F-DA55-0250-3D05-31F7FE355271}"/>
              </a:ext>
            </a:extLst>
          </p:cNvPr>
          <p:cNvSpPr/>
          <p:nvPr/>
        </p:nvSpPr>
        <p:spPr>
          <a:xfrm>
            <a:off x="121920" y="837257"/>
            <a:ext cx="11738737" cy="5850898"/>
          </a:xfrm>
          <a:prstGeom prst="roundRect">
            <a:avLst>
              <a:gd name="adj" fmla="val 2102"/>
            </a:avLst>
          </a:prstGeom>
          <a:gradFill>
            <a:gsLst>
              <a:gs pos="62000">
                <a:srgbClr val="370617"/>
              </a:gs>
              <a:gs pos="0">
                <a:srgbClr val="181B30"/>
              </a:gs>
              <a:gs pos="95000">
                <a:srgbClr val="6A040F"/>
              </a:gs>
              <a:gs pos="99000">
                <a:srgbClr val="9D0208"/>
              </a:gs>
              <a:gs pos="100000">
                <a:srgbClr val="D00000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riefcase with solid fill">
            <a:extLst>
              <a:ext uri="{FF2B5EF4-FFF2-40B4-BE49-F238E27FC236}">
                <a16:creationId xmlns:a16="http://schemas.microsoft.com/office/drawing/2014/main" id="{106550DA-DB52-0814-D1C1-ECB074AB6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6836" y="348995"/>
            <a:ext cx="412679" cy="4126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C36DD1-CC26-86FF-5333-572ADF379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1343" y="-4932966"/>
            <a:ext cx="12192000" cy="4339868"/>
          </a:xfrm>
          <a:prstGeom prst="rect">
            <a:avLst/>
          </a:prstGeom>
          <a:solidFill>
            <a:srgbClr val="800F2F"/>
          </a:solidFill>
        </p:spPr>
      </p:pic>
      <p:pic>
        <p:nvPicPr>
          <p:cNvPr id="10" name="Graphic 9" descr="Hourglass Finished outline">
            <a:extLst>
              <a:ext uri="{FF2B5EF4-FFF2-40B4-BE49-F238E27FC236}">
                <a16:creationId xmlns:a16="http://schemas.microsoft.com/office/drawing/2014/main" id="{46EC689E-DFDB-61B5-9F16-0CC5A9183B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4174" y="284156"/>
            <a:ext cx="461026" cy="461026"/>
          </a:xfrm>
          <a:prstGeom prst="rect">
            <a:avLst/>
          </a:prstGeom>
        </p:spPr>
      </p:pic>
      <p:pic>
        <p:nvPicPr>
          <p:cNvPr id="13" name="Graphic 12" descr="Register outline">
            <a:extLst>
              <a:ext uri="{FF2B5EF4-FFF2-40B4-BE49-F238E27FC236}">
                <a16:creationId xmlns:a16="http://schemas.microsoft.com/office/drawing/2014/main" id="{8B0A5600-1708-2373-D80E-4C16B62421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37680" y="259080"/>
            <a:ext cx="538163" cy="538163"/>
          </a:xfrm>
          <a:prstGeom prst="rect">
            <a:avLst/>
          </a:prstGeom>
        </p:spPr>
      </p:pic>
      <p:pic>
        <p:nvPicPr>
          <p:cNvPr id="16" name="Graphic 15" descr="Smiling face outline outline">
            <a:extLst>
              <a:ext uri="{FF2B5EF4-FFF2-40B4-BE49-F238E27FC236}">
                <a16:creationId xmlns:a16="http://schemas.microsoft.com/office/drawing/2014/main" id="{132A79E5-CA92-3EFA-1BD4-FE63C57C58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04102" y="281014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5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59958-97EB-D70F-3215-FD9EEC695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F6044A-5B71-E335-9647-ACFF0349C53F}"/>
              </a:ext>
            </a:extLst>
          </p:cNvPr>
          <p:cNvSpPr/>
          <p:nvPr/>
        </p:nvSpPr>
        <p:spPr>
          <a:xfrm>
            <a:off x="1796836" y="140256"/>
            <a:ext cx="2377440" cy="8494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masis MT Pro Black" panose="02040A04050005020304" pitchFamily="18" charset="0"/>
                <a:cs typeface="Aldhabi" panose="020F0502020204030204" pitchFamily="2" charset="-78"/>
              </a:rPr>
              <a:t>     Executive Overview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728824-6E83-F9FE-DCAF-8CD767C00CFB}"/>
              </a:ext>
            </a:extLst>
          </p:cNvPr>
          <p:cNvSpPr/>
          <p:nvPr/>
        </p:nvSpPr>
        <p:spPr>
          <a:xfrm>
            <a:off x="4314174" y="107574"/>
            <a:ext cx="2377440" cy="8494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masis MT Pro Black" panose="02040A04050005020304" pitchFamily="18" charset="0"/>
                <a:cs typeface="Aldhabi" panose="020F0502020204030204" pitchFamily="2" charset="-78"/>
              </a:rPr>
              <a:t>    Access &amp;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Amasis MT Pro Black" panose="02040A04050005020304" pitchFamily="18" charset="0"/>
                <a:cs typeface="Aldhabi" panose="020F0502020204030204" pitchFamily="2" charset="-78"/>
              </a:rPr>
              <a:t>Wait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masis MT Pro Black" panose="02040A04050005020304" pitchFamily="18" charset="0"/>
                <a:cs typeface="Aldhabi" panose="020F0502020204030204" pitchFamily="2" charset="-78"/>
              </a:rPr>
              <a:t> Time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C87D01-22E1-1A38-276E-15718FE2BE1C}"/>
              </a:ext>
            </a:extLst>
          </p:cNvPr>
          <p:cNvSpPr/>
          <p:nvPr/>
        </p:nvSpPr>
        <p:spPr>
          <a:xfrm>
            <a:off x="6831512" y="137164"/>
            <a:ext cx="2180408" cy="8229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masis MT Pro Black" panose="02040A04050005020304" pitchFamily="18" charset="0"/>
              </a:rPr>
              <a:t>    Cost &amp; Billing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CACD5A-E82D-DDD1-CA92-6D8B06FA9EE8}"/>
              </a:ext>
            </a:extLst>
          </p:cNvPr>
          <p:cNvSpPr/>
          <p:nvPr/>
        </p:nvSpPr>
        <p:spPr>
          <a:xfrm>
            <a:off x="9151818" y="169845"/>
            <a:ext cx="2574472" cy="822960"/>
          </a:xfrm>
          <a:prstGeom prst="roundRect">
            <a:avLst/>
          </a:prstGeom>
          <a:gradFill>
            <a:gsLst>
              <a:gs pos="0">
                <a:srgbClr val="590D22"/>
              </a:gs>
              <a:gs pos="59000">
                <a:srgbClr val="800F2F"/>
              </a:gs>
              <a:gs pos="83000">
                <a:srgbClr val="C9184A"/>
              </a:gs>
              <a:gs pos="100000">
                <a:srgbClr val="FF4D6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masis MT Pro Black" panose="02040A04050005020304" pitchFamily="18" charset="0"/>
                <a:cs typeface="Aharoni" panose="020F0502020204030204" pitchFamily="2" charset="-79"/>
              </a:rPr>
              <a:t>        Patient Satisfaction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7DBE0-916A-F895-57C7-D0C36D6CC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57082-6074-C715-FB10-DA685488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EB4192-A7E0-8C4F-E98E-0FA64CE2A72E}"/>
              </a:ext>
            </a:extLst>
          </p:cNvPr>
          <p:cNvSpPr/>
          <p:nvPr/>
        </p:nvSpPr>
        <p:spPr>
          <a:xfrm>
            <a:off x="121920" y="837257"/>
            <a:ext cx="11738737" cy="5850898"/>
          </a:xfrm>
          <a:prstGeom prst="roundRect">
            <a:avLst>
              <a:gd name="adj" fmla="val 2102"/>
            </a:avLst>
          </a:prstGeom>
          <a:gradFill>
            <a:gsLst>
              <a:gs pos="62000">
                <a:srgbClr val="370617"/>
              </a:gs>
              <a:gs pos="0">
                <a:srgbClr val="181B30"/>
              </a:gs>
              <a:gs pos="95000">
                <a:srgbClr val="6A040F"/>
              </a:gs>
              <a:gs pos="99000">
                <a:srgbClr val="9D0208"/>
              </a:gs>
              <a:gs pos="100000">
                <a:srgbClr val="D00000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riefcase with solid fill">
            <a:extLst>
              <a:ext uri="{FF2B5EF4-FFF2-40B4-BE49-F238E27FC236}">
                <a16:creationId xmlns:a16="http://schemas.microsoft.com/office/drawing/2014/main" id="{5A6A67DA-B87E-6B94-19BF-C1036D93D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6836" y="348995"/>
            <a:ext cx="412679" cy="4126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35D364-72A8-D10E-0BA2-0365F2659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1343" y="-4932966"/>
            <a:ext cx="12192000" cy="4339868"/>
          </a:xfrm>
          <a:prstGeom prst="rect">
            <a:avLst/>
          </a:prstGeom>
          <a:solidFill>
            <a:srgbClr val="800F2F"/>
          </a:solidFill>
        </p:spPr>
      </p:pic>
      <p:pic>
        <p:nvPicPr>
          <p:cNvPr id="10" name="Graphic 9" descr="Hourglass Finished outline">
            <a:extLst>
              <a:ext uri="{FF2B5EF4-FFF2-40B4-BE49-F238E27FC236}">
                <a16:creationId xmlns:a16="http://schemas.microsoft.com/office/drawing/2014/main" id="{39793434-A096-C686-F4BB-586BEDE17E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4174" y="284156"/>
            <a:ext cx="461026" cy="461026"/>
          </a:xfrm>
          <a:prstGeom prst="rect">
            <a:avLst/>
          </a:prstGeom>
        </p:spPr>
      </p:pic>
      <p:pic>
        <p:nvPicPr>
          <p:cNvPr id="13" name="Graphic 12" descr="Register outline">
            <a:extLst>
              <a:ext uri="{FF2B5EF4-FFF2-40B4-BE49-F238E27FC236}">
                <a16:creationId xmlns:a16="http://schemas.microsoft.com/office/drawing/2014/main" id="{A7302FFD-66E9-51B0-600E-DAE762D53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37680" y="259080"/>
            <a:ext cx="538163" cy="538163"/>
          </a:xfrm>
          <a:prstGeom prst="rect">
            <a:avLst/>
          </a:prstGeom>
        </p:spPr>
      </p:pic>
      <p:pic>
        <p:nvPicPr>
          <p:cNvPr id="16" name="Graphic 15" descr="Smiling face outline outline">
            <a:extLst>
              <a:ext uri="{FF2B5EF4-FFF2-40B4-BE49-F238E27FC236}">
                <a16:creationId xmlns:a16="http://schemas.microsoft.com/office/drawing/2014/main" id="{58DC6FD3-2589-1C41-3250-02079732C9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04102" y="281014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4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Amasis MT Pro Black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Eudora Smedley</dc:creator>
  <cp:lastModifiedBy>Eudora Smedley</cp:lastModifiedBy>
  <cp:revision>8</cp:revision>
  <dcterms:created xsi:type="dcterms:W3CDTF">2025-10-12T02:37:46Z</dcterms:created>
  <dcterms:modified xsi:type="dcterms:W3CDTF">2025-10-12T07:22:25Z</dcterms:modified>
</cp:coreProperties>
</file>