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6" r:id="rId2"/>
    <p:sldId id="288" r:id="rId3"/>
    <p:sldId id="258" r:id="rId4"/>
    <p:sldId id="259" r:id="rId5"/>
    <p:sldId id="260" r:id="rId6"/>
    <p:sldId id="261" r:id="rId7"/>
    <p:sldId id="262" r:id="rId8"/>
    <p:sldId id="263" r:id="rId9"/>
    <p:sldId id="264" r:id="rId10"/>
    <p:sldId id="265" r:id="rId11"/>
    <p:sldId id="266" r:id="rId12"/>
    <p:sldId id="275" r:id="rId13"/>
    <p:sldId id="272" r:id="rId14"/>
    <p:sldId id="280" r:id="rId15"/>
    <p:sldId id="273" r:id="rId16"/>
    <p:sldId id="281" r:id="rId17"/>
    <p:sldId id="274" r:id="rId18"/>
    <p:sldId id="282" r:id="rId19"/>
    <p:sldId id="283" r:id="rId20"/>
    <p:sldId id="284" r:id="rId21"/>
    <p:sldId id="285"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58"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276B2DC-9026-4F8E-9CD1-DA5E321B12CE}" type="datetimeFigureOut">
              <a:rPr lang="en-US" smtClean="0"/>
              <a:pPr/>
              <a:t>9/9/2018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DAC13E-C102-4AB4-9E47-E5F618E47FB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76B2DC-9026-4F8E-9CD1-DA5E321B12CE}"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AC13E-C102-4AB4-9E47-E5F618E47F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76B2DC-9026-4F8E-9CD1-DA5E321B12CE}"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AC13E-C102-4AB4-9E47-E5F618E47F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76B2DC-9026-4F8E-9CD1-DA5E321B12CE}"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AC13E-C102-4AB4-9E47-E5F618E47F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276B2DC-9026-4F8E-9CD1-DA5E321B12CE}" type="datetimeFigureOut">
              <a:rPr lang="en-US" smtClean="0"/>
              <a:pPr/>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AC13E-C102-4AB4-9E47-E5F618E47FB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76B2DC-9026-4F8E-9CD1-DA5E321B12CE}" type="datetimeFigureOut">
              <a:rPr lang="en-US" smtClean="0"/>
              <a:pPr/>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AC13E-C102-4AB4-9E47-E5F618E47F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276B2DC-9026-4F8E-9CD1-DA5E321B12CE}" type="datetimeFigureOut">
              <a:rPr lang="en-US" smtClean="0"/>
              <a:pPr/>
              <a:t>9/9/2018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DAC13E-C102-4AB4-9E47-E5F618E47F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276B2DC-9026-4F8E-9CD1-DA5E321B12CE}" type="datetimeFigureOut">
              <a:rPr lang="en-US" smtClean="0"/>
              <a:pPr/>
              <a:t>9/9/2018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DAC13E-C102-4AB4-9E47-E5F618E47F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6B2DC-9026-4F8E-9CD1-DA5E321B12CE}" type="datetimeFigureOut">
              <a:rPr lang="en-US" smtClean="0"/>
              <a:pPr/>
              <a:t>9/9/2018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DAC13E-C102-4AB4-9E47-E5F618E47F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76B2DC-9026-4F8E-9CD1-DA5E321B12CE}" type="datetimeFigureOut">
              <a:rPr lang="en-US" smtClean="0"/>
              <a:pPr/>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AC13E-C102-4AB4-9E47-E5F618E47F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276B2DC-9026-4F8E-9CD1-DA5E321B12CE}" type="datetimeFigureOut">
              <a:rPr lang="en-US" smtClean="0"/>
              <a:pPr/>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9DAC13E-C102-4AB4-9E47-E5F618E47FB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276B2DC-9026-4F8E-9CD1-DA5E321B12CE}" type="datetimeFigureOut">
              <a:rPr lang="en-US" smtClean="0"/>
              <a:pPr/>
              <a:t>9/9/2018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DAC13E-C102-4AB4-9E47-E5F618E47FB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305800" cy="2362200"/>
          </a:xfrm>
        </p:spPr>
        <p:txBody>
          <a:bodyPr>
            <a:normAutofit/>
          </a:bodyPr>
          <a:lstStyle/>
          <a:p>
            <a:pPr algn="ctr"/>
            <a:r>
              <a:rPr lang="en-IN" dirty="0" smtClean="0"/>
              <a:t>REAL TIME FACE RECOGNISATION SYSTEM</a:t>
            </a:r>
            <a:br>
              <a:rPr lang="en-IN" dirty="0" smtClean="0"/>
            </a:br>
            <a:endParaRPr lang="en-US" dirty="0"/>
          </a:p>
        </p:txBody>
      </p:sp>
      <p:sp>
        <p:nvSpPr>
          <p:cNvPr id="3" name="Rectangle 2"/>
          <p:cNvSpPr/>
          <p:nvPr/>
        </p:nvSpPr>
        <p:spPr>
          <a:xfrm>
            <a:off x="4267200" y="4114800"/>
            <a:ext cx="3886200" cy="2677656"/>
          </a:xfrm>
          <a:prstGeom prst="rect">
            <a:avLst/>
          </a:prstGeom>
        </p:spPr>
        <p:txBody>
          <a:bodyPr wrap="square">
            <a:spAutoFit/>
          </a:bodyPr>
          <a:lstStyle/>
          <a:p>
            <a:r>
              <a:rPr lang="en-IN" sz="2400" dirty="0" smtClean="0"/>
              <a:t>   </a:t>
            </a:r>
            <a:r>
              <a:rPr lang="en-IN" dirty="0" smtClean="0"/>
              <a:t>PROJECT </a:t>
            </a:r>
            <a:r>
              <a:rPr lang="en-IN" dirty="0" smtClean="0"/>
              <a:t>BY</a:t>
            </a:r>
          </a:p>
          <a:p>
            <a:r>
              <a:rPr lang="en-IN" dirty="0" smtClean="0"/>
              <a:t/>
            </a:r>
            <a:br>
              <a:rPr lang="en-IN" dirty="0" smtClean="0"/>
            </a:br>
            <a:r>
              <a:rPr lang="en-IN" dirty="0" smtClean="0"/>
              <a:t>        </a:t>
            </a:r>
            <a:r>
              <a:rPr lang="en-IN" dirty="0" smtClean="0"/>
              <a:t>     R.JASWANTH(</a:t>
            </a:r>
            <a:r>
              <a:rPr lang="en-IN" dirty="0" smtClean="0">
                <a:latin typeface="Times New Roman" pitchFamily="18" charset="0"/>
                <a:cs typeface="Times New Roman" pitchFamily="18" charset="0"/>
              </a:rPr>
              <a:t>2210315941</a:t>
            </a:r>
            <a:r>
              <a:rPr lang="en-IN" dirty="0" smtClean="0"/>
              <a:t>)</a:t>
            </a:r>
          </a:p>
          <a:p>
            <a:r>
              <a:rPr lang="en-IN" dirty="0" smtClean="0"/>
              <a:t/>
            </a:r>
            <a:br>
              <a:rPr lang="en-IN" dirty="0" smtClean="0"/>
            </a:br>
            <a:r>
              <a:rPr lang="en-IN" dirty="0" smtClean="0"/>
              <a:t>             P.PREETHI(</a:t>
            </a:r>
            <a:r>
              <a:rPr lang="en-IN" dirty="0" smtClean="0">
                <a:latin typeface="Times New Roman" pitchFamily="18" charset="0"/>
                <a:cs typeface="Times New Roman" pitchFamily="18" charset="0"/>
              </a:rPr>
              <a:t>2210315940</a:t>
            </a:r>
            <a:r>
              <a:rPr lang="en-IN" dirty="0" smtClean="0"/>
              <a:t>)</a:t>
            </a:r>
          </a:p>
          <a:p>
            <a:r>
              <a:rPr lang="en-IN" dirty="0" smtClean="0"/>
              <a:t/>
            </a:r>
            <a:br>
              <a:rPr lang="en-IN" dirty="0" smtClean="0"/>
            </a:br>
            <a:r>
              <a:rPr lang="en-IN" dirty="0" smtClean="0"/>
              <a:t>             K.SANJANA(</a:t>
            </a:r>
            <a:r>
              <a:rPr lang="en-IN" dirty="0" smtClean="0">
                <a:latin typeface="Times New Roman" pitchFamily="18" charset="0"/>
                <a:cs typeface="Times New Roman" pitchFamily="18" charset="0"/>
              </a:rPr>
              <a:t>2210315917</a:t>
            </a:r>
            <a:r>
              <a:rPr lang="en-IN" dirty="0" smtClean="0"/>
              <a:t>)</a:t>
            </a:r>
          </a:p>
          <a:p>
            <a:r>
              <a:rPr lang="en-IN" dirty="0" smtClean="0"/>
              <a:t/>
            </a:r>
            <a:br>
              <a:rPr lang="en-IN" dirty="0" smtClean="0"/>
            </a:br>
            <a:r>
              <a:rPr lang="en-IN" dirty="0" smtClean="0"/>
              <a:t>             V.KARTHIK(</a:t>
            </a:r>
            <a:r>
              <a:rPr lang="en-IN" dirty="0" smtClean="0">
                <a:latin typeface="Times New Roman" pitchFamily="18" charset="0"/>
                <a:cs typeface="Times New Roman" pitchFamily="18" charset="0"/>
              </a:rPr>
              <a:t>2210315959</a:t>
            </a:r>
            <a:r>
              <a:rPr lang="en-IN" dirty="0" smtClean="0"/>
              <a: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Hardware Requirements: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RAM:  4GB and Higher</a:t>
            </a:r>
          </a:p>
          <a:p>
            <a:r>
              <a:rPr lang="en-US" dirty="0" smtClean="0"/>
              <a:t>Processor </a:t>
            </a:r>
            <a:r>
              <a:rPr lang="en-US" dirty="0"/>
              <a:t>:Intel i3 and above </a:t>
            </a:r>
          </a:p>
          <a:p>
            <a:r>
              <a:rPr lang="en-US" dirty="0" smtClean="0"/>
              <a:t>Hard </a:t>
            </a:r>
            <a:r>
              <a:rPr lang="en-US" dirty="0"/>
              <a:t>Disk: 500GB: Minimum</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Software Requirements: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OS: Windows</a:t>
            </a:r>
          </a:p>
          <a:p>
            <a:r>
              <a:rPr lang="en-US" dirty="0" smtClean="0"/>
              <a:t>Python  </a:t>
            </a:r>
            <a:r>
              <a:rPr lang="en-US" dirty="0"/>
              <a:t>IDE : python 2.7.x and above</a:t>
            </a:r>
          </a:p>
          <a:p>
            <a:r>
              <a:rPr lang="en-US" dirty="0" smtClean="0"/>
              <a:t>Pycharm </a:t>
            </a:r>
            <a:r>
              <a:rPr lang="en-US" dirty="0"/>
              <a:t>IDE</a:t>
            </a:r>
          </a:p>
          <a:p>
            <a:r>
              <a:rPr lang="en-US" dirty="0" smtClean="0"/>
              <a:t>setup </a:t>
            </a:r>
            <a:r>
              <a:rPr lang="en-US" dirty="0"/>
              <a:t>tools and pip to be installed for 3.6.x and above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895600"/>
            <a:ext cx="6019800" cy="1371600"/>
          </a:xfrm>
        </p:spPr>
        <p:txBody>
          <a:bodyPr>
            <a:normAutofit/>
          </a:bodyPr>
          <a:lstStyle/>
          <a:p>
            <a:r>
              <a:rPr lang="en-US" sz="4400" b="1" dirty="0" smtClean="0"/>
              <a:t>UML DIAGRAMS</a:t>
            </a:r>
            <a:endParaRPr lang="en-US" sz="4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            Activity Diagram:</a:t>
            </a:r>
            <a:endParaRPr lang="en-US" dirty="0"/>
          </a:p>
        </p:txBody>
      </p:sp>
      <p:sp>
        <p:nvSpPr>
          <p:cNvPr id="3" name="Content Placeholder 2"/>
          <p:cNvSpPr>
            <a:spLocks noGrp="1"/>
          </p:cNvSpPr>
          <p:nvPr>
            <p:ph idx="1"/>
          </p:nvPr>
        </p:nvSpPr>
        <p:spPr/>
        <p:txBody>
          <a:bodyPr/>
          <a:lstStyle/>
          <a:p>
            <a:r>
              <a:rPr lang="en-US" dirty="0" smtClean="0"/>
              <a:t>Activity diagrams are graphical representations of Workflows of stepwise activities and actions with support for choice, iteration and concurrency.</a:t>
            </a:r>
            <a:r>
              <a:rPr lang="en-US" baseline="30000" dirty="0" smtClean="0"/>
              <a:t> </a:t>
            </a:r>
            <a:r>
              <a:rPr lang="en-US" dirty="0" smtClean="0"/>
              <a:t>In the Unified Modeling Language, activity diagrams can be used to describe the business and operational step-by-step workflows of components in a system. An activity diagram shows the overall flow of control.</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219200" y="1050924"/>
            <a:ext cx="6781800" cy="52736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Collaboration Diagram:</a:t>
            </a:r>
            <a:endParaRPr lang="en-US" dirty="0"/>
          </a:p>
        </p:txBody>
      </p:sp>
      <p:sp>
        <p:nvSpPr>
          <p:cNvPr id="3" name="Content Placeholder 2"/>
          <p:cNvSpPr>
            <a:spLocks noGrp="1"/>
          </p:cNvSpPr>
          <p:nvPr>
            <p:ph idx="1"/>
          </p:nvPr>
        </p:nvSpPr>
        <p:spPr/>
        <p:txBody>
          <a:bodyPr>
            <a:normAutofit fontScale="92500"/>
          </a:bodyPr>
          <a:lstStyle/>
          <a:p>
            <a:r>
              <a:rPr lang="en-US" dirty="0" smtClean="0"/>
              <a:t>A </a:t>
            </a:r>
            <a:r>
              <a:rPr lang="en-US" b="1" dirty="0" smtClean="0"/>
              <a:t>collaboration diagram</a:t>
            </a:r>
            <a:r>
              <a:rPr lang="en-US" dirty="0" smtClean="0"/>
              <a:t>, also called a communication diagram or interaction diagram. A Collaboration diagram is easily represented by modeling objects in a system and representing the associations between the objects as links. The interaction between the objects is denoted by arrows. To identify the sequence of invocation of these objects, a number is placed next to each of these arrows. A sophisticated modeling tool can easily convert a collaboration diagram into a sequence diagram and the vice versa. Hence, the elements of a Collaboration diagram are essentially the same as that of a Sequence diagram.</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52400" y="990600"/>
            <a:ext cx="8458200" cy="56388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Sequence Diagram:</a:t>
            </a:r>
            <a:endParaRPr lang="en-US" dirty="0"/>
          </a:p>
        </p:txBody>
      </p:sp>
      <p:sp>
        <p:nvSpPr>
          <p:cNvPr id="3" name="Content Placeholder 2"/>
          <p:cNvSpPr>
            <a:spLocks noGrp="1"/>
          </p:cNvSpPr>
          <p:nvPr>
            <p:ph idx="1"/>
          </p:nvPr>
        </p:nvSpPr>
        <p:spPr/>
        <p:txBody>
          <a:bodyPr/>
          <a:lstStyle/>
          <a:p>
            <a:r>
              <a:rPr lang="en-US" dirty="0" smtClean="0"/>
              <a:t>A </a:t>
            </a:r>
            <a:r>
              <a:rPr lang="en-US" b="1" dirty="0" smtClean="0"/>
              <a:t>sequence diagram</a:t>
            </a:r>
            <a:r>
              <a:rPr lang="en-US" dirty="0" smtClean="0"/>
              <a:t> in Unified Modeling Language (UML) is a kind of interaction diagram that shows how processes operate with one another and in what order. It is a construct of a Message Sequence Chart. A sequence diagram shows, as parallel vertical lines ("lifelines"), different processes or objects that live simultaneously, and, as horizontal arrows, the messages exchanged between them, in the order in which they occur. This allows the specification of simple runtime scenarios in a graphical manner.</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685800" y="609600"/>
            <a:ext cx="8229600" cy="60198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a:stretch>
            <a:fillRect/>
          </a:stretch>
        </p:blipFill>
        <p:spPr bwMode="auto">
          <a:xfrm>
            <a:off x="685800" y="1295400"/>
            <a:ext cx="7391400" cy="5334000"/>
          </a:xfrm>
          <a:prstGeom prst="rect">
            <a:avLst/>
          </a:prstGeom>
          <a:noFill/>
          <a:ln w="9525">
            <a:noFill/>
            <a:miter lim="800000"/>
            <a:headEnd/>
            <a:tailEnd/>
          </a:ln>
        </p:spPr>
      </p:pic>
      <p:sp>
        <p:nvSpPr>
          <p:cNvPr id="5" name="Rectangle 4"/>
          <p:cNvSpPr/>
          <p:nvPr/>
        </p:nvSpPr>
        <p:spPr>
          <a:xfrm>
            <a:off x="457200" y="914400"/>
            <a:ext cx="3200400" cy="523220"/>
          </a:xfrm>
          <a:prstGeom prst="rect">
            <a:avLst/>
          </a:prstGeom>
        </p:spPr>
        <p:txBody>
          <a:bodyPr wrap="square">
            <a:spAutoFit/>
          </a:bodyPr>
          <a:lstStyle/>
          <a:p>
            <a:r>
              <a:rPr lang="en-US" sz="2800" u="sng" dirty="0" smtClean="0">
                <a:solidFill>
                  <a:prstClr val="black"/>
                </a:solidFill>
              </a:rPr>
              <a:t>Use Case Diagram</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Abstract: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Computer vision is a field of informatics,which teaches computers to see. It is a way   computers   gather   and   interpret visual information from the surrounding environment .The feature invariant approaches are used for feature detection of eyes, mouth, ears, nose, etc. In recent years, face recognition has attracted much attention and its research has rapidly expanded by not only engineers but also neuroscientists, since it has many potential applications in computer vision communication and automatic access control system.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1143000" y="2209800"/>
            <a:ext cx="6540500" cy="3390900"/>
          </a:xfrm>
          <a:prstGeom prst="rect">
            <a:avLst/>
          </a:prstGeom>
          <a:noFill/>
          <a:ln w="9525">
            <a:noFill/>
            <a:miter lim="800000"/>
            <a:headEnd/>
            <a:tailEnd/>
          </a:ln>
        </p:spPr>
      </p:pic>
      <p:sp>
        <p:nvSpPr>
          <p:cNvPr id="7" name="Rectangle 6"/>
          <p:cNvSpPr/>
          <p:nvPr/>
        </p:nvSpPr>
        <p:spPr>
          <a:xfrm>
            <a:off x="381000" y="1113910"/>
            <a:ext cx="3843685" cy="461665"/>
          </a:xfrm>
          <a:prstGeom prst="rect">
            <a:avLst/>
          </a:prstGeom>
        </p:spPr>
        <p:txBody>
          <a:bodyPr wrap="square">
            <a:spAutoFit/>
          </a:bodyPr>
          <a:lstStyle/>
          <a:p>
            <a:pPr lvl="0"/>
            <a:r>
              <a:rPr lang="en-US" sz="2400" dirty="0" smtClean="0">
                <a:solidFill>
                  <a:prstClr val="black"/>
                </a:solidFill>
              </a:rPr>
              <a:t>Component diagram</a:t>
            </a:r>
            <a:endParaRPr lang="en-US" sz="2400" dirty="0">
              <a:solidFill>
                <a:prstClr val="black"/>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2232"/>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5" name="Picture 6"/>
          <p:cNvPicPr>
            <a:picLocks noChangeAspect="1" noChangeArrowheads="1"/>
          </p:cNvPicPr>
          <p:nvPr/>
        </p:nvPicPr>
        <p:blipFill>
          <a:blip r:embed="rId2" cstate="print"/>
          <a:srcRect/>
          <a:stretch>
            <a:fillRect/>
          </a:stretch>
        </p:blipFill>
        <p:spPr bwMode="auto">
          <a:xfrm>
            <a:off x="1676400" y="2362200"/>
            <a:ext cx="6781800" cy="3886200"/>
          </a:xfrm>
          <a:prstGeom prst="rect">
            <a:avLst/>
          </a:prstGeom>
          <a:noFill/>
        </p:spPr>
      </p:pic>
      <p:sp>
        <p:nvSpPr>
          <p:cNvPr id="4" name="Rectangle 3"/>
          <p:cNvSpPr/>
          <p:nvPr/>
        </p:nvSpPr>
        <p:spPr>
          <a:xfrm>
            <a:off x="304800" y="1359858"/>
            <a:ext cx="4346177" cy="523220"/>
          </a:xfrm>
          <a:prstGeom prst="rect">
            <a:avLst/>
          </a:prstGeom>
        </p:spPr>
        <p:txBody>
          <a:bodyPr wrap="square">
            <a:spAutoFit/>
          </a:bodyPr>
          <a:lstStyle/>
          <a:p>
            <a:pPr lvl="0" fontAlgn="base">
              <a:spcBef>
                <a:spcPct val="0"/>
              </a:spcBef>
              <a:spcAft>
                <a:spcPct val="0"/>
              </a:spcAft>
            </a:pPr>
            <a:r>
              <a:rPr lang="en-US" sz="2800" dirty="0" smtClean="0">
                <a:solidFill>
                  <a:prstClr val="black"/>
                </a:solidFill>
                <a:latin typeface="Calibri" pitchFamily="34" charset="0"/>
                <a:ea typeface="Calibri" pitchFamily="34" charset="0"/>
                <a:cs typeface="Times New Roman" pitchFamily="18" charset="0"/>
              </a:rPr>
              <a:t>Deployment diagram</a:t>
            </a:r>
            <a:endParaRPr lang="en-US" sz="2800" dirty="0" smtClean="0">
              <a:solidFill>
                <a:prstClr val="black"/>
              </a:solidFill>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6600"/>
            <a:ext cx="8229600" cy="1143000"/>
          </a:xfrm>
        </p:spPr>
        <p:txBody>
          <a:bodyPr/>
          <a:lstStyle/>
          <a:p>
            <a:r>
              <a:rPr lang="en-US" dirty="0" smtClean="0"/>
              <a:t>		  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Especially, face detection is an important part of face recognition as the first step of automatic face recognition. However, face detection is not straightforward because it has lots of variations of image appearance, such as pose variation like front, non-front, occlusion, image orientation, illuminating condition and facial expression. For example, the template-matching methods are used for face localization and detection by computing the correlation of an input image to a standard face pattern. The feature invariant approaches are used for feature detection  of eyes, mouth, ears, nose, etc. This project presents a face detection technique mainly based on the color segmentation, image segmentation and template matching methods. The implementation is on Haar-casacde algorithm in order to detect the face from the given image dataset loaded by the user.</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u="sng" dirty="0"/>
              <a:t>Existing System:</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Existing System is on using the “The Local Binary Pattern” operator (LBP) and HOG cascade classifiers to  detect the face rectangular region in specific front_face rectangular region. Basically in LBP, For LBP, a binary pattern is extracted inside a given rectangular region. In this paper, we simplify the computational complexity of both HOG and LBP features for fast feature extraction time. To achieve this, we quantize the gradient angle into 2 orientations(horizontal and vertical axes).The LBP front_face xml files have many training data in order to locate  the rectangular portion of the face in particular.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Disadvantages: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a:t>LBP and HOG  is less accurate when compared to the Haar Cascade Classifier which is implemented </a:t>
            </a:r>
          </a:p>
          <a:p>
            <a:r>
              <a:rPr lang="en-US" dirty="0"/>
              <a:t>in the project. </a:t>
            </a:r>
          </a:p>
          <a:p>
            <a:pPr lvl="0"/>
            <a:r>
              <a:rPr lang="en-US" dirty="0"/>
              <a:t>In any window inside an image, a huge amount of MB-LBP features can be found. So, during the training age, it is necessary to focus on a small set of critical features, discarding most of the non-critical ones in order</a:t>
            </a:r>
          </a:p>
          <a:p>
            <a:r>
              <a:rPr lang="en-US" dirty="0"/>
              <a:t>to  increase classification speed significantly without affecting accuracy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Haar Cascade Classifier:</a:t>
            </a:r>
            <a:r>
              <a:rPr lang="en-US" dirty="0"/>
              <a:t/>
            </a:r>
            <a:br>
              <a:rPr lang="en-US" dirty="0"/>
            </a:br>
            <a:endParaRPr lang="en-US" dirty="0"/>
          </a:p>
        </p:txBody>
      </p:sp>
      <p:pic>
        <p:nvPicPr>
          <p:cNvPr id="4" name="Content Placeholder 3" descr="Image result for face detection using haar cascade algorithm abstract"/>
          <p:cNvPicPr>
            <a:picLocks noGrp="1"/>
          </p:cNvPicPr>
          <p:nvPr>
            <p:ph idx="1"/>
          </p:nvPr>
        </p:nvPicPr>
        <p:blipFill>
          <a:blip r:embed="rId2" cstate="print"/>
          <a:stretch>
            <a:fillRect/>
          </a:stretch>
        </p:blipFill>
        <p:spPr bwMode="auto">
          <a:xfrm>
            <a:off x="2542891" y="2691405"/>
            <a:ext cx="4058217" cy="287695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Proposed System:</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A more sophisticated method is therefore required. One such method would be the detection of objects from images using features or specific structures of the object in question. However, there was a problem. Working with only image intensities, meaning the RGB pixel values in every single pixel in the image, made feature calculation rather computationally expensive and therefore slow on most platforms .This problem was addressed by the </a:t>
            </a:r>
            <a:r>
              <a:rPr lang="en-US" dirty="0" smtClean="0"/>
              <a:t>so-called </a:t>
            </a:r>
            <a:r>
              <a:rPr lang="en-US" dirty="0" err="1" smtClean="0"/>
              <a:t>Haar</a:t>
            </a:r>
            <a:r>
              <a:rPr lang="en-US" dirty="0" smtClean="0"/>
              <a:t> </a:t>
            </a:r>
            <a:r>
              <a:rPr lang="en-US" dirty="0"/>
              <a:t>like features, which is a trained cascade Due to its efficiency, Haar-like rectangle features  have become a popular choice as image features in the context offdetection. We compare our rectangular features with HaarlikefeaturesHaar-like features are attributes extracted from images used in pattern recognition. Their name comes from their similarity to Haar wavelets.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utilization of these features instead of handling gray or color level of the pixels directly was proposed in . First, the pixel values inside the black area are added together; then the values in the white area are summed,  Then the total value of the white area is subtracted from the total value of the black area. This result is used to categorize image sub-regions.</a:t>
            </a:r>
          </a:p>
          <a:p>
            <a:r>
              <a:rPr lang="en-US" dirty="0"/>
              <a:t>The image that is passed to detect the face using the haar cascade classifier plots the rectangular region in most accurate manner.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Advantages: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a:t>As occurs in LBP cascades, weak classifiers become strong classifiers when arranged in sequence in Haarlike cascade.</a:t>
            </a:r>
          </a:p>
          <a:p>
            <a:pPr lvl="0"/>
            <a:r>
              <a:rPr lang="en-US" dirty="0"/>
              <a:t>We select the features with minimum error rate, which means they are the features that best classifies the face and non-face images.</a:t>
            </a:r>
          </a:p>
          <a:p>
            <a:pPr lvl="0"/>
            <a:r>
              <a:rPr lang="en-US" dirty="0"/>
              <a:t>The accuracy rate also is more using the haar cascade classifier in order to detect the faces in specific front faces rectangular region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61</TotalTime>
  <Words>1048</Words>
  <Application>Microsoft Office PowerPoint</Application>
  <PresentationFormat>On-screen Show (4:3)</PresentationFormat>
  <Paragraphs>45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REAL TIME FACE RECOGNISATION SYSTEM </vt:lpstr>
      <vt:lpstr>Abstract: </vt:lpstr>
      <vt:lpstr>Slide 3</vt:lpstr>
      <vt:lpstr>  Existing System: </vt:lpstr>
      <vt:lpstr>Disadvantages: </vt:lpstr>
      <vt:lpstr>Haar Cascade Classifier: </vt:lpstr>
      <vt:lpstr>Proposed System: </vt:lpstr>
      <vt:lpstr>Slide 8</vt:lpstr>
      <vt:lpstr>Advantages: </vt:lpstr>
      <vt:lpstr>Hardware Requirements: </vt:lpstr>
      <vt:lpstr>Software Requirements: </vt:lpstr>
      <vt:lpstr>Slide 12</vt:lpstr>
      <vt:lpstr>            Activity Diagram:</vt:lpstr>
      <vt:lpstr>Slide 14</vt:lpstr>
      <vt:lpstr>Collaboration Diagram:</vt:lpstr>
      <vt:lpstr>Slide 16</vt:lpstr>
      <vt:lpstr>Sequence Diagram:</vt:lpstr>
      <vt:lpstr>Slide 18</vt:lpstr>
      <vt:lpstr>Slide 19</vt:lpstr>
      <vt:lpstr>Slide 20</vt:lpstr>
      <vt:lpstr>Slide 21</vt:lpstr>
      <vt:lpstr>    THANK YOU</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Face Detection</dc:title>
  <dc:creator>nit</dc:creator>
  <cp:lastModifiedBy>vijay</cp:lastModifiedBy>
  <cp:revision>10</cp:revision>
  <dcterms:created xsi:type="dcterms:W3CDTF">2017-12-19T12:26:14Z</dcterms:created>
  <dcterms:modified xsi:type="dcterms:W3CDTF">2018-09-09T09:53:17Z</dcterms:modified>
</cp:coreProperties>
</file>