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338" r:id="rId3"/>
    <p:sldId id="270" r:id="rId4"/>
    <p:sldId id="259" r:id="rId5"/>
    <p:sldId id="332" r:id="rId6"/>
    <p:sldId id="334" r:id="rId7"/>
    <p:sldId id="335" r:id="rId8"/>
    <p:sldId id="337" r:id="rId9"/>
    <p:sldId id="336" r:id="rId10"/>
    <p:sldId id="341" r:id="rId11"/>
    <p:sldId id="340" r:id="rId12"/>
    <p:sldId id="282" r:id="rId13"/>
    <p:sldId id="292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30" r:id="rId22"/>
    <p:sldId id="329" r:id="rId23"/>
    <p:sldId id="331" r:id="rId2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verpass Black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B6E4F-4EB4-4E95-9E56-9C3C0A1B7266}">
  <a:tblStyle styleId="{7E7B6E4F-4EB4-4E95-9E56-9C3C0A1B7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7994A157-42A4-5529-9C58-6A94612F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984F0D81-CE35-BCE9-B2ED-C471E1561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50C97B8B-D616-52CD-BD8E-223E0DEFB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883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>
          <a:extLst>
            <a:ext uri="{FF2B5EF4-FFF2-40B4-BE49-F238E27FC236}">
              <a16:creationId xmlns:a16="http://schemas.microsoft.com/office/drawing/2014/main" id="{DAB8C540-E79B-702B-3F40-971B053F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a9b21f1572_0_326:notes">
            <a:extLst>
              <a:ext uri="{FF2B5EF4-FFF2-40B4-BE49-F238E27FC236}">
                <a16:creationId xmlns:a16="http://schemas.microsoft.com/office/drawing/2014/main" id="{AA7A8066-CE0A-C307-339F-ACB83A3D0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a9b21f1572_0_326:notes">
            <a:extLst>
              <a:ext uri="{FF2B5EF4-FFF2-40B4-BE49-F238E27FC236}">
                <a16:creationId xmlns:a16="http://schemas.microsoft.com/office/drawing/2014/main" id="{737FA406-5F94-A550-1D05-8FF76A54A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7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B5391AAE-1D95-D852-4585-95B7AD298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25C21565-410D-8C0D-C8EE-9D4BC9CD0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34BB2D3E-5BD4-5CB4-C50D-13BDBE446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3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E69A9C63-D8D4-B604-AD3E-2CC9D26F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F365F762-B61B-6E00-628A-398A5410E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4C6EACC8-1F14-831F-E541-6D0D3B6256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0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E19C3BA3-710C-7696-5EE0-0F90CDC55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B2DC68FE-82AD-6E4E-722A-5F41EA386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FFD17911-749B-65B3-2887-0016B4736D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048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0FC9AFAE-C82B-1AC5-56DC-EC9EDF34D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83AA3BB7-D22C-9E00-017D-2A4D5ED6C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2122626B-759E-C58C-C2CE-AFBBC0D3A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008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BBDE9F18-FB43-0FEA-8761-9AFB7A93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734C00C4-BA9E-8211-CF52-91B788099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52A9B33F-158D-5918-2F89-32C87FF16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56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74547BC9-C3EB-6C74-A17F-289959DAB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FB65F9AA-85B7-3B32-0BB5-A4B16CA13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F8FA632B-23C3-035D-A866-D8DC6CF8B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16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D1DDCF82-9BE9-B6C8-4885-FAED832D5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441F362B-E504-75C4-A5AF-53698C1A5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DF329BE9-6970-8C69-CEFE-E939E7543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5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99262143-782E-F6EA-A40B-9B6D775CA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A867B445-F9B1-EB21-0A6C-02ED62057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67D52AFE-ED44-0C31-7B35-7652DF349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78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7274a1822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7274a1822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08FCDB58-F5D9-FE4A-2DBE-65D9924A2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FB5C896A-F827-C9B2-ABCF-07BD084D9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622661C4-EA0D-AE1D-1C45-699842A2C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2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F3A68EDD-4CE7-AB45-9F36-598A152F0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5E657AC4-682E-CFA2-E726-12AC1B637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8722DA18-44E5-D2A2-6100-A97143DB3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975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B60EDA86-AA23-DB28-A181-4F298163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9C76CF02-A971-EDAC-5E54-805143DC0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64697258-41EE-CD07-14AD-44A5447AA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0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061330BE-F0A3-E1C8-979A-1A3EB01A7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EC401B62-A972-A375-CFE6-63118C5EC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A044AF40-EBDB-F458-FB17-28D907CD9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43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189DB2C3-2EA6-C88B-8B8E-76FEAC37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58021846-EA1E-D46A-ABE2-03A7DE27B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31B8ED2A-99B5-9889-70FA-86786B865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17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411970D4-B1A4-C4F5-EFF8-7629003E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A564E8F8-FFEE-71F1-328E-12A21F27F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DD16F0BC-1D6A-9BDC-7EC3-8614B9620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5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D1A34D3F-331E-567B-D281-C99CCDFA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0051445A-C0C3-5BEF-D164-019606CB5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20FC5367-3918-2862-2B6E-FF446DEB1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6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BA3B2DFF-6A17-CC03-77E9-8861E964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F57ED9B0-0928-E7B9-1B04-AF59F2945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BABA6829-2D36-6E18-1A09-16622E6CA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87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8C76C752-F259-040A-9949-EB2DC4D2A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>
            <a:extLst>
              <a:ext uri="{FF2B5EF4-FFF2-40B4-BE49-F238E27FC236}">
                <a16:creationId xmlns:a16="http://schemas.microsoft.com/office/drawing/2014/main" id="{90730318-EEE9-168A-55FC-B1F07023FD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>
            <a:extLst>
              <a:ext uri="{FF2B5EF4-FFF2-40B4-BE49-F238E27FC236}">
                <a16:creationId xmlns:a16="http://schemas.microsoft.com/office/drawing/2014/main" id="{43B7DFAA-6EAD-8E38-67B1-2D2153401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36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1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731" name="Google Shape;731;p1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1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5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773" name="Google Shape;773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8" name="Google Shape;808;p1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" name="Google Shape;810;p15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811" name="Google Shape;811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15"/>
          <p:cNvSpPr/>
          <p:nvPr/>
        </p:nvSpPr>
        <p:spPr>
          <a:xfrm rot="3011561">
            <a:off x="8384437" y="-79649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4213816" y="1684455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1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2079893" y="1275092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1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831963" y="211855"/>
            <a:ext cx="9577978" cy="3566814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90" name="Google Shape;590;p1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11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592" name="Google Shape;592;p1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7" name="Google Shape;627;p1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11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629" name="Google Shape;629;p1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11"/>
          <p:cNvSpPr/>
          <p:nvPr/>
        </p:nvSpPr>
        <p:spPr>
          <a:xfrm rot="3011561">
            <a:off x="7155837" y="485431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1"/>
          <p:cNvSpPr/>
          <p:nvPr/>
        </p:nvSpPr>
        <p:spPr>
          <a:xfrm rot="-9900083">
            <a:off x="-1242749" y="2125430"/>
            <a:ext cx="3386946" cy="5315794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5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  <p:sldLayoutId id="2147483679" r:id="rId5"/>
    <p:sldLayoutId id="2147483680" r:id="rId6"/>
    <p:sldLayoutId id="2147483681" r:id="rId7"/>
    <p:sldLayoutId id="214748369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0" y="290385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002060"/>
                </a:solidFill>
              </a:rPr>
              <a:t>Data Preprocessing</a:t>
            </a:r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2060"/>
                </a:solidFill>
              </a:rPr>
              <a:t>- Ashwina Rakish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3D7FF-6E04-B827-244E-AB778F390E2E}"/>
              </a:ext>
            </a:extLst>
          </p:cNvPr>
          <p:cNvSpPr txBox="1"/>
          <p:nvPr/>
        </p:nvSpPr>
        <p:spPr>
          <a:xfrm>
            <a:off x="1189762" y="1023069"/>
            <a:ext cx="7234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2">
                    <a:lumMod val="50000"/>
                  </a:schemeClr>
                </a:solidFill>
                <a:latin typeface="Overpass Black"/>
                <a:sym typeface="Overpass Black"/>
              </a:rPr>
              <a:t>INTRODUCTION TO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C8462AD4-45CE-96A8-A8F6-70E10C99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7474F988-2B3D-A7BE-8740-13D611894F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Imbalance</a:t>
            </a:r>
            <a:endParaRPr dirty="0"/>
          </a:p>
        </p:txBody>
      </p:sp>
      <p:pic>
        <p:nvPicPr>
          <p:cNvPr id="6148" name="Picture 4" descr="What Is Balanced And Imbalanced Dataset? | by Himanshu Tripathi | Analytics  Vidhya | Medium">
            <a:extLst>
              <a:ext uri="{FF2B5EF4-FFF2-40B4-BE49-F238E27FC236}">
                <a16:creationId xmlns:a16="http://schemas.microsoft.com/office/drawing/2014/main" id="{3C031303-435E-E67B-31A2-A542F25E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4" y="1278600"/>
            <a:ext cx="6986905" cy="33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5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DA148B28-6D81-AACB-9EE8-7521A3690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FF5196FA-AF7A-EF78-6B5F-151705B4542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484188"/>
            <a:ext cx="7672388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Imbalance</a:t>
            </a:r>
            <a:endParaRPr dirty="0"/>
          </a:p>
        </p:txBody>
      </p:sp>
      <p:sp>
        <p:nvSpPr>
          <p:cNvPr id="7" name="Google Shape;2170;p41">
            <a:extLst>
              <a:ext uri="{FF2B5EF4-FFF2-40B4-BE49-F238E27FC236}">
                <a16:creationId xmlns:a16="http://schemas.microsoft.com/office/drawing/2014/main" id="{98B8766B-9829-3FD5-527D-742A98222B9E}"/>
              </a:ext>
            </a:extLst>
          </p:cNvPr>
          <p:cNvSpPr txBox="1">
            <a:spLocks/>
          </p:cNvSpPr>
          <p:nvPr/>
        </p:nvSpPr>
        <p:spPr>
          <a:xfrm flipH="1">
            <a:off x="2456714" y="1182482"/>
            <a:ext cx="4486579" cy="47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Two Ways of Handling Imbalanced Data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Picture 2" descr="The 5 most useful Techniques to Handle Imbalanced datasets | by Rahul  Agarwal | Towards Data Science">
            <a:extLst>
              <a:ext uri="{FF2B5EF4-FFF2-40B4-BE49-F238E27FC236}">
                <a16:creationId xmlns:a16="http://schemas.microsoft.com/office/drawing/2014/main" id="{894428C9-12A5-0E71-E948-2902B29E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258378"/>
            <a:ext cx="69056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>
          <a:extLst>
            <a:ext uri="{FF2B5EF4-FFF2-40B4-BE49-F238E27FC236}">
              <a16:creationId xmlns:a16="http://schemas.microsoft.com/office/drawing/2014/main" id="{ED5E7A70-6F9D-9642-2774-8CDDC51EC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64">
            <a:extLst>
              <a:ext uri="{FF2B5EF4-FFF2-40B4-BE49-F238E27FC236}">
                <a16:creationId xmlns:a16="http://schemas.microsoft.com/office/drawing/2014/main" id="{A1022939-42D1-03D3-245D-831397AD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75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D296E179-1ED1-108B-9356-88D81F59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DFE40854-498E-013C-88B0-05071ABB6D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 </a:t>
            </a:r>
            <a:r>
              <a:rPr lang="en-GB" sz="4000" i="0" dirty="0">
                <a:solidFill>
                  <a:srgbClr val="ECECEC"/>
                </a:solidFill>
                <a:effectLst/>
                <a:latin typeface="+mj-lt"/>
              </a:rPr>
              <a:t>Which imputation method is not ideal for data with out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li</a:t>
            </a:r>
            <a:r>
              <a:rPr lang="en-GB" sz="4000" i="0" dirty="0">
                <a:solidFill>
                  <a:srgbClr val="ECECEC"/>
                </a:solidFill>
                <a:effectLst/>
                <a:latin typeface="+mj-lt"/>
              </a:rPr>
              <a:t>ers?</a:t>
            </a:r>
            <a:endParaRPr sz="40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AE5B9441-1DBE-48D1-C795-375DB380631D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 Mean Imputation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18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1AEDE970-BE02-8651-87B3-F7CDA07E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D5C57BE8-2411-53CD-6EBC-822A73844D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</a:t>
            </a:r>
            <a:r>
              <a:rPr lang="en-GB" sz="4000" b="1" dirty="0">
                <a:solidFill>
                  <a:srgbClr val="ECECEC"/>
                </a:solidFill>
                <a:latin typeface="+mj-lt"/>
              </a:rPr>
              <a:t>: 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Which imputation method is ideal for handling missing categorical values?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E0639199-BC42-4FC0-D110-160A491F376D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 Mode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40C1A28F-5A04-E911-5353-44FE1BA0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A3D4AC13-6E8E-DAE2-C12F-CA2E376FD1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+mj-lt"/>
              </a:rPr>
              <a:t> 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Should we remove outliers from data? 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18F76452-EB77-761B-4C17-8F8198A594F0}"/>
              </a:ext>
            </a:extLst>
          </p:cNvPr>
          <p:cNvSpPr txBox="1">
            <a:spLocks/>
          </p:cNvSpPr>
          <p:nvPr/>
        </p:nvSpPr>
        <p:spPr>
          <a:xfrm>
            <a:off x="793415" y="30562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 Not always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4188F73D-5BE0-E7B9-037B-DFCC73D10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ABDD7260-ED76-BD59-AD5D-BD43DB5B36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 When are outliers important in data?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00A2BAB4-3D72-7B98-9CE7-5232131929CC}"/>
              </a:ext>
            </a:extLst>
          </p:cNvPr>
          <p:cNvSpPr txBox="1">
            <a:spLocks/>
          </p:cNvSpPr>
          <p:nvPr/>
        </p:nvSpPr>
        <p:spPr>
          <a:xfrm>
            <a:off x="793415" y="306387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Fraud Detection, Spam  Detection etc.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2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1A90CD3F-08E9-E6B6-3684-0A0FE5089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33E265DD-DD32-A889-670C-34043ABBDE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+mj-lt"/>
              </a:rPr>
              <a:t>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When is deletion a bad choice for handling missing values?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96E6E2AE-D8B5-2E59-06DD-02D742FDB671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If there are many records with missing values.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5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48A7DC14-DFFB-6CD2-CE3E-6B69D9C27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8D210562-10A2-5553-45C0-4B055CE15B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 </a:t>
            </a:r>
            <a:r>
              <a:rPr lang="en-GB" sz="4000" i="0" dirty="0">
                <a:solidFill>
                  <a:srgbClr val="ECECEC"/>
                </a:solidFill>
                <a:effectLst/>
                <a:latin typeface="+mj-lt"/>
              </a:rPr>
              <a:t>When is one hot encoding not a good choice of encoding? 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9E3FF36A-6B30-98DE-9997-D30220D8EF89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When there are</a:t>
            </a:r>
            <a:r>
              <a:rPr lang="en-IN" sz="4000" b="1" dirty="0">
                <a:solidFill>
                  <a:srgbClr val="ECECEC"/>
                </a:solidFill>
                <a:latin typeface="+mj-lt"/>
              </a:rPr>
              <a:t>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huge number of classes.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4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6E33F51B-75CA-D910-92AA-35D0043A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AF9FE762-FA24-DBFA-7ED0-0A949330F0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+mj-lt"/>
              </a:rPr>
              <a:t> 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Can binary encoding be longer than one hot encoding?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5A459C7C-F2BC-725C-C79D-4F90F052596B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No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5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162-8524-D967-38F3-445845E56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Few Key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DE00F-84A0-9C4A-D033-55B6B3D8BEAF}"/>
              </a:ext>
            </a:extLst>
          </p:cNvPr>
          <p:cNvSpPr txBox="1"/>
          <p:nvPr/>
        </p:nvSpPr>
        <p:spPr>
          <a:xfrm>
            <a:off x="880586" y="1111627"/>
            <a:ext cx="7528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Records:</a:t>
            </a:r>
            <a:r>
              <a:rPr lang="en-GB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Individual instances or observations in a dataset</a:t>
            </a:r>
          </a:p>
          <a:p>
            <a:pPr algn="l"/>
            <a:endParaRPr lang="en-GB" sz="1600" b="0" i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GB" sz="1600" b="1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Features:</a:t>
            </a:r>
            <a:r>
              <a:rPr lang="en-GB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Also known as variables or attributes, serving as the columns in a dataset.</a:t>
            </a:r>
          </a:p>
          <a:p>
            <a:pPr algn="l"/>
            <a:endParaRPr lang="en-GB" sz="1600" b="0" i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GB" sz="1600" b="1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Categorical features:</a:t>
            </a:r>
            <a:r>
              <a:rPr lang="en-GB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Variables that represent qualitative attributes. </a:t>
            </a:r>
          </a:p>
          <a:p>
            <a:pPr algn="l"/>
            <a:endParaRPr lang="en-GB" sz="1600" b="0" i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GB" sz="1600" b="1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Numerical features:</a:t>
            </a:r>
            <a:r>
              <a:rPr lang="en-GB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Variables that represent quantitative attributes with measurable values.</a:t>
            </a:r>
          </a:p>
          <a:p>
            <a:pPr algn="l"/>
            <a:endParaRPr lang="en-GB" sz="16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GB" sz="1600" b="1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Outliers:</a:t>
            </a:r>
            <a:r>
              <a:rPr lang="en-GB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Data points that significantly deviate from the majority of observations in a dataset.</a:t>
            </a:r>
          </a:p>
          <a:p>
            <a:pPr algn="l"/>
            <a:endParaRPr lang="en-GB" sz="1600" b="0" i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  <a:p>
            <a:r>
              <a:rPr lang="en-GB" sz="1600" b="1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Labels: </a:t>
            </a:r>
            <a:r>
              <a:rPr lang="en-GB" sz="1600" i="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Represent the values which can be taken up by the target variable or output.</a:t>
            </a:r>
            <a:endParaRPr lang="en-IN" sz="16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08529D8F-997C-0A83-22D3-89E9203B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8DAE849A-AD8E-98B9-1184-E39485420E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+mj-lt"/>
              </a:rPr>
              <a:t> Is feature scaling 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done before or after imputation?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2AB37CDB-A78E-607F-9225-F1D9DA6DD063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 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After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6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60F8FEAA-483B-DA96-9ED7-30E0A9A6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77E039FB-0FFA-238A-30AA-4F9E6983F1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1495" y="63500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 </a:t>
            </a:r>
            <a:r>
              <a:rPr lang="en-GB" i="0" dirty="0">
                <a:solidFill>
                  <a:srgbClr val="ECECEC"/>
                </a:solidFill>
                <a:effectLst/>
                <a:latin typeface="+mj-lt"/>
              </a:rPr>
              <a:t>Given the figure, where </a:t>
            </a:r>
            <a:r>
              <a:rPr lang="en-GB" dirty="0">
                <a:solidFill>
                  <a:srgbClr val="ECECEC"/>
                </a:solidFill>
                <a:latin typeface="+mj-lt"/>
              </a:rPr>
              <a:t>blue represents people who tested positive for cancer. Without handling imbalance, what would most likely be the outcome?</a:t>
            </a:r>
            <a:endParaRPr lang="en-IN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3A9FBE81-B31B-404A-7312-E55E07B95EF5}"/>
              </a:ext>
            </a:extLst>
          </p:cNvPr>
          <p:cNvSpPr txBox="1">
            <a:spLocks/>
          </p:cNvSpPr>
          <p:nvPr/>
        </p:nvSpPr>
        <p:spPr>
          <a:xfrm>
            <a:off x="-740744" y="301307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n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n-lt"/>
              </a:rPr>
              <a:t> Normal</a:t>
            </a:r>
            <a:endParaRPr lang="en-GB" sz="4000" dirty="0">
              <a:solidFill>
                <a:srgbClr val="ECECEC"/>
              </a:solidFill>
              <a:latin typeface="+mn-lt"/>
              <a:sym typeface="Arial"/>
            </a:endParaRPr>
          </a:p>
        </p:txBody>
      </p:sp>
      <p:pic>
        <p:nvPicPr>
          <p:cNvPr id="4" name="Picture 4" descr="What Is Balanced And Imbalanced Dataset? | by Himanshu Tripathi | Analytics  Vidhya | Medium">
            <a:extLst>
              <a:ext uri="{FF2B5EF4-FFF2-40B4-BE49-F238E27FC236}">
                <a16:creationId xmlns:a16="http://schemas.microsoft.com/office/drawing/2014/main" id="{244823F3-28A1-680A-22A9-8BD38E221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5" t="11308" r="4176" b="26500"/>
          <a:stretch/>
        </p:blipFill>
        <p:spPr bwMode="auto">
          <a:xfrm>
            <a:off x="6106160" y="2496185"/>
            <a:ext cx="2946400" cy="17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900D0230-09BE-4865-80BD-E9A8D32B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38C2A5FF-4D0F-2606-2434-F23E5DE5B6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 </a:t>
            </a:r>
            <a:r>
              <a:rPr lang="en-GB" i="0" dirty="0">
                <a:solidFill>
                  <a:srgbClr val="ECECEC"/>
                </a:solidFill>
                <a:effectLst/>
                <a:latin typeface="+mj-lt"/>
              </a:rPr>
              <a:t>Consider an imbalanced dataset of cancer test results, which would be more dangerous: 1) Majority records have positive results. 2) Majority records have negative results.</a:t>
            </a:r>
            <a:endParaRPr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EC2329BD-9E82-C4F7-E644-02D428E50445}"/>
              </a:ext>
            </a:extLst>
          </p:cNvPr>
          <p:cNvSpPr txBox="1">
            <a:spLocks/>
          </p:cNvSpPr>
          <p:nvPr/>
        </p:nvSpPr>
        <p:spPr>
          <a:xfrm>
            <a:off x="864535" y="348043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 2)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9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EA3D9DFC-7E46-46E0-50CB-EADC75259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65C3436D-F8B9-7EA4-27AC-4F14AB132D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1335" y="182435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6000" b="1" i="0" dirty="0">
                <a:solidFill>
                  <a:srgbClr val="ECECEC"/>
                </a:solidFill>
                <a:effectLst/>
                <a:latin typeface="Overpass Black" panose="020B0604020202020204" charset="0"/>
              </a:rPr>
              <a:t>Thank You!</a:t>
            </a:r>
            <a:endParaRPr lang="en-IN" sz="6000" dirty="0">
              <a:solidFill>
                <a:srgbClr val="ECECEC"/>
              </a:solidFill>
              <a:latin typeface="Overpass Black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49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1" name="Google Shape;2441;p52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6136212" y="3436115"/>
            <a:ext cx="2336399" cy="61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5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5265" y="1115793"/>
            <a:ext cx="2734646" cy="61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52"/>
          <p:cNvPicPr preferRelativeResize="0"/>
          <p:nvPr/>
        </p:nvPicPr>
        <p:blipFill>
          <a:blip r:embed="rId5">
            <a:alphaModFix amt="72000"/>
          </a:blip>
          <a:stretch>
            <a:fillRect/>
          </a:stretch>
        </p:blipFill>
        <p:spPr>
          <a:xfrm>
            <a:off x="274815" y="3331998"/>
            <a:ext cx="2312583" cy="69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52"/>
          <p:cNvPicPr preferRelativeResize="0"/>
          <p:nvPr/>
        </p:nvPicPr>
        <p:blipFill>
          <a:blip r:embed="rId6">
            <a:alphaModFix amt="71000"/>
          </a:blip>
          <a:stretch>
            <a:fillRect/>
          </a:stretch>
        </p:blipFill>
        <p:spPr>
          <a:xfrm>
            <a:off x="6019859" y="1126977"/>
            <a:ext cx="2553204" cy="55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467" name="Google Shape;2467;p52"/>
          <p:cNvSpPr txBox="1"/>
          <p:nvPr/>
        </p:nvSpPr>
        <p:spPr>
          <a:xfrm>
            <a:off x="250998" y="121848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1. Data Cleaning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68" name="Google Shape;2468;p52"/>
          <p:cNvSpPr txBox="1"/>
          <p:nvPr/>
        </p:nvSpPr>
        <p:spPr>
          <a:xfrm>
            <a:off x="463988" y="1726103"/>
            <a:ext cx="1897200" cy="142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Correcting errors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Handling Missing Values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emoving outliers if required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9" name="Google Shape;2469;p52"/>
          <p:cNvSpPr txBox="1"/>
          <p:nvPr/>
        </p:nvSpPr>
        <p:spPr>
          <a:xfrm>
            <a:off x="463988" y="3413255"/>
            <a:ext cx="202295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2. Data Transformation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70" name="Google Shape;2470;p52"/>
          <p:cNvSpPr txBox="1"/>
          <p:nvPr/>
        </p:nvSpPr>
        <p:spPr>
          <a:xfrm>
            <a:off x="579708" y="3940955"/>
            <a:ext cx="1897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Scaling and Normalization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1" name="Google Shape;2471;p52"/>
          <p:cNvSpPr txBox="1"/>
          <p:nvPr/>
        </p:nvSpPr>
        <p:spPr>
          <a:xfrm>
            <a:off x="6136212" y="119037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3. Data Integration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72" name="Google Shape;2472;p52"/>
          <p:cNvSpPr txBox="1"/>
          <p:nvPr/>
        </p:nvSpPr>
        <p:spPr>
          <a:xfrm>
            <a:off x="6196312" y="1567051"/>
            <a:ext cx="1897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Combining Data from multiple sources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3" name="Google Shape;2473;p52"/>
          <p:cNvSpPr txBox="1"/>
          <p:nvPr/>
        </p:nvSpPr>
        <p:spPr>
          <a:xfrm>
            <a:off x="6177246" y="355012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4. Data Reduction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74" name="Google Shape;2474;p52"/>
          <p:cNvSpPr txBox="1"/>
          <p:nvPr/>
        </p:nvSpPr>
        <p:spPr>
          <a:xfrm>
            <a:off x="6355813" y="4047988"/>
            <a:ext cx="1897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Attribute Subset Selection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5" name="Google Shape;2475;p52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Data Preprocessing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85FE2-E6F0-8045-5978-D0A4E30D6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212" y="1494510"/>
            <a:ext cx="3176549" cy="2553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/>
          <p:cNvSpPr txBox="1">
            <a:spLocks noGrp="1"/>
          </p:cNvSpPr>
          <p:nvPr>
            <p:ph type="ctrTitle"/>
          </p:nvPr>
        </p:nvSpPr>
        <p:spPr>
          <a:xfrm>
            <a:off x="-1379536" y="484059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2170" name="Google Shape;2170;p41"/>
          <p:cNvSpPr txBox="1">
            <a:spLocks noGrp="1"/>
          </p:cNvSpPr>
          <p:nvPr>
            <p:ph type="subTitle" idx="4294967295"/>
          </p:nvPr>
        </p:nvSpPr>
        <p:spPr>
          <a:xfrm flipH="1">
            <a:off x="223011" y="1137804"/>
            <a:ext cx="3878700" cy="3468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Missing Values: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Delete record containing missing 	  	   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Imputing missing value with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	- mean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	- median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	- mode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Forward and Backward Fill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Interpolation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Predict using a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B30D3-73A2-4C66-D831-31C448A9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40" y="729103"/>
            <a:ext cx="4546341" cy="42862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3C4688-35F6-78C1-4F2D-A0517FA5C7D8}"/>
              </a:ext>
            </a:extLst>
          </p:cNvPr>
          <p:cNvSpPr/>
          <p:nvPr/>
        </p:nvSpPr>
        <p:spPr>
          <a:xfrm>
            <a:off x="6490999" y="1618709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0FD65-A855-2D4B-5710-1A7764C08E47}"/>
              </a:ext>
            </a:extLst>
          </p:cNvPr>
          <p:cNvSpPr/>
          <p:nvPr/>
        </p:nvSpPr>
        <p:spPr>
          <a:xfrm>
            <a:off x="7531667" y="2046510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D32BD-EFC3-387D-0510-248794F419DF}"/>
              </a:ext>
            </a:extLst>
          </p:cNvPr>
          <p:cNvSpPr/>
          <p:nvPr/>
        </p:nvSpPr>
        <p:spPr>
          <a:xfrm>
            <a:off x="8253753" y="2440571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AF68E-84BB-2E60-FFB7-D0690814AAB0}"/>
              </a:ext>
            </a:extLst>
          </p:cNvPr>
          <p:cNvSpPr/>
          <p:nvPr/>
        </p:nvSpPr>
        <p:spPr>
          <a:xfrm>
            <a:off x="6462695" y="2427512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EDCF5-F26C-2F3F-5EA5-6BD39A2BA977}"/>
              </a:ext>
            </a:extLst>
          </p:cNvPr>
          <p:cNvSpPr/>
          <p:nvPr/>
        </p:nvSpPr>
        <p:spPr>
          <a:xfrm>
            <a:off x="7527317" y="2825916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B03F0-3F61-9FE6-7BC5-E35E1C07EAAC}"/>
              </a:ext>
            </a:extLst>
          </p:cNvPr>
          <p:cNvSpPr/>
          <p:nvPr/>
        </p:nvSpPr>
        <p:spPr>
          <a:xfrm>
            <a:off x="7540381" y="3224341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5508E-F620-47DB-7B15-968CB896657D}"/>
              </a:ext>
            </a:extLst>
          </p:cNvPr>
          <p:cNvSpPr/>
          <p:nvPr/>
        </p:nvSpPr>
        <p:spPr>
          <a:xfrm>
            <a:off x="7540383" y="3635818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84C38-0256-AFE0-589B-13A6810C133F}"/>
              </a:ext>
            </a:extLst>
          </p:cNvPr>
          <p:cNvSpPr/>
          <p:nvPr/>
        </p:nvSpPr>
        <p:spPr>
          <a:xfrm>
            <a:off x="6456166" y="3224334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928BCE-C4DD-D943-014A-E1471AF55B44}"/>
              </a:ext>
            </a:extLst>
          </p:cNvPr>
          <p:cNvSpPr/>
          <p:nvPr/>
        </p:nvSpPr>
        <p:spPr>
          <a:xfrm>
            <a:off x="6456162" y="3635816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350EA-884A-66BD-81EC-15BB8D102710}"/>
              </a:ext>
            </a:extLst>
          </p:cNvPr>
          <p:cNvSpPr/>
          <p:nvPr/>
        </p:nvSpPr>
        <p:spPr>
          <a:xfrm>
            <a:off x="8252298" y="3635829"/>
            <a:ext cx="616436" cy="28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32A948F8-9A7B-2358-B75F-3C297ED47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52224F57-DF07-B7C0-F361-0AE22727053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23913" y="403543"/>
            <a:ext cx="7672387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5F2FF-FA4A-9EA2-3C88-0DDE1C69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7" y="1141098"/>
            <a:ext cx="8687418" cy="37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83ECC514-DAD0-FB3A-8083-F4DB560B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776902AD-7E4E-74D3-B7FE-71481ACB86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379536" y="484059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2170" name="Google Shape;2170;p41">
            <a:extLst>
              <a:ext uri="{FF2B5EF4-FFF2-40B4-BE49-F238E27FC236}">
                <a16:creationId xmlns:a16="http://schemas.microsoft.com/office/drawing/2014/main" id="{C5940756-D686-4526-1CFC-DE09819456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223011" y="1137804"/>
            <a:ext cx="3878700" cy="3468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Normalization Techniques: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Standardisation/ Z-score 	  	   normalization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- Min max Normalization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7F2AE-7BFA-9D35-2409-1532A1F4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39" y="1137804"/>
            <a:ext cx="4631750" cy="3558540"/>
          </a:xfrm>
          <a:prstGeom prst="rect">
            <a:avLst/>
          </a:prstGeom>
        </p:spPr>
      </p:pic>
      <p:pic>
        <p:nvPicPr>
          <p:cNvPr id="1028" name="Picture 4" descr="Day 8: Data transformation — Skewness, normalization and much more | by  SaiGayatri Vadali | Medium">
            <a:extLst>
              <a:ext uri="{FF2B5EF4-FFF2-40B4-BE49-F238E27FC236}">
                <a16:creationId xmlns:a16="http://schemas.microsoft.com/office/drawing/2014/main" id="{B2E12376-08A0-F7BC-F893-DC97B088B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82"/>
          <a:stretch/>
        </p:blipFill>
        <p:spPr bwMode="auto">
          <a:xfrm>
            <a:off x="1479915" y="2178955"/>
            <a:ext cx="2198011" cy="9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-Max Normalization">
            <a:extLst>
              <a:ext uri="{FF2B5EF4-FFF2-40B4-BE49-F238E27FC236}">
                <a16:creationId xmlns:a16="http://schemas.microsoft.com/office/drawing/2014/main" id="{F81A6A77-C6BE-FB9C-1B77-62712AEBE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"/>
          <a:stretch/>
        </p:blipFill>
        <p:spPr bwMode="auto">
          <a:xfrm>
            <a:off x="1127664" y="4163001"/>
            <a:ext cx="2511240" cy="97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Normalization in Data Mining and How to Do It? | upGrad blog">
            <a:extLst>
              <a:ext uri="{FF2B5EF4-FFF2-40B4-BE49-F238E27FC236}">
                <a16:creationId xmlns:a16="http://schemas.microsoft.com/office/drawing/2014/main" id="{FEB2FF24-9447-B33C-6EBB-DD8AF2D54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29610" r="8663" b="25518"/>
          <a:stretch/>
        </p:blipFill>
        <p:spPr bwMode="auto">
          <a:xfrm>
            <a:off x="477330" y="3632141"/>
            <a:ext cx="3811909" cy="42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9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7846FFDB-AC7D-D465-1B9C-5796F06C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8D99BF4A-4AEC-BE48-6FCF-E6C0BFFAE3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379536" y="484059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2170" name="Google Shape;2170;p41">
            <a:extLst>
              <a:ext uri="{FF2B5EF4-FFF2-40B4-BE49-F238E27FC236}">
                <a16:creationId xmlns:a16="http://schemas.microsoft.com/office/drawing/2014/main" id="{A3514A51-ABAD-B178-04EE-D4EEEECEF9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223011" y="1137804"/>
            <a:ext cx="3878700" cy="477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Encoding Techniques: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Google Shape;2170;p41">
            <a:extLst>
              <a:ext uri="{FF2B5EF4-FFF2-40B4-BE49-F238E27FC236}">
                <a16:creationId xmlns:a16="http://schemas.microsoft.com/office/drawing/2014/main" id="{D43A5A8D-D8C8-64BD-7CA2-F488257DF89E}"/>
              </a:ext>
            </a:extLst>
          </p:cNvPr>
          <p:cNvSpPr txBox="1">
            <a:spLocks/>
          </p:cNvSpPr>
          <p:nvPr/>
        </p:nvSpPr>
        <p:spPr>
          <a:xfrm flipH="1">
            <a:off x="3102941" y="1137804"/>
            <a:ext cx="3878700" cy="47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1. One Hot Encoding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C2C3-9DF3-03C0-6C87-CC9169A8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5" y="1691385"/>
            <a:ext cx="818458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CBDAD80F-4308-4112-E71E-8CEE4984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968418B8-4BF3-20CF-779F-B2135BA120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379536" y="484059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2170" name="Google Shape;2170;p41">
            <a:extLst>
              <a:ext uri="{FF2B5EF4-FFF2-40B4-BE49-F238E27FC236}">
                <a16:creationId xmlns:a16="http://schemas.microsoft.com/office/drawing/2014/main" id="{E5F6CFC3-7C8A-B506-4CB0-2FF1F0965EC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223011" y="1137804"/>
            <a:ext cx="3878700" cy="477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Encoding Techniques: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Google Shape;2170;p41">
            <a:extLst>
              <a:ext uri="{FF2B5EF4-FFF2-40B4-BE49-F238E27FC236}">
                <a16:creationId xmlns:a16="http://schemas.microsoft.com/office/drawing/2014/main" id="{198B0549-5B65-034E-2254-AD287F8BDE53}"/>
              </a:ext>
            </a:extLst>
          </p:cNvPr>
          <p:cNvSpPr txBox="1">
            <a:spLocks/>
          </p:cNvSpPr>
          <p:nvPr/>
        </p:nvSpPr>
        <p:spPr>
          <a:xfrm flipH="1">
            <a:off x="2910761" y="1137804"/>
            <a:ext cx="4263059" cy="47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2. Label Encoding/ Ordinal Encoding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ow to Perform Label Encoding in Python (With Example) - Statology">
            <a:extLst>
              <a:ext uri="{FF2B5EF4-FFF2-40B4-BE49-F238E27FC236}">
                <a16:creationId xmlns:a16="http://schemas.microsoft.com/office/drawing/2014/main" id="{3DECBB28-587E-E7C1-4B67-9A07DA9B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61" y="1691385"/>
            <a:ext cx="5247958" cy="324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5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BC21AF45-069B-1702-B692-3FD9746A0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>
            <a:extLst>
              <a:ext uri="{FF2B5EF4-FFF2-40B4-BE49-F238E27FC236}">
                <a16:creationId xmlns:a16="http://schemas.microsoft.com/office/drawing/2014/main" id="{7ABB423C-BE9C-1C0D-B1F4-1DE04BF22C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379536" y="484059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2170" name="Google Shape;2170;p41">
            <a:extLst>
              <a:ext uri="{FF2B5EF4-FFF2-40B4-BE49-F238E27FC236}">
                <a16:creationId xmlns:a16="http://schemas.microsoft.com/office/drawing/2014/main" id="{5CC5C269-8188-626F-FDA8-741D961B9F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223011" y="1137804"/>
            <a:ext cx="3878700" cy="477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Encoding Techniques: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Google Shape;2170;p41">
            <a:extLst>
              <a:ext uri="{FF2B5EF4-FFF2-40B4-BE49-F238E27FC236}">
                <a16:creationId xmlns:a16="http://schemas.microsoft.com/office/drawing/2014/main" id="{827DEC09-D9A9-EE12-2B58-370244FAE1F5}"/>
              </a:ext>
            </a:extLst>
          </p:cNvPr>
          <p:cNvSpPr txBox="1">
            <a:spLocks/>
          </p:cNvSpPr>
          <p:nvPr/>
        </p:nvSpPr>
        <p:spPr>
          <a:xfrm flipH="1">
            <a:off x="3102941" y="1137804"/>
            <a:ext cx="3878700" cy="47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IN" b="1" dirty="0"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3. Binary Encoding</a:t>
            </a:r>
            <a:endParaRPr lang="en-IN" dirty="0"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EBD80-CF8B-2ACA-BD95-DDB0586D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72" y="1615441"/>
            <a:ext cx="1356391" cy="3528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3F593-4D88-5E6E-D634-C76FEB6C9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34" y="1538928"/>
            <a:ext cx="3436918" cy="360457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8896B2-2B0D-8827-0552-BFC631D68B7C}"/>
              </a:ext>
            </a:extLst>
          </p:cNvPr>
          <p:cNvSpPr/>
          <p:nvPr/>
        </p:nvSpPr>
        <p:spPr>
          <a:xfrm>
            <a:off x="3220720" y="3241040"/>
            <a:ext cx="880991" cy="4776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92054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632F07"/>
      </a:dk2>
      <a:lt2>
        <a:srgbClr val="D47843"/>
      </a:lt2>
      <a:accent1>
        <a:srgbClr val="D47843"/>
      </a:accent1>
      <a:accent2>
        <a:srgbClr val="A8BAD7"/>
      </a:accent2>
      <a:accent3>
        <a:srgbClr val="9FC5E8"/>
      </a:accent3>
      <a:accent4>
        <a:srgbClr val="DC9EBD"/>
      </a:accent4>
      <a:accent5>
        <a:srgbClr val="7D93C4"/>
      </a:accent5>
      <a:accent6>
        <a:srgbClr val="DC946F"/>
      </a:accent6>
      <a:hlink>
        <a:srgbClr val="632F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469</Words>
  <Application>Microsoft Office PowerPoint</Application>
  <PresentationFormat>On-screen Show (16:9)</PresentationFormat>
  <Paragraphs>91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Open Sans</vt:lpstr>
      <vt:lpstr>Overpass Black</vt:lpstr>
      <vt:lpstr>Arial</vt:lpstr>
      <vt:lpstr>Georgia</vt:lpstr>
      <vt:lpstr>Aqua Marketing Plan by Slidego</vt:lpstr>
      <vt:lpstr>Data Preprocessing</vt:lpstr>
      <vt:lpstr>Few Key Terms</vt:lpstr>
      <vt:lpstr>Data Preprocessing</vt:lpstr>
      <vt:lpstr>Data Cleaning</vt:lpstr>
      <vt:lpstr>Data Transformation</vt:lpstr>
      <vt:lpstr>Data Transformation</vt:lpstr>
      <vt:lpstr>Data Transformation</vt:lpstr>
      <vt:lpstr>Data Transformation</vt:lpstr>
      <vt:lpstr>Data Transformation</vt:lpstr>
      <vt:lpstr>Data Imbalance</vt:lpstr>
      <vt:lpstr>Data Imbalance</vt:lpstr>
      <vt:lpstr>QUIZ</vt:lpstr>
      <vt:lpstr>Question: Which imputation method is not ideal for data with outliers?</vt:lpstr>
      <vt:lpstr>Question: Which imputation method is ideal for handling missing categorical values?</vt:lpstr>
      <vt:lpstr>Question: Should we remove outliers from data? </vt:lpstr>
      <vt:lpstr>Question: When are outliers important in data?</vt:lpstr>
      <vt:lpstr>Question: When is deletion a bad choice for handling missing values?</vt:lpstr>
      <vt:lpstr>Question: When is one hot encoding not a good choice of encoding? </vt:lpstr>
      <vt:lpstr>Question: Can binary encoding be longer than one hot encoding?</vt:lpstr>
      <vt:lpstr>Question: Is feature scaling done before or after imputation?</vt:lpstr>
      <vt:lpstr>Question: Given the figure, where blue represents people who tested positive for cancer. Without handling imbalance, what would most likely be the outcome?</vt:lpstr>
      <vt:lpstr>Question: Consider an imbalanced dataset of cancer test results, which would be more dangerous: 1) Majority records have positive results. 2) Majority records have negative results.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Wizardry of Data-driven Decision Making</dc:title>
  <cp:lastModifiedBy>Ashwina Rakish</cp:lastModifiedBy>
  <cp:revision>23</cp:revision>
  <dcterms:modified xsi:type="dcterms:W3CDTF">2024-03-04T03:41:25Z</dcterms:modified>
</cp:coreProperties>
</file>