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338" r:id="rId3"/>
    <p:sldId id="345" r:id="rId4"/>
    <p:sldId id="270" r:id="rId5"/>
    <p:sldId id="342" r:id="rId6"/>
    <p:sldId id="344" r:id="rId7"/>
    <p:sldId id="346" r:id="rId8"/>
    <p:sldId id="343" r:id="rId9"/>
    <p:sldId id="347" r:id="rId10"/>
    <p:sldId id="348" r:id="rId11"/>
    <p:sldId id="282" r:id="rId12"/>
    <p:sldId id="292" r:id="rId13"/>
    <p:sldId id="322" r:id="rId14"/>
    <p:sldId id="323" r:id="rId15"/>
    <p:sldId id="331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verpass Black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B6E4F-4EB4-4E95-9E56-9C3C0A1B7266}">
  <a:tblStyle styleId="{7E7B6E4F-4EB4-4E95-9E56-9C3C0A1B7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B60EDA86-AA23-DB28-A181-4F2981637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9C76CF02-A971-EDAC-5E54-805143DC03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64697258-41EE-CD07-14AD-44A5447AAE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0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a7274a1822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a7274a1822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>
          <a:extLst>
            <a:ext uri="{FF2B5EF4-FFF2-40B4-BE49-F238E27FC236}">
              <a16:creationId xmlns:a16="http://schemas.microsoft.com/office/drawing/2014/main" id="{703ADBD9-37D9-17E1-F54D-EAF420B80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a7274a1822_0_586:notes">
            <a:extLst>
              <a:ext uri="{FF2B5EF4-FFF2-40B4-BE49-F238E27FC236}">
                <a16:creationId xmlns:a16="http://schemas.microsoft.com/office/drawing/2014/main" id="{A75AC503-1169-6285-57DB-7500F20825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a7274a1822_0_586:notes">
            <a:extLst>
              <a:ext uri="{FF2B5EF4-FFF2-40B4-BE49-F238E27FC236}">
                <a16:creationId xmlns:a16="http://schemas.microsoft.com/office/drawing/2014/main" id="{C557A810-B460-6C91-0BF5-479B8E96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46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>
          <a:extLst>
            <a:ext uri="{FF2B5EF4-FFF2-40B4-BE49-F238E27FC236}">
              <a16:creationId xmlns:a16="http://schemas.microsoft.com/office/drawing/2014/main" id="{8B887B3B-8801-0F11-4EF6-1DD3B98E0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a7274a1822_0_586:notes">
            <a:extLst>
              <a:ext uri="{FF2B5EF4-FFF2-40B4-BE49-F238E27FC236}">
                <a16:creationId xmlns:a16="http://schemas.microsoft.com/office/drawing/2014/main" id="{DE96FABB-7206-7D90-6B2F-88940D737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a7274a1822_0_586:notes">
            <a:extLst>
              <a:ext uri="{FF2B5EF4-FFF2-40B4-BE49-F238E27FC236}">
                <a16:creationId xmlns:a16="http://schemas.microsoft.com/office/drawing/2014/main" id="{15FAC8FA-325C-6047-E58A-3224FA4E7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0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>
          <a:extLst>
            <a:ext uri="{FF2B5EF4-FFF2-40B4-BE49-F238E27FC236}">
              <a16:creationId xmlns:a16="http://schemas.microsoft.com/office/drawing/2014/main" id="{A7850924-57DF-E8B5-6D11-9ACC3234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a7274a1822_0_586:notes">
            <a:extLst>
              <a:ext uri="{FF2B5EF4-FFF2-40B4-BE49-F238E27FC236}">
                <a16:creationId xmlns:a16="http://schemas.microsoft.com/office/drawing/2014/main" id="{06EBE4A4-ED52-6FCB-4FD0-06EBC783C9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a7274a1822_0_586:notes">
            <a:extLst>
              <a:ext uri="{FF2B5EF4-FFF2-40B4-BE49-F238E27FC236}">
                <a16:creationId xmlns:a16="http://schemas.microsoft.com/office/drawing/2014/main" id="{F44C9FFD-AEAE-C334-2C4A-3D4A68F4B4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71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>
          <a:extLst>
            <a:ext uri="{FF2B5EF4-FFF2-40B4-BE49-F238E27FC236}">
              <a16:creationId xmlns:a16="http://schemas.microsoft.com/office/drawing/2014/main" id="{DAB8C540-E79B-702B-3F40-971B053F9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a9b21f1572_0_326:notes">
            <a:extLst>
              <a:ext uri="{FF2B5EF4-FFF2-40B4-BE49-F238E27FC236}">
                <a16:creationId xmlns:a16="http://schemas.microsoft.com/office/drawing/2014/main" id="{AA7A8066-CE0A-C307-339F-ACB83A3D0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a9b21f1572_0_326:notes">
            <a:extLst>
              <a:ext uri="{FF2B5EF4-FFF2-40B4-BE49-F238E27FC236}">
                <a16:creationId xmlns:a16="http://schemas.microsoft.com/office/drawing/2014/main" id="{737FA406-5F94-A550-1D05-8FF76A54A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73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B5391AAE-1D95-D852-4585-95B7AD298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25C21565-410D-8C0D-C8EE-9D4BC9CD0C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34BB2D3E-5BD4-5CB4-C50D-13BDBE446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43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E69A9C63-D8D4-B604-AD3E-2CC9D26F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F365F762-B61B-6E00-628A-398A5410E9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4C6EACC8-1F14-831F-E541-6D0D3B6256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40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>
          <a:extLst>
            <a:ext uri="{FF2B5EF4-FFF2-40B4-BE49-F238E27FC236}">
              <a16:creationId xmlns:a16="http://schemas.microsoft.com/office/drawing/2014/main" id="{E19C3BA3-710C-7696-5EE0-0F90CDC55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SLIDES_API1083259395_10:notes">
            <a:extLst>
              <a:ext uri="{FF2B5EF4-FFF2-40B4-BE49-F238E27FC236}">
                <a16:creationId xmlns:a16="http://schemas.microsoft.com/office/drawing/2014/main" id="{B2DC68FE-82AD-6E4E-722A-5F41EA3868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SLIDES_API1083259395_10:notes">
            <a:extLst>
              <a:ext uri="{FF2B5EF4-FFF2-40B4-BE49-F238E27FC236}">
                <a16:creationId xmlns:a16="http://schemas.microsoft.com/office/drawing/2014/main" id="{FFD17911-749B-65B3-2887-0016B4736D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04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1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0" name="Google Shape;730;p14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731" name="Google Shape;731;p1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6" name="Google Shape;766;p14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1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4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1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8456486" flipH="1">
            <a:off x="7252441" y="4177105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5"/>
          <p:cNvGrpSpPr/>
          <p:nvPr/>
        </p:nvGrpSpPr>
        <p:grpSpPr>
          <a:xfrm rot="2700046">
            <a:off x="8023488" y="3760130"/>
            <a:ext cx="1344367" cy="1995327"/>
            <a:chOff x="272875" y="1527563"/>
            <a:chExt cx="255950" cy="455000"/>
          </a:xfrm>
        </p:grpSpPr>
        <p:sp>
          <p:nvSpPr>
            <p:cNvPr id="773" name="Google Shape;773;p1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8" name="Google Shape;808;p1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1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9663874">
            <a:off x="-3354179" y="-1777728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0" name="Google Shape;810;p15"/>
          <p:cNvGrpSpPr/>
          <p:nvPr/>
        </p:nvGrpSpPr>
        <p:grpSpPr>
          <a:xfrm rot="-7181356">
            <a:off x="474922" y="-1462434"/>
            <a:ext cx="1344356" cy="2469645"/>
            <a:chOff x="272875" y="1419395"/>
            <a:chExt cx="255950" cy="563168"/>
          </a:xfrm>
        </p:grpSpPr>
        <p:sp>
          <p:nvSpPr>
            <p:cNvPr id="811" name="Google Shape;811;p1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15"/>
          <p:cNvSpPr/>
          <p:nvPr/>
        </p:nvSpPr>
        <p:spPr>
          <a:xfrm rot="3011561">
            <a:off x="8384437" y="-796490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5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11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8456486" flipH="1">
            <a:off x="4213816" y="1684455"/>
            <a:ext cx="3297389" cy="22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11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2079893" y="1275092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11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9663874">
            <a:off x="-831963" y="211855"/>
            <a:ext cx="9577978" cy="3566814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9" name="Google Shape;589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90" name="Google Shape;590;p11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8456486" flipH="1">
            <a:off x="7252441" y="4177105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1" name="Google Shape;591;p11"/>
          <p:cNvGrpSpPr/>
          <p:nvPr/>
        </p:nvGrpSpPr>
        <p:grpSpPr>
          <a:xfrm rot="2700046">
            <a:off x="8023488" y="3760130"/>
            <a:ext cx="1344367" cy="1995327"/>
            <a:chOff x="272875" y="1527563"/>
            <a:chExt cx="255950" cy="455000"/>
          </a:xfrm>
        </p:grpSpPr>
        <p:sp>
          <p:nvSpPr>
            <p:cNvPr id="592" name="Google Shape;592;p1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7" name="Google Shape;627;p11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9663874">
            <a:off x="-3354179" y="-1777728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Google Shape;628;p11"/>
          <p:cNvGrpSpPr/>
          <p:nvPr/>
        </p:nvGrpSpPr>
        <p:grpSpPr>
          <a:xfrm rot="-7181356">
            <a:off x="474922" y="-1462434"/>
            <a:ext cx="1344356" cy="2469645"/>
            <a:chOff x="272875" y="1419395"/>
            <a:chExt cx="255950" cy="563168"/>
          </a:xfrm>
        </p:grpSpPr>
        <p:sp>
          <p:nvSpPr>
            <p:cNvPr id="629" name="Google Shape;629;p1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11"/>
          <p:cNvSpPr/>
          <p:nvPr/>
        </p:nvSpPr>
        <p:spPr>
          <a:xfrm rot="3011561">
            <a:off x="7155837" y="4854310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1"/>
          <p:cNvSpPr/>
          <p:nvPr/>
        </p:nvSpPr>
        <p:spPr>
          <a:xfrm rot="-9900083">
            <a:off x="-1242749" y="2125430"/>
            <a:ext cx="3386946" cy="5315794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65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1" r:id="rId4"/>
    <p:sldLayoutId id="2147483679" r:id="rId5"/>
    <p:sldLayoutId id="2147483680" r:id="rId6"/>
    <p:sldLayoutId id="2147483681" r:id="rId7"/>
    <p:sldLayoutId id="214748369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p38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9461196">
            <a:off x="1917996" y="2388117"/>
            <a:ext cx="2894873" cy="25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p38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1377427">
            <a:off x="4764679" y="752254"/>
            <a:ext cx="2894876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Google Shape;2127;p38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1808450" y="290385"/>
            <a:ext cx="5527099" cy="4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38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002060"/>
                </a:solidFill>
              </a:rPr>
              <a:t>Supervised Learning Regression</a:t>
            </a:r>
          </a:p>
        </p:txBody>
      </p:sp>
      <p:sp>
        <p:nvSpPr>
          <p:cNvPr id="2129" name="Google Shape;2129;p38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2060"/>
                </a:solidFill>
              </a:rPr>
              <a:t>- Ashwina Rakish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3D7FF-6E04-B827-244E-AB778F390E2E}"/>
              </a:ext>
            </a:extLst>
          </p:cNvPr>
          <p:cNvSpPr txBox="1"/>
          <p:nvPr/>
        </p:nvSpPr>
        <p:spPr>
          <a:xfrm>
            <a:off x="1189762" y="1023069"/>
            <a:ext cx="7234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2">
                    <a:lumMod val="50000"/>
                  </a:schemeClr>
                </a:solidFill>
                <a:latin typeface="Overpass Black"/>
                <a:sym typeface="Overpass Black"/>
              </a:rPr>
              <a:t>INTRODUCTION TO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radient Descent Explained. A comprehensive guide to Gradient… | by Daksh  Trehan | Towards Data Science">
            <a:extLst>
              <a:ext uri="{FF2B5EF4-FFF2-40B4-BE49-F238E27FC236}">
                <a16:creationId xmlns:a16="http://schemas.microsoft.com/office/drawing/2014/main" id="{1097C985-3746-3BE5-21E7-591BE56E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77" y="1726780"/>
            <a:ext cx="6015446" cy="28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A240AF-D7AE-AF71-8D53-64062FEC6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</p:spPr>
        <p:txBody>
          <a:bodyPr/>
          <a:lstStyle/>
          <a:p>
            <a:r>
              <a:rPr lang="en-GB" dirty="0"/>
              <a:t>Gradient Descent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51C3D-C8F7-CC8E-4070-E09DE06E9A0C}"/>
              </a:ext>
            </a:extLst>
          </p:cNvPr>
          <p:cNvSpPr txBox="1"/>
          <p:nvPr/>
        </p:nvSpPr>
        <p:spPr>
          <a:xfrm>
            <a:off x="1051560" y="1031025"/>
            <a:ext cx="690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Learning rate decides how much the weights are adjusted in each iteration.</a:t>
            </a:r>
            <a:endParaRPr lang="en-IN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8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>
          <a:extLst>
            <a:ext uri="{FF2B5EF4-FFF2-40B4-BE49-F238E27FC236}">
              <a16:creationId xmlns:a16="http://schemas.microsoft.com/office/drawing/2014/main" id="{ED5E7A70-6F9D-9642-2774-8CDDC51EC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64">
            <a:extLst>
              <a:ext uri="{FF2B5EF4-FFF2-40B4-BE49-F238E27FC236}">
                <a16:creationId xmlns:a16="http://schemas.microsoft.com/office/drawing/2014/main" id="{A1022939-42D1-03D3-245D-831397ADF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75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D296E179-1ED1-108B-9356-88D81F591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DFE40854-498E-013C-88B0-05071ABB6D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Question: </a:t>
            </a:r>
            <a:r>
              <a:rPr lang="en-GB" sz="4000" i="0" dirty="0">
                <a:solidFill>
                  <a:srgbClr val="ECECEC"/>
                </a:solidFill>
                <a:effectLst/>
                <a:latin typeface="+mj-lt"/>
              </a:rPr>
              <a:t>In simple linear regression, how much does y change for every unit change in x?</a:t>
            </a:r>
            <a:endParaRPr sz="4000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AE5B9441-1DBE-48D1-C795-375DB380631D}"/>
              </a:ext>
            </a:extLst>
          </p:cNvPr>
          <p:cNvSpPr txBox="1">
            <a:spLocks/>
          </p:cNvSpPr>
          <p:nvPr/>
        </p:nvSpPr>
        <p:spPr>
          <a:xfrm>
            <a:off x="514015" y="354520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 </a:t>
            </a:r>
            <a:r>
              <a:rPr lang="el-GR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β</a:t>
            </a:r>
            <a:r>
              <a:rPr lang="en-GB" sz="4000" b="1" baseline="-25000" dirty="0">
                <a:solidFill>
                  <a:schemeClr val="accent2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IN" sz="4000" b="1" dirty="0">
                <a:solidFill>
                  <a:srgbClr val="ECECEC"/>
                </a:solidFill>
                <a:latin typeface="+mj-lt"/>
              </a:rPr>
              <a:t> 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18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1AEDE970-BE02-8651-87B3-F7CDA07EF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D5C57BE8-2411-53CD-6EBC-822A73844D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</a:t>
            </a:r>
            <a:r>
              <a:rPr lang="en-GB" sz="4000" b="1" dirty="0">
                <a:solidFill>
                  <a:srgbClr val="ECECEC"/>
                </a:solidFill>
                <a:latin typeface="+mj-lt"/>
              </a:rPr>
              <a:t>: </a:t>
            </a:r>
            <a:r>
              <a:rPr lang="en-GB" sz="4000" dirty="0">
                <a:solidFill>
                  <a:srgbClr val="ECECEC"/>
                </a:solidFill>
                <a:latin typeface="+mj-lt"/>
              </a:rPr>
              <a:t>In gradient descent will it take longer with small learning rate or a larger one?</a:t>
            </a:r>
            <a:endParaRPr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E0639199-BC42-4FC0-D110-160A491F376D}"/>
              </a:ext>
            </a:extLst>
          </p:cNvPr>
          <p:cNvSpPr txBox="1">
            <a:spLocks/>
          </p:cNvSpPr>
          <p:nvPr/>
        </p:nvSpPr>
        <p:spPr>
          <a:xfrm>
            <a:off x="945815" y="319595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 Small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2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40C1A28F-5A04-E911-5353-44FE1BA04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A3D4AC13-6E8E-DAE2-C12F-CA2E376FD1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3415" y="86931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dirty="0">
                <a:solidFill>
                  <a:srgbClr val="ECECEC"/>
                </a:solidFill>
                <a:effectLst/>
                <a:latin typeface="+mj-lt"/>
              </a:rPr>
              <a:t>Question: </a:t>
            </a:r>
            <a:r>
              <a:rPr lang="en-GB" sz="4000" i="0" dirty="0">
                <a:solidFill>
                  <a:srgbClr val="ECECEC"/>
                </a:solidFill>
                <a:effectLst/>
                <a:latin typeface="+mj-lt"/>
              </a:rPr>
              <a:t>What </a:t>
            </a:r>
            <a:r>
              <a:rPr lang="en-GB" sz="4000" dirty="0">
                <a:solidFill>
                  <a:srgbClr val="ECECEC"/>
                </a:solidFill>
                <a:latin typeface="+mj-lt"/>
              </a:rPr>
              <a:t>would happen if</a:t>
            </a:r>
            <a:r>
              <a:rPr lang="en-GB" sz="4000" i="0" dirty="0">
                <a:solidFill>
                  <a:srgbClr val="ECECEC"/>
                </a:solidFill>
                <a:effectLst/>
                <a:latin typeface="+mj-lt"/>
              </a:rPr>
              <a:t> learning rate is infinitesimally small?</a:t>
            </a:r>
            <a:endParaRPr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  <p:sp>
        <p:nvSpPr>
          <p:cNvPr id="2" name="Google Shape;3503;p74">
            <a:extLst>
              <a:ext uri="{FF2B5EF4-FFF2-40B4-BE49-F238E27FC236}">
                <a16:creationId xmlns:a16="http://schemas.microsoft.com/office/drawing/2014/main" id="{18F76452-EB77-761B-4C17-8F8198A594F0}"/>
              </a:ext>
            </a:extLst>
          </p:cNvPr>
          <p:cNvSpPr txBox="1">
            <a:spLocks/>
          </p:cNvSpPr>
          <p:nvPr/>
        </p:nvSpPr>
        <p:spPr>
          <a:xfrm>
            <a:off x="793415" y="3056255"/>
            <a:ext cx="7557170" cy="10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ECECEC"/>
                </a:solidFill>
                <a:latin typeface="+mj-lt"/>
              </a:rPr>
              <a:t>Answer:</a:t>
            </a:r>
            <a:r>
              <a:rPr lang="en-IN" sz="4000" dirty="0">
                <a:solidFill>
                  <a:srgbClr val="ECECEC"/>
                </a:solidFill>
                <a:latin typeface="+mj-lt"/>
              </a:rPr>
              <a:t> Model won’t converge</a:t>
            </a:r>
            <a:endParaRPr lang="en-GB" sz="4000" dirty="0">
              <a:solidFill>
                <a:srgbClr val="ECECEC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02">
          <a:extLst>
            <a:ext uri="{FF2B5EF4-FFF2-40B4-BE49-F238E27FC236}">
              <a16:creationId xmlns:a16="http://schemas.microsoft.com/office/drawing/2014/main" id="{EA3D9DFC-7E46-46E0-50CB-EADC75259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4">
            <a:extLst>
              <a:ext uri="{FF2B5EF4-FFF2-40B4-BE49-F238E27FC236}">
                <a16:creationId xmlns:a16="http://schemas.microsoft.com/office/drawing/2014/main" id="{65C3436D-F8B9-7EA4-27AC-4F14AB132D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1335" y="1824354"/>
            <a:ext cx="7557170" cy="188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6000" b="1" i="0" dirty="0">
                <a:solidFill>
                  <a:srgbClr val="ECECEC"/>
                </a:solidFill>
                <a:effectLst/>
                <a:latin typeface="Overpass Black" panose="020B0604020202020204" charset="0"/>
              </a:rPr>
              <a:t>Thank You!</a:t>
            </a:r>
            <a:endParaRPr lang="en-IN" sz="6000" dirty="0">
              <a:solidFill>
                <a:srgbClr val="ECECEC"/>
              </a:solidFill>
              <a:latin typeface="Overpass Black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49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5162-8524-D967-38F3-445845E56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DE00F-84A0-9C4A-D033-55B6B3D8BEAF}"/>
              </a:ext>
            </a:extLst>
          </p:cNvPr>
          <p:cNvSpPr txBox="1"/>
          <p:nvPr/>
        </p:nvSpPr>
        <p:spPr>
          <a:xfrm>
            <a:off x="880586" y="1111627"/>
            <a:ext cx="29011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A regression is a statistical technique that relates a dependent variable to one or more independent (explanatory) variables. </a:t>
            </a:r>
          </a:p>
          <a:p>
            <a:pPr algn="just"/>
            <a:endParaRPr lang="en-GB" sz="18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GB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A regression model is able to show whether changes observed in the dependent variable are associated with changes in one or more of the explanatory variables.</a:t>
            </a:r>
            <a:endParaRPr lang="en-IN" sz="18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 descr="What is Linear Regression?- Spiceworks - Spiceworks">
            <a:extLst>
              <a:ext uri="{FF2B5EF4-FFF2-40B4-BE49-F238E27FC236}">
                <a16:creationId xmlns:a16="http://schemas.microsoft.com/office/drawing/2014/main" id="{DF841052-BE6C-31FE-A444-A3875ECD6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5" t="15802" r="12162"/>
          <a:stretch/>
        </p:blipFill>
        <p:spPr bwMode="auto">
          <a:xfrm>
            <a:off x="4257040" y="1032105"/>
            <a:ext cx="4409440" cy="391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477F16-4CC0-F7EF-BEF5-9BFF4737B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83822"/>
              </p:ext>
            </p:extLst>
          </p:nvPr>
        </p:nvGraphicFramePr>
        <p:xfrm>
          <a:off x="1086396" y="1658983"/>
          <a:ext cx="2323010" cy="2179685"/>
        </p:xfrm>
        <a:graphic>
          <a:graphicData uri="http://schemas.openxmlformats.org/drawingml/2006/table">
            <a:tbl>
              <a:tblPr firstRow="1" bandRow="1">
                <a:tableStyleId>{7E7B6E4F-4EB4-4E95-9E56-9C3C0A1B7266}</a:tableStyleId>
              </a:tblPr>
              <a:tblGrid>
                <a:gridCol w="1160000">
                  <a:extLst>
                    <a:ext uri="{9D8B030D-6E8A-4147-A177-3AD203B41FA5}">
                      <a16:colId xmlns:a16="http://schemas.microsoft.com/office/drawing/2014/main" val="1303839459"/>
                    </a:ext>
                  </a:extLst>
                </a:gridCol>
                <a:gridCol w="1163010">
                  <a:extLst>
                    <a:ext uri="{9D8B030D-6E8A-4147-A177-3AD203B41FA5}">
                      <a16:colId xmlns:a16="http://schemas.microsoft.com/office/drawing/2014/main" val="3920418585"/>
                    </a:ext>
                  </a:extLst>
                </a:gridCol>
              </a:tblGrid>
              <a:tr h="435937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4834"/>
                  </a:ext>
                </a:extLst>
              </a:tr>
              <a:tr h="435937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96229"/>
                  </a:ext>
                </a:extLst>
              </a:tr>
              <a:tr h="435937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72360"/>
                  </a:ext>
                </a:extLst>
              </a:tr>
              <a:tr h="435937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79471"/>
                  </a:ext>
                </a:extLst>
              </a:tr>
              <a:tr h="435937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51746"/>
                  </a:ext>
                </a:extLst>
              </a:tr>
            </a:tbl>
          </a:graphicData>
        </a:graphic>
      </p:graphicFrame>
      <p:pic>
        <p:nvPicPr>
          <p:cNvPr id="3076" name="Picture 4" descr="Simple Linear Regression Using TensorFlow Vs PyTorch » CodeSearchOnline Simple  Linear Regression Using TensorFlow Vs PyTorch">
            <a:extLst>
              <a:ext uri="{FF2B5EF4-FFF2-40B4-BE49-F238E27FC236}">
                <a16:creationId xmlns:a16="http://schemas.microsoft.com/office/drawing/2014/main" id="{3EC731C9-7714-4A85-378B-894D718A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54" y="57150"/>
            <a:ext cx="24955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19EEDB9-7EF3-3381-03C9-680309C96198}"/>
              </a:ext>
            </a:extLst>
          </p:cNvPr>
          <p:cNvSpPr/>
          <p:nvPr/>
        </p:nvSpPr>
        <p:spPr>
          <a:xfrm>
            <a:off x="3657600" y="2377440"/>
            <a:ext cx="1547949" cy="60089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52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Simple Linear Regression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026" name="Picture 2" descr="Line graph of weight (vertical axis) as a function of height (horixontal axis.">
            <a:extLst>
              <a:ext uri="{FF2B5EF4-FFF2-40B4-BE49-F238E27FC236}">
                <a16:creationId xmlns:a16="http://schemas.microsoft.com/office/drawing/2014/main" id="{7D0CD204-FAD4-292D-CF42-79FB19C07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797" y="1874521"/>
            <a:ext cx="4547349" cy="2410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E962C-A77B-CEC6-034D-FDE601EEB06A}"/>
              </a:ext>
            </a:extLst>
          </p:cNvPr>
          <p:cNvSpPr txBox="1"/>
          <p:nvPr/>
        </p:nvSpPr>
        <p:spPr>
          <a:xfrm>
            <a:off x="637982" y="2768899"/>
            <a:ext cx="2638697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Here,</a:t>
            </a:r>
          </a:p>
          <a:p>
            <a:r>
              <a:rPr lang="en-GB" b="1" dirty="0">
                <a:latin typeface="Georgia" panose="02040502050405020303" pitchFamily="18" charset="0"/>
              </a:rPr>
              <a:t>y</a:t>
            </a:r>
            <a:r>
              <a:rPr lang="en-GB" dirty="0">
                <a:latin typeface="Georgia" panose="02040502050405020303" pitchFamily="18" charset="0"/>
              </a:rPr>
              <a:t> is the predicted value</a:t>
            </a:r>
          </a:p>
          <a:p>
            <a:r>
              <a:rPr lang="en-GB" b="1" dirty="0">
                <a:latin typeface="Georgia" panose="02040502050405020303" pitchFamily="18" charset="0"/>
              </a:rPr>
              <a:t>X</a:t>
            </a:r>
            <a:r>
              <a:rPr lang="en-GB" dirty="0">
                <a:latin typeface="Georgia" panose="02040502050405020303" pitchFamily="18" charset="0"/>
              </a:rPr>
              <a:t> is the independent variable</a:t>
            </a:r>
          </a:p>
          <a:p>
            <a:r>
              <a:rPr lang="el-GR" b="1" dirty="0">
                <a:latin typeface="Georgia" panose="02040502050405020303" pitchFamily="18" charset="0"/>
              </a:rPr>
              <a:t>β</a:t>
            </a:r>
            <a:r>
              <a:rPr lang="el-GR" b="1" baseline="-25000" dirty="0">
                <a:latin typeface="Georgia" panose="02040502050405020303" pitchFamily="18" charset="0"/>
              </a:rPr>
              <a:t>ο</a:t>
            </a:r>
            <a:r>
              <a:rPr lang="en-GB" dirty="0">
                <a:latin typeface="Georgia" panose="02040502050405020303" pitchFamily="18" charset="0"/>
              </a:rPr>
              <a:t> is the intercept</a:t>
            </a:r>
          </a:p>
          <a:p>
            <a:r>
              <a:rPr lang="el-GR" b="1" dirty="0">
                <a:latin typeface="Georgia" panose="02040502050405020303" pitchFamily="18" charset="0"/>
              </a:rPr>
              <a:t>β</a:t>
            </a:r>
            <a:r>
              <a:rPr lang="en-GB" b="1" baseline="-25000" dirty="0">
                <a:latin typeface="Georgia" panose="02040502050405020303" pitchFamily="18" charset="0"/>
              </a:rPr>
              <a:t>1</a:t>
            </a:r>
            <a:r>
              <a:rPr lang="en-GB" dirty="0">
                <a:latin typeface="Georgia" panose="02040502050405020303" pitchFamily="18" charset="0"/>
              </a:rPr>
              <a:t> is the regression coefficient</a:t>
            </a:r>
          </a:p>
          <a:p>
            <a:r>
              <a:rPr lang="el-GR" b="1" dirty="0">
                <a:latin typeface="Georgia" panose="02040502050405020303" pitchFamily="18" charset="0"/>
              </a:rPr>
              <a:t>ε</a:t>
            </a:r>
            <a:r>
              <a:rPr lang="en-GB" dirty="0">
                <a:latin typeface="Georgia" panose="02040502050405020303" pitchFamily="18" charset="0"/>
              </a:rPr>
              <a:t> is the random error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5B159-FCBD-3720-4D8C-0FD62604D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602" y="2067724"/>
            <a:ext cx="1607959" cy="381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B216ED-5EBC-F10D-9B3D-0486FBEBB30B}"/>
              </a:ext>
            </a:extLst>
          </p:cNvPr>
          <p:cNvSpPr txBox="1"/>
          <p:nvPr/>
        </p:nvSpPr>
        <p:spPr>
          <a:xfrm>
            <a:off x="637982" y="1151063"/>
            <a:ext cx="83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S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imple linear regression helps model relationships between dependent variable and a single independent variables.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>
          <a:extLst>
            <a:ext uri="{FF2B5EF4-FFF2-40B4-BE49-F238E27FC236}">
              <a16:creationId xmlns:a16="http://schemas.microsoft.com/office/drawing/2014/main" id="{E5589C4A-315C-CD48-4FF9-51753B4E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ML | Multiple Linear Regression (Backward Elimination Technique) -  GeeksforGeeks">
            <a:extLst>
              <a:ext uri="{FF2B5EF4-FFF2-40B4-BE49-F238E27FC236}">
                <a16:creationId xmlns:a16="http://schemas.microsoft.com/office/drawing/2014/main" id="{52C8C7C4-22CB-24FE-3CCB-33C00128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4" y="1135720"/>
            <a:ext cx="8248552" cy="287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63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>
          <a:extLst>
            <a:ext uri="{FF2B5EF4-FFF2-40B4-BE49-F238E27FC236}">
              <a16:creationId xmlns:a16="http://schemas.microsoft.com/office/drawing/2014/main" id="{6C39EF30-EC36-3D4D-EBA2-A8D1D9EE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52">
            <a:extLst>
              <a:ext uri="{FF2B5EF4-FFF2-40B4-BE49-F238E27FC236}">
                <a16:creationId xmlns:a16="http://schemas.microsoft.com/office/drawing/2014/main" id="{D2B29FF4-CC89-C27E-F183-C49164048B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Multiple</a:t>
            </a:r>
            <a:r>
              <a:rPr lang="en-IN" dirty="0">
                <a:solidFill>
                  <a:schemeClr val="dk2"/>
                </a:solidFill>
              </a:rPr>
              <a:t> Linear Regression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2B1C-937F-70C3-EDE6-29235018C220}"/>
              </a:ext>
            </a:extLst>
          </p:cNvPr>
          <p:cNvSpPr txBox="1"/>
          <p:nvPr/>
        </p:nvSpPr>
        <p:spPr>
          <a:xfrm>
            <a:off x="3252651" y="3185748"/>
            <a:ext cx="2638697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Here,</a:t>
            </a:r>
          </a:p>
          <a:p>
            <a:r>
              <a:rPr lang="en-GB" b="1" dirty="0">
                <a:latin typeface="Georgia" panose="02040502050405020303" pitchFamily="18" charset="0"/>
              </a:rPr>
              <a:t>y</a:t>
            </a:r>
            <a:r>
              <a:rPr lang="en-GB" dirty="0">
                <a:latin typeface="Georgia" panose="02040502050405020303" pitchFamily="18" charset="0"/>
              </a:rPr>
              <a:t> is the predicted value</a:t>
            </a:r>
          </a:p>
          <a:p>
            <a:r>
              <a:rPr lang="en-GB" b="1" dirty="0">
                <a:latin typeface="Georgia" panose="02040502050405020303" pitchFamily="18" charset="0"/>
              </a:rPr>
              <a:t>x</a:t>
            </a:r>
            <a:r>
              <a:rPr lang="en-GB" b="1" baseline="-25000" dirty="0">
                <a:latin typeface="Georgia" panose="02040502050405020303" pitchFamily="18" charset="0"/>
              </a:rPr>
              <a:t>i</a:t>
            </a:r>
            <a:r>
              <a:rPr lang="en-GB" b="1" dirty="0">
                <a:latin typeface="Georgia" panose="02040502050405020303" pitchFamily="18" charset="0"/>
              </a:rPr>
              <a:t> </a:t>
            </a:r>
            <a:r>
              <a:rPr lang="en-GB" dirty="0">
                <a:latin typeface="Georgia" panose="02040502050405020303" pitchFamily="18" charset="0"/>
              </a:rPr>
              <a:t>is the independent variable</a:t>
            </a:r>
          </a:p>
          <a:p>
            <a:r>
              <a:rPr lang="el-GR" b="1" dirty="0">
                <a:latin typeface="Georgia" panose="02040502050405020303" pitchFamily="18" charset="0"/>
              </a:rPr>
              <a:t>β</a:t>
            </a:r>
            <a:r>
              <a:rPr lang="el-GR" b="1" baseline="-25000" dirty="0">
                <a:latin typeface="Georgia" panose="02040502050405020303" pitchFamily="18" charset="0"/>
              </a:rPr>
              <a:t>ο</a:t>
            </a:r>
            <a:r>
              <a:rPr lang="en-GB" dirty="0">
                <a:latin typeface="Georgia" panose="02040502050405020303" pitchFamily="18" charset="0"/>
              </a:rPr>
              <a:t> is the intercept</a:t>
            </a:r>
          </a:p>
          <a:p>
            <a:r>
              <a:rPr lang="el-GR" b="1" dirty="0">
                <a:latin typeface="Georgia" panose="02040502050405020303" pitchFamily="18" charset="0"/>
              </a:rPr>
              <a:t>β</a:t>
            </a:r>
            <a:r>
              <a:rPr lang="en-GB" b="1" baseline="-25000" dirty="0">
                <a:latin typeface="Georgia" panose="02040502050405020303" pitchFamily="18" charset="0"/>
              </a:rPr>
              <a:t>i</a:t>
            </a:r>
            <a:r>
              <a:rPr lang="en-GB" dirty="0">
                <a:latin typeface="Georgia" panose="02040502050405020303" pitchFamily="18" charset="0"/>
              </a:rPr>
              <a:t> is the regression coefficient</a:t>
            </a:r>
          </a:p>
          <a:p>
            <a:r>
              <a:rPr lang="el-GR" b="1" dirty="0">
                <a:latin typeface="Georgia" panose="02040502050405020303" pitchFamily="18" charset="0"/>
              </a:rPr>
              <a:t>ε</a:t>
            </a:r>
            <a:r>
              <a:rPr lang="en-GB" dirty="0">
                <a:latin typeface="Georgia" panose="02040502050405020303" pitchFamily="18" charset="0"/>
              </a:rPr>
              <a:t> is the random error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14963-CA7E-0E85-E154-C6AA5B37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87" y="2454162"/>
            <a:ext cx="4244708" cy="495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8E54D-8F84-0CC4-3D1F-F8424DD76AC9}"/>
              </a:ext>
            </a:extLst>
          </p:cNvPr>
          <p:cNvSpPr txBox="1"/>
          <p:nvPr/>
        </p:nvSpPr>
        <p:spPr>
          <a:xfrm>
            <a:off x="880586" y="1111627"/>
            <a:ext cx="767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A multiple linear regression helps model relationships between dependent variable and multiple independent variables. </a:t>
            </a:r>
          </a:p>
          <a:p>
            <a:r>
              <a:rPr lang="en-GB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The values of the regression coefficients are found by minimizing loss function.</a:t>
            </a:r>
          </a:p>
          <a:p>
            <a:endParaRPr lang="en-IN" sz="18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0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lynomial Regression. This is my third blog in the Machine… | by Animesh  Agarwal | Towards Data Science">
            <a:extLst>
              <a:ext uri="{FF2B5EF4-FFF2-40B4-BE49-F238E27FC236}">
                <a16:creationId xmlns:a16="http://schemas.microsoft.com/office/drawing/2014/main" id="{2A2CD281-0C9F-2538-7D8D-04C2952CC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86"/>
          <a:stretch/>
        </p:blipFill>
        <p:spPr bwMode="auto">
          <a:xfrm>
            <a:off x="1352005" y="710067"/>
            <a:ext cx="6805749" cy="38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6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>
          <a:extLst>
            <a:ext uri="{FF2B5EF4-FFF2-40B4-BE49-F238E27FC236}">
              <a16:creationId xmlns:a16="http://schemas.microsoft.com/office/drawing/2014/main" id="{CCDD68A7-D0B7-02A2-786C-1576646AF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52">
            <a:extLst>
              <a:ext uri="{FF2B5EF4-FFF2-40B4-BE49-F238E27FC236}">
                <a16:creationId xmlns:a16="http://schemas.microsoft.com/office/drawing/2014/main" id="{4863CA1D-5530-36EC-BFA6-40AEE81B247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Polynomial Regression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15D4C-C14C-888A-5769-9A656E459A1F}"/>
              </a:ext>
            </a:extLst>
          </p:cNvPr>
          <p:cNvSpPr txBox="1"/>
          <p:nvPr/>
        </p:nvSpPr>
        <p:spPr>
          <a:xfrm>
            <a:off x="637982" y="2768899"/>
            <a:ext cx="2638697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Here,</a:t>
            </a:r>
          </a:p>
          <a:p>
            <a:r>
              <a:rPr lang="en-GB" b="1" dirty="0">
                <a:latin typeface="Georgia" panose="02040502050405020303" pitchFamily="18" charset="0"/>
              </a:rPr>
              <a:t>y</a:t>
            </a:r>
            <a:r>
              <a:rPr lang="en-GB" dirty="0">
                <a:latin typeface="Georgia" panose="02040502050405020303" pitchFamily="18" charset="0"/>
              </a:rPr>
              <a:t> is the predicted value</a:t>
            </a:r>
          </a:p>
          <a:p>
            <a:r>
              <a:rPr lang="en-GB" b="1" dirty="0">
                <a:latin typeface="Georgia" panose="02040502050405020303" pitchFamily="18" charset="0"/>
              </a:rPr>
              <a:t>x</a:t>
            </a:r>
            <a:r>
              <a:rPr lang="en-GB" b="1" baseline="-25000" dirty="0">
                <a:latin typeface="Georgia" panose="02040502050405020303" pitchFamily="18" charset="0"/>
              </a:rPr>
              <a:t>i</a:t>
            </a:r>
            <a:r>
              <a:rPr lang="en-GB" b="1" dirty="0">
                <a:latin typeface="Georgia" panose="02040502050405020303" pitchFamily="18" charset="0"/>
              </a:rPr>
              <a:t> </a:t>
            </a:r>
            <a:r>
              <a:rPr lang="en-GB" dirty="0">
                <a:latin typeface="Georgia" panose="02040502050405020303" pitchFamily="18" charset="0"/>
              </a:rPr>
              <a:t> is the independent variable</a:t>
            </a:r>
            <a:endParaRPr lang="en-GB" b="1" dirty="0">
              <a:latin typeface="Georgia" panose="02040502050405020303" pitchFamily="18" charset="0"/>
            </a:endParaRPr>
          </a:p>
          <a:p>
            <a:r>
              <a:rPr lang="en-GB" b="1" dirty="0">
                <a:latin typeface="Georgia" panose="02040502050405020303" pitchFamily="18" charset="0"/>
              </a:rPr>
              <a:t>b</a:t>
            </a:r>
            <a:r>
              <a:rPr lang="el-GR" b="1" baseline="-25000" dirty="0">
                <a:latin typeface="Georgia" panose="02040502050405020303" pitchFamily="18" charset="0"/>
              </a:rPr>
              <a:t>ο</a:t>
            </a:r>
            <a:r>
              <a:rPr lang="en-GB" dirty="0">
                <a:latin typeface="Georgia" panose="02040502050405020303" pitchFamily="18" charset="0"/>
              </a:rPr>
              <a:t> is the intercept</a:t>
            </a:r>
          </a:p>
          <a:p>
            <a:r>
              <a:rPr lang="en-GB" b="1" dirty="0">
                <a:latin typeface="Georgia" panose="02040502050405020303" pitchFamily="18" charset="0"/>
              </a:rPr>
              <a:t>b</a:t>
            </a:r>
            <a:r>
              <a:rPr lang="en-GB" b="1" baseline="-25000" dirty="0">
                <a:latin typeface="Georgia" panose="02040502050405020303" pitchFamily="18" charset="0"/>
              </a:rPr>
              <a:t>i</a:t>
            </a:r>
            <a:r>
              <a:rPr lang="en-GB" dirty="0">
                <a:latin typeface="Georgia" panose="02040502050405020303" pitchFamily="18" charset="0"/>
              </a:rPr>
              <a:t> is the regression coefficient</a:t>
            </a:r>
          </a:p>
          <a:p>
            <a:r>
              <a:rPr lang="el-GR" b="1" dirty="0">
                <a:latin typeface="Georgia" panose="02040502050405020303" pitchFamily="18" charset="0"/>
              </a:rPr>
              <a:t>ε</a:t>
            </a:r>
            <a:r>
              <a:rPr lang="en-GB" dirty="0">
                <a:latin typeface="Georgia" panose="02040502050405020303" pitchFamily="18" charset="0"/>
              </a:rPr>
              <a:t> is the random error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5122" name="Picture 2" descr="Python Machine Learning Polynomial Regression">
            <a:extLst>
              <a:ext uri="{FF2B5EF4-FFF2-40B4-BE49-F238E27FC236}">
                <a16:creationId xmlns:a16="http://schemas.microsoft.com/office/drawing/2014/main" id="{BE74211A-D008-F1C0-4F2F-38175EEA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69" y="1201782"/>
            <a:ext cx="4442768" cy="333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616D47-6137-3ADD-ADBA-7F598C8A4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00" y="1557472"/>
            <a:ext cx="4084674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1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69FA-4479-7474-F2C0-F89ED6649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Gradient Descent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291F3-BD7F-30CE-F80C-5FC3E366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18788"/>
            <a:ext cx="4167714" cy="2601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8CE60-F1CD-1075-EFC7-6B2BB74F2D6D}"/>
              </a:ext>
            </a:extLst>
          </p:cNvPr>
          <p:cNvSpPr txBox="1"/>
          <p:nvPr/>
        </p:nvSpPr>
        <p:spPr>
          <a:xfrm>
            <a:off x="880586" y="1111627"/>
            <a:ext cx="33387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Gradient descent is an optimization algorithm used to minimise the loss function by finding the minima.</a:t>
            </a:r>
          </a:p>
          <a:p>
            <a:pPr algn="just"/>
            <a:endParaRPr lang="en-IN" sz="16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A gradient simply measures the change in all weights with regard to the change in error.</a:t>
            </a:r>
            <a:endParaRPr lang="en-IN" sz="16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6148" name="Picture 4" descr="How to Descend a Hill via Gradient Descent. – Alan Wise">
            <a:extLst>
              <a:ext uri="{FF2B5EF4-FFF2-40B4-BE49-F238E27FC236}">
                <a16:creationId xmlns:a16="http://schemas.microsoft.com/office/drawing/2014/main" id="{2B1235DF-C856-CB6C-9C9E-94ED071A8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41" y="3204371"/>
            <a:ext cx="2233096" cy="189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81697"/>
      </p:ext>
    </p:extLst>
  </p:cSld>
  <p:clrMapOvr>
    <a:masterClrMapping/>
  </p:clrMapOvr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632F07"/>
      </a:dk2>
      <a:lt2>
        <a:srgbClr val="D47843"/>
      </a:lt2>
      <a:accent1>
        <a:srgbClr val="D47843"/>
      </a:accent1>
      <a:accent2>
        <a:srgbClr val="A8BAD7"/>
      </a:accent2>
      <a:accent3>
        <a:srgbClr val="9FC5E8"/>
      </a:accent3>
      <a:accent4>
        <a:srgbClr val="DC9EBD"/>
      </a:accent4>
      <a:accent5>
        <a:srgbClr val="7D93C4"/>
      </a:accent5>
      <a:accent6>
        <a:srgbClr val="DC946F"/>
      </a:accent6>
      <a:hlink>
        <a:srgbClr val="632F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317</Words>
  <Application>Microsoft Office PowerPoint</Application>
  <PresentationFormat>On-screen Show (16:9)</PresentationFormat>
  <Paragraphs>55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Open Sans</vt:lpstr>
      <vt:lpstr>Georgia</vt:lpstr>
      <vt:lpstr>Overpass Black</vt:lpstr>
      <vt:lpstr>Aqua Marketing Plan by Slidego</vt:lpstr>
      <vt:lpstr>Supervised Learning Regression</vt:lpstr>
      <vt:lpstr>Regression</vt:lpstr>
      <vt:lpstr>PowerPoint Presentation</vt:lpstr>
      <vt:lpstr>Simple Linear Regression</vt:lpstr>
      <vt:lpstr>PowerPoint Presentation</vt:lpstr>
      <vt:lpstr>Multiple Linear Regression</vt:lpstr>
      <vt:lpstr>PowerPoint Presentation</vt:lpstr>
      <vt:lpstr>Polynomial Regression</vt:lpstr>
      <vt:lpstr>Gradient Descent</vt:lpstr>
      <vt:lpstr>Gradient Descent</vt:lpstr>
      <vt:lpstr>QUIZ</vt:lpstr>
      <vt:lpstr>Question: In simple linear regression, how much does y change for every unit change in x?</vt:lpstr>
      <vt:lpstr>Question: In gradient descent will it take longer with small learning rate or a larger one?</vt:lpstr>
      <vt:lpstr>Question: What would happen if learning rate is infinitesimally small?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Wizardry of Data-driven Decision Making</dc:title>
  <cp:lastModifiedBy>Ashwina Rakish</cp:lastModifiedBy>
  <cp:revision>24</cp:revision>
  <dcterms:modified xsi:type="dcterms:W3CDTF">2024-03-03T13:10:42Z</dcterms:modified>
</cp:coreProperties>
</file>