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sldIdLst>
    <p:sldId id="256" r:id="rId2"/>
    <p:sldId id="270" r:id="rId3"/>
    <p:sldId id="344" r:id="rId4"/>
    <p:sldId id="338" r:id="rId5"/>
    <p:sldId id="343" r:id="rId6"/>
    <p:sldId id="359" r:id="rId7"/>
    <p:sldId id="360" r:id="rId8"/>
    <p:sldId id="282" r:id="rId9"/>
    <p:sldId id="292" r:id="rId10"/>
    <p:sldId id="361" r:id="rId11"/>
    <p:sldId id="322" r:id="rId12"/>
    <p:sldId id="351" r:id="rId13"/>
    <p:sldId id="362" r:id="rId14"/>
    <p:sldId id="363" r:id="rId15"/>
    <p:sldId id="364" r:id="rId16"/>
    <p:sldId id="365" r:id="rId17"/>
    <p:sldId id="366" r:id="rId18"/>
    <p:sldId id="331" r:id="rId19"/>
  </p:sldIdLst>
  <p:sldSz cx="9144000" cy="5143500" type="screen16x9"/>
  <p:notesSz cx="6858000" cy="9144000"/>
  <p:embeddedFontLst>
    <p:embeddedFont>
      <p:font typeface="Georgia" panose="02040502050405020303" pitchFamily="18"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verpass Black" panose="020B0604020202020204"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7B6E4F-4EB4-4E95-9E56-9C3C0A1B7266}">
  <a:tblStyle styleId="{7E7B6E4F-4EB4-4E95-9E56-9C3C0A1B72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p:scale>
          <a:sx n="100" d="100"/>
          <a:sy n="100" d="100"/>
        </p:scale>
        <p:origin x="907"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404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611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196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843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86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894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579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60EDA86-AA23-DB28-A181-4F2981637615}"/>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9C76CF02-A971-EDAC-5E54-805143DC03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64697258-41EE-CD07-14AD-44A5447AAE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05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a:extLst>
            <a:ext uri="{FF2B5EF4-FFF2-40B4-BE49-F238E27FC236}">
              <a16:creationId xmlns:a16="http://schemas.microsoft.com/office/drawing/2014/main" id="{8B887B3B-8801-0F11-4EF6-1DD3B98E00DC}"/>
            </a:ext>
          </a:extLst>
        </p:cNvPr>
        <p:cNvGrpSpPr/>
        <p:nvPr/>
      </p:nvGrpSpPr>
      <p:grpSpPr>
        <a:xfrm>
          <a:off x="0" y="0"/>
          <a:ext cx="0" cy="0"/>
          <a:chOff x="0" y="0"/>
          <a:chExt cx="0" cy="0"/>
        </a:xfrm>
      </p:grpSpPr>
      <p:sp>
        <p:nvSpPr>
          <p:cNvPr id="2438" name="Google Shape;2438;ga7274a1822_0_586:notes">
            <a:extLst>
              <a:ext uri="{FF2B5EF4-FFF2-40B4-BE49-F238E27FC236}">
                <a16:creationId xmlns:a16="http://schemas.microsoft.com/office/drawing/2014/main" id="{DE96FABB-7206-7D90-6B2F-88940D7378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a:extLst>
              <a:ext uri="{FF2B5EF4-FFF2-40B4-BE49-F238E27FC236}">
                <a16:creationId xmlns:a16="http://schemas.microsoft.com/office/drawing/2014/main" id="{15FAC8FA-325C-6047-E58A-3224FA4E7A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60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a:extLst>
            <a:ext uri="{FF2B5EF4-FFF2-40B4-BE49-F238E27FC236}">
              <a16:creationId xmlns:a16="http://schemas.microsoft.com/office/drawing/2014/main" id="{A7850924-57DF-E8B5-6D11-9ACC3234FF7C}"/>
            </a:ext>
          </a:extLst>
        </p:cNvPr>
        <p:cNvGrpSpPr/>
        <p:nvPr/>
      </p:nvGrpSpPr>
      <p:grpSpPr>
        <a:xfrm>
          <a:off x="0" y="0"/>
          <a:ext cx="0" cy="0"/>
          <a:chOff x="0" y="0"/>
          <a:chExt cx="0" cy="0"/>
        </a:xfrm>
      </p:grpSpPr>
      <p:sp>
        <p:nvSpPr>
          <p:cNvPr id="2438" name="Google Shape;2438;ga7274a1822_0_586:notes">
            <a:extLst>
              <a:ext uri="{FF2B5EF4-FFF2-40B4-BE49-F238E27FC236}">
                <a16:creationId xmlns:a16="http://schemas.microsoft.com/office/drawing/2014/main" id="{06EBE4A4-ED52-6FCB-4FD0-06EBC783C9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a:extLst>
              <a:ext uri="{FF2B5EF4-FFF2-40B4-BE49-F238E27FC236}">
                <a16:creationId xmlns:a16="http://schemas.microsoft.com/office/drawing/2014/main" id="{F44C9FFD-AEAE-C334-2C4A-3D4A68F4B4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717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a:extLst>
            <a:ext uri="{FF2B5EF4-FFF2-40B4-BE49-F238E27FC236}">
              <a16:creationId xmlns:a16="http://schemas.microsoft.com/office/drawing/2014/main" id="{A7850924-57DF-E8B5-6D11-9ACC3234FF7C}"/>
            </a:ext>
          </a:extLst>
        </p:cNvPr>
        <p:cNvGrpSpPr/>
        <p:nvPr/>
      </p:nvGrpSpPr>
      <p:grpSpPr>
        <a:xfrm>
          <a:off x="0" y="0"/>
          <a:ext cx="0" cy="0"/>
          <a:chOff x="0" y="0"/>
          <a:chExt cx="0" cy="0"/>
        </a:xfrm>
      </p:grpSpPr>
      <p:sp>
        <p:nvSpPr>
          <p:cNvPr id="2438" name="Google Shape;2438;ga7274a1822_0_586:notes">
            <a:extLst>
              <a:ext uri="{FF2B5EF4-FFF2-40B4-BE49-F238E27FC236}">
                <a16:creationId xmlns:a16="http://schemas.microsoft.com/office/drawing/2014/main" id="{06EBE4A4-ED52-6FCB-4FD0-06EBC783C9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a:extLst>
              <a:ext uri="{FF2B5EF4-FFF2-40B4-BE49-F238E27FC236}">
                <a16:creationId xmlns:a16="http://schemas.microsoft.com/office/drawing/2014/main" id="{F44C9FFD-AEAE-C334-2C4A-3D4A68F4B4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93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a:extLst>
            <a:ext uri="{FF2B5EF4-FFF2-40B4-BE49-F238E27FC236}">
              <a16:creationId xmlns:a16="http://schemas.microsoft.com/office/drawing/2014/main" id="{A7850924-57DF-E8B5-6D11-9ACC3234FF7C}"/>
            </a:ext>
          </a:extLst>
        </p:cNvPr>
        <p:cNvGrpSpPr/>
        <p:nvPr/>
      </p:nvGrpSpPr>
      <p:grpSpPr>
        <a:xfrm>
          <a:off x="0" y="0"/>
          <a:ext cx="0" cy="0"/>
          <a:chOff x="0" y="0"/>
          <a:chExt cx="0" cy="0"/>
        </a:xfrm>
      </p:grpSpPr>
      <p:sp>
        <p:nvSpPr>
          <p:cNvPr id="2438" name="Google Shape;2438;ga7274a1822_0_586:notes">
            <a:extLst>
              <a:ext uri="{FF2B5EF4-FFF2-40B4-BE49-F238E27FC236}">
                <a16:creationId xmlns:a16="http://schemas.microsoft.com/office/drawing/2014/main" id="{06EBE4A4-ED52-6FCB-4FD0-06EBC783C9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a:extLst>
              <a:ext uri="{FF2B5EF4-FFF2-40B4-BE49-F238E27FC236}">
                <a16:creationId xmlns:a16="http://schemas.microsoft.com/office/drawing/2014/main" id="{F44C9FFD-AEAE-C334-2C4A-3D4A68F4B4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774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9">
          <a:extLst>
            <a:ext uri="{FF2B5EF4-FFF2-40B4-BE49-F238E27FC236}">
              <a16:creationId xmlns:a16="http://schemas.microsoft.com/office/drawing/2014/main" id="{DAB8C540-E79B-702B-3F40-971B053F9D81}"/>
            </a:ext>
          </a:extLst>
        </p:cNvPr>
        <p:cNvGrpSpPr/>
        <p:nvPr/>
      </p:nvGrpSpPr>
      <p:grpSpPr>
        <a:xfrm>
          <a:off x="0" y="0"/>
          <a:ext cx="0" cy="0"/>
          <a:chOff x="0" y="0"/>
          <a:chExt cx="0" cy="0"/>
        </a:xfrm>
      </p:grpSpPr>
      <p:sp>
        <p:nvSpPr>
          <p:cNvPr id="2800" name="Google Shape;2800;ga9b21f1572_0_326:notes">
            <a:extLst>
              <a:ext uri="{FF2B5EF4-FFF2-40B4-BE49-F238E27FC236}">
                <a16:creationId xmlns:a16="http://schemas.microsoft.com/office/drawing/2014/main" id="{AA7A8066-CE0A-C307-339F-ACB83A3D08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1" name="Google Shape;2801;ga9b21f1572_0_326:notes">
            <a:extLst>
              <a:ext uri="{FF2B5EF4-FFF2-40B4-BE49-F238E27FC236}">
                <a16:creationId xmlns:a16="http://schemas.microsoft.com/office/drawing/2014/main" id="{737FA406-5F94-A550-1D05-8FF76A54A3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736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5391AAE-1D95-D852-4585-95B7AD298DFE}"/>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25C21565-410D-8C0D-C8EE-9D4BC9CD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34BB2D3E-5BD4-5CB4-C50D-13BDBE4463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436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5391AAE-1D95-D852-4585-95B7AD298DFE}"/>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25C21565-410D-8C0D-C8EE-9D4BC9CD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34BB2D3E-5BD4-5CB4-C50D-13BDBE4463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2233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mt="66000"/>
          </a:blip>
          <a:stretch>
            <a:fillRect/>
          </a:stretch>
        </p:blipFill>
        <p:spPr>
          <a:xfrm rot="1326165" flipH="1">
            <a:off x="-1328945" y="-932567"/>
            <a:ext cx="3297389" cy="2276634"/>
          </a:xfrm>
          <a:prstGeom prst="rect">
            <a:avLst/>
          </a:prstGeom>
          <a:noFill/>
          <a:ln>
            <a:noFill/>
          </a:ln>
        </p:spPr>
      </p:pic>
      <p:pic>
        <p:nvPicPr>
          <p:cNvPr id="12" name="Google Shape;12;p2"/>
          <p:cNvPicPr preferRelativeResize="0"/>
          <p:nvPr/>
        </p:nvPicPr>
        <p:blipFill>
          <a:blip r:embed="rId3">
            <a:alphaModFix amt="64000"/>
          </a:blip>
          <a:stretch>
            <a:fillRect/>
          </a:stretch>
        </p:blipFill>
        <p:spPr>
          <a:xfrm rot="2440329">
            <a:off x="6865875" y="-711275"/>
            <a:ext cx="3592175" cy="3021601"/>
          </a:xfrm>
          <a:prstGeom prst="rect">
            <a:avLst/>
          </a:prstGeom>
          <a:noFill/>
          <a:ln>
            <a:noFill/>
          </a:ln>
        </p:spPr>
      </p:pic>
      <p:pic>
        <p:nvPicPr>
          <p:cNvPr id="13" name="Google Shape;13;p2"/>
          <p:cNvPicPr preferRelativeResize="0"/>
          <p:nvPr/>
        </p:nvPicPr>
        <p:blipFill>
          <a:blip r:embed="rId4">
            <a:alphaModFix amt="67000"/>
          </a:blip>
          <a:stretch>
            <a:fillRect/>
          </a:stretch>
        </p:blipFill>
        <p:spPr>
          <a:xfrm rot="5400000" flipH="1">
            <a:off x="-1871711" y="-356575"/>
            <a:ext cx="2894875" cy="2593326"/>
          </a:xfrm>
          <a:prstGeom prst="rect">
            <a:avLst/>
          </a:prstGeom>
          <a:noFill/>
          <a:ln>
            <a:noFill/>
          </a:ln>
        </p:spPr>
      </p:pic>
      <p:pic>
        <p:nvPicPr>
          <p:cNvPr id="14" name="Google Shape;14;p2"/>
          <p:cNvPicPr preferRelativeResize="0"/>
          <p:nvPr/>
        </p:nvPicPr>
        <p:blipFill>
          <a:blip r:embed="rId2">
            <a:alphaModFix amt="66000"/>
          </a:blip>
          <a:stretch>
            <a:fillRect/>
          </a:stretch>
        </p:blipFill>
        <p:spPr>
          <a:xfrm rot="1326165" flipH="1">
            <a:off x="-889245" y="3430558"/>
            <a:ext cx="3297389" cy="2276634"/>
          </a:xfrm>
          <a:prstGeom prst="rect">
            <a:avLst/>
          </a:prstGeom>
          <a:noFill/>
          <a:ln>
            <a:noFill/>
          </a:ln>
        </p:spPr>
      </p:pic>
      <p:pic>
        <p:nvPicPr>
          <p:cNvPr id="15" name="Google Shape;15;p2"/>
          <p:cNvPicPr preferRelativeResize="0"/>
          <p:nvPr/>
        </p:nvPicPr>
        <p:blipFill>
          <a:blip r:embed="rId5">
            <a:alphaModFix amt="82000"/>
          </a:blip>
          <a:stretch>
            <a:fillRect/>
          </a:stretch>
        </p:blipFill>
        <p:spPr>
          <a:xfrm rot="10670981">
            <a:off x="6959826" y="3022524"/>
            <a:ext cx="3632875" cy="2999026"/>
          </a:xfrm>
          <a:prstGeom prst="rect">
            <a:avLst/>
          </a:prstGeom>
          <a:noFill/>
          <a:ln>
            <a:noFill/>
          </a:ln>
        </p:spPr>
      </p:pic>
      <p:grpSp>
        <p:nvGrpSpPr>
          <p:cNvPr id="16" name="Google Shape;16;p2"/>
          <p:cNvGrpSpPr/>
          <p:nvPr/>
        </p:nvGrpSpPr>
        <p:grpSpPr>
          <a:xfrm rot="-2700000">
            <a:off x="381980" y="2801012"/>
            <a:ext cx="1344349" cy="2469678"/>
            <a:chOff x="272875" y="1419395"/>
            <a:chExt cx="255950" cy="563168"/>
          </a:xfrm>
        </p:grpSpPr>
        <p:sp>
          <p:nvSpPr>
            <p:cNvPr id="17" name="Google Shape;17;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rot="-2700000">
            <a:off x="7112113" y="-364316"/>
            <a:ext cx="1344349" cy="1995327"/>
            <a:chOff x="272875" y="1527563"/>
            <a:chExt cx="255950" cy="455000"/>
          </a:xfrm>
        </p:grpSpPr>
        <p:sp>
          <p:nvSpPr>
            <p:cNvPr id="53" name="Google Shape;5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2"/>
          <p:cNvSpPr/>
          <p:nvPr/>
        </p:nvSpPr>
        <p:spPr>
          <a:xfrm rot="10800000">
            <a:off x="4793599" y="4568874"/>
            <a:ext cx="2265082" cy="21658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728"/>
        <p:cNvGrpSpPr/>
        <p:nvPr/>
      </p:nvGrpSpPr>
      <p:grpSpPr>
        <a:xfrm>
          <a:off x="0" y="0"/>
          <a:ext cx="0" cy="0"/>
          <a:chOff x="0" y="0"/>
          <a:chExt cx="0" cy="0"/>
        </a:xfrm>
      </p:grpSpPr>
      <p:pic>
        <p:nvPicPr>
          <p:cNvPr id="729" name="Google Shape;729;p14"/>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730" name="Google Shape;730;p14"/>
          <p:cNvGrpSpPr/>
          <p:nvPr/>
        </p:nvGrpSpPr>
        <p:grpSpPr>
          <a:xfrm rot="-987768">
            <a:off x="7751817" y="-266278"/>
            <a:ext cx="1344359" cy="1995308"/>
            <a:chOff x="272875" y="1527563"/>
            <a:chExt cx="255950" cy="455000"/>
          </a:xfrm>
        </p:grpSpPr>
        <p:sp>
          <p:nvSpPr>
            <p:cNvPr id="731" name="Google Shape;731;p1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6" name="Google Shape;766;p14"/>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767" name="Google Shape;767;p14"/>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768" name="Google Shape;768;p14"/>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770"/>
        <p:cNvGrpSpPr/>
        <p:nvPr/>
      </p:nvGrpSpPr>
      <p:grpSpPr>
        <a:xfrm>
          <a:off x="0" y="0"/>
          <a:ext cx="0" cy="0"/>
          <a:chOff x="0" y="0"/>
          <a:chExt cx="0" cy="0"/>
        </a:xfrm>
      </p:grpSpPr>
      <p:pic>
        <p:nvPicPr>
          <p:cNvPr id="771" name="Google Shape;771;p15"/>
          <p:cNvPicPr preferRelativeResize="0"/>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772" name="Google Shape;772;p15"/>
          <p:cNvGrpSpPr/>
          <p:nvPr/>
        </p:nvGrpSpPr>
        <p:grpSpPr>
          <a:xfrm rot="2700046">
            <a:off x="8023488" y="3760130"/>
            <a:ext cx="1344367" cy="1995327"/>
            <a:chOff x="272875" y="1527563"/>
            <a:chExt cx="255950" cy="455000"/>
          </a:xfrm>
        </p:grpSpPr>
        <p:sp>
          <p:nvSpPr>
            <p:cNvPr id="773" name="Google Shape;773;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8" name="Google Shape;808;p15"/>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809" name="Google Shape;809;p15"/>
          <p:cNvPicPr preferRelativeResize="0"/>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810" name="Google Shape;810;p15"/>
          <p:cNvGrpSpPr/>
          <p:nvPr/>
        </p:nvGrpSpPr>
        <p:grpSpPr>
          <a:xfrm rot="-7181356">
            <a:off x="474922" y="-1462434"/>
            <a:ext cx="1344356" cy="2469645"/>
            <a:chOff x="272875" y="1419395"/>
            <a:chExt cx="255950" cy="563168"/>
          </a:xfrm>
        </p:grpSpPr>
        <p:sp>
          <p:nvSpPr>
            <p:cNvPr id="811" name="Google Shape;811;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15"/>
          <p:cNvSpPr/>
          <p:nvPr/>
        </p:nvSpPr>
        <p:spPr>
          <a:xfrm rot="3011561">
            <a:off x="8384437" y="-79649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4">
  <p:cSld name="CUSTOM_4_1_1_2">
    <p:spTree>
      <p:nvGrpSpPr>
        <p:cNvPr id="1" name="Shape 2076"/>
        <p:cNvGrpSpPr/>
        <p:nvPr/>
      </p:nvGrpSpPr>
      <p:grpSpPr>
        <a:xfrm>
          <a:off x="0" y="0"/>
          <a:ext cx="0" cy="0"/>
          <a:chOff x="0" y="0"/>
          <a:chExt cx="0" cy="0"/>
        </a:xfrm>
      </p:grpSpPr>
      <p:pic>
        <p:nvPicPr>
          <p:cNvPr id="2077" name="Google Shape;2077;p35"/>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2078" name="Google Shape;2078;p35"/>
          <p:cNvGrpSpPr/>
          <p:nvPr/>
        </p:nvGrpSpPr>
        <p:grpSpPr>
          <a:xfrm rot="-987768">
            <a:off x="7751817" y="-266278"/>
            <a:ext cx="1344359" cy="1995308"/>
            <a:chOff x="272875" y="1527563"/>
            <a:chExt cx="255950" cy="455000"/>
          </a:xfrm>
        </p:grpSpPr>
        <p:sp>
          <p:nvSpPr>
            <p:cNvPr id="2079" name="Google Shape;2079;p3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14" name="Google Shape;2114;p35"/>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115" name="Google Shape;2115;p35"/>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2116" name="Google Shape;2116;p35"/>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4"/>
        <p:cNvGrpSpPr/>
        <p:nvPr/>
      </p:nvGrpSpPr>
      <p:grpSpPr>
        <a:xfrm>
          <a:off x="0" y="0"/>
          <a:ext cx="0" cy="0"/>
          <a:chOff x="0" y="0"/>
          <a:chExt cx="0" cy="0"/>
        </a:xfrm>
      </p:grpSpPr>
      <p:pic>
        <p:nvPicPr>
          <p:cNvPr id="585" name="Google Shape;585;p11"/>
          <p:cNvPicPr preferRelativeResize="0"/>
          <p:nvPr/>
        </p:nvPicPr>
        <p:blipFill>
          <a:blip r:embed="rId2">
            <a:alphaModFix amt="66000"/>
          </a:blip>
          <a:stretch>
            <a:fillRect/>
          </a:stretch>
        </p:blipFill>
        <p:spPr>
          <a:xfrm rot="8456486" flipH="1">
            <a:off x="4213816" y="1684455"/>
            <a:ext cx="3297389" cy="2276638"/>
          </a:xfrm>
          <a:prstGeom prst="rect">
            <a:avLst/>
          </a:prstGeom>
          <a:noFill/>
          <a:ln>
            <a:noFill/>
          </a:ln>
        </p:spPr>
      </p:pic>
      <p:pic>
        <p:nvPicPr>
          <p:cNvPr id="586" name="Google Shape;586;p11"/>
          <p:cNvPicPr preferRelativeResize="0"/>
          <p:nvPr/>
        </p:nvPicPr>
        <p:blipFill>
          <a:blip r:embed="rId3">
            <a:alphaModFix amt="74000"/>
          </a:blip>
          <a:stretch>
            <a:fillRect/>
          </a:stretch>
        </p:blipFill>
        <p:spPr>
          <a:xfrm rot="-5809801" flipH="1">
            <a:off x="2079893" y="1275092"/>
            <a:ext cx="2894870" cy="2593321"/>
          </a:xfrm>
          <a:prstGeom prst="rect">
            <a:avLst/>
          </a:prstGeom>
          <a:noFill/>
          <a:ln>
            <a:noFill/>
          </a:ln>
        </p:spPr>
      </p:pic>
      <p:pic>
        <p:nvPicPr>
          <p:cNvPr id="587" name="Google Shape;587;p11"/>
          <p:cNvPicPr preferRelativeResize="0"/>
          <p:nvPr/>
        </p:nvPicPr>
        <p:blipFill>
          <a:blip r:embed="rId4">
            <a:alphaModFix amt="76000"/>
          </a:blip>
          <a:stretch>
            <a:fillRect/>
          </a:stretch>
        </p:blipFill>
        <p:spPr>
          <a:xfrm rot="9663874">
            <a:off x="-831963" y="211855"/>
            <a:ext cx="9577978" cy="3566814"/>
          </a:xfrm>
          <a:prstGeom prst="rect">
            <a:avLst/>
          </a:prstGeom>
          <a:noFill/>
          <a:ln>
            <a:noFill/>
          </a:ln>
        </p:spPr>
      </p:pic>
      <p:sp>
        <p:nvSpPr>
          <p:cNvPr id="588" name="Google Shape;588;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9" name="Google Shape;589;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pic>
        <p:nvPicPr>
          <p:cNvPr id="590" name="Google Shape;590;p11"/>
          <p:cNvPicPr preferRelativeResize="0"/>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591" name="Google Shape;591;p11"/>
          <p:cNvGrpSpPr/>
          <p:nvPr/>
        </p:nvGrpSpPr>
        <p:grpSpPr>
          <a:xfrm rot="2700046">
            <a:off x="8023488" y="3760130"/>
            <a:ext cx="1344367" cy="1995327"/>
            <a:chOff x="272875" y="1527563"/>
            <a:chExt cx="255950" cy="455000"/>
          </a:xfrm>
        </p:grpSpPr>
        <p:sp>
          <p:nvSpPr>
            <p:cNvPr id="592" name="Google Shape;592;p1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27" name="Google Shape;627;p11"/>
          <p:cNvPicPr preferRelativeResize="0"/>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628" name="Google Shape;628;p11"/>
          <p:cNvGrpSpPr/>
          <p:nvPr/>
        </p:nvGrpSpPr>
        <p:grpSpPr>
          <a:xfrm rot="-7181356">
            <a:off x="474922" y="-1462434"/>
            <a:ext cx="1344356" cy="2469645"/>
            <a:chOff x="272875" y="1419395"/>
            <a:chExt cx="255950" cy="563168"/>
          </a:xfrm>
        </p:grpSpPr>
        <p:sp>
          <p:nvSpPr>
            <p:cNvPr id="629" name="Google Shape;629;p1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11"/>
          <p:cNvSpPr/>
          <p:nvPr/>
        </p:nvSpPr>
        <p:spPr>
          <a:xfrm rot="3011561">
            <a:off x="7155837" y="485431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rot="-9900083">
            <a:off x="-1242749" y="2125430"/>
            <a:ext cx="3386946" cy="5315794"/>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65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61" r:id="rId4"/>
    <p:sldLayoutId id="2147483680" r:id="rId5"/>
    <p:sldLayoutId id="2147483681" r:id="rId6"/>
    <p:sldLayoutId id="214748369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pic>
        <p:nvPicPr>
          <p:cNvPr id="2125" name="Google Shape;2125;p38"/>
          <p:cNvPicPr preferRelativeResize="0"/>
          <p:nvPr/>
        </p:nvPicPr>
        <p:blipFill>
          <a:blip r:embed="rId3">
            <a:alphaModFix amt="74000"/>
          </a:blip>
          <a:stretch>
            <a:fillRect/>
          </a:stretch>
        </p:blipFill>
        <p:spPr>
          <a:xfrm rot="9461196">
            <a:off x="1917996" y="2388117"/>
            <a:ext cx="2894873" cy="2593323"/>
          </a:xfrm>
          <a:prstGeom prst="rect">
            <a:avLst/>
          </a:prstGeom>
          <a:noFill/>
          <a:ln>
            <a:noFill/>
          </a:ln>
        </p:spPr>
      </p:pic>
      <p:pic>
        <p:nvPicPr>
          <p:cNvPr id="2126" name="Google Shape;2126;p38"/>
          <p:cNvPicPr preferRelativeResize="0"/>
          <p:nvPr/>
        </p:nvPicPr>
        <p:blipFill>
          <a:blip r:embed="rId4">
            <a:alphaModFix amt="74000"/>
          </a:blip>
          <a:stretch>
            <a:fillRect/>
          </a:stretch>
        </p:blipFill>
        <p:spPr>
          <a:xfrm rot="1377427">
            <a:off x="4764679" y="752254"/>
            <a:ext cx="2894876" cy="2593327"/>
          </a:xfrm>
          <a:prstGeom prst="rect">
            <a:avLst/>
          </a:prstGeom>
          <a:noFill/>
          <a:ln>
            <a:noFill/>
          </a:ln>
        </p:spPr>
      </p:pic>
      <p:pic>
        <p:nvPicPr>
          <p:cNvPr id="2127" name="Google Shape;2127;p38"/>
          <p:cNvPicPr preferRelativeResize="0"/>
          <p:nvPr/>
        </p:nvPicPr>
        <p:blipFill>
          <a:blip r:embed="rId5">
            <a:alphaModFix amt="47000"/>
          </a:blip>
          <a:stretch>
            <a:fillRect/>
          </a:stretch>
        </p:blipFill>
        <p:spPr>
          <a:xfrm>
            <a:off x="1808450" y="290385"/>
            <a:ext cx="5527099" cy="4562724"/>
          </a:xfrm>
          <a:prstGeom prst="rect">
            <a:avLst/>
          </a:prstGeom>
          <a:noFill/>
          <a:ln>
            <a:noFill/>
          </a:ln>
        </p:spPr>
      </p:pic>
      <p:sp>
        <p:nvSpPr>
          <p:cNvPr id="2128" name="Google Shape;2128;p38"/>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000" dirty="0">
                <a:solidFill>
                  <a:srgbClr val="002060"/>
                </a:solidFill>
              </a:rPr>
              <a:t>Ensemble Models</a:t>
            </a:r>
          </a:p>
        </p:txBody>
      </p:sp>
      <p:sp>
        <p:nvSpPr>
          <p:cNvPr id="2129" name="Google Shape;2129;p38"/>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002060"/>
                </a:solidFill>
              </a:rPr>
              <a:t>- Ashwina Rakish</a:t>
            </a:r>
            <a:endParaRPr dirty="0">
              <a:solidFill>
                <a:srgbClr val="002060"/>
              </a:solidFill>
            </a:endParaRPr>
          </a:p>
        </p:txBody>
      </p:sp>
      <p:sp>
        <p:nvSpPr>
          <p:cNvPr id="2130" name="Google Shape;2130;p38"/>
          <p:cNvSpPr/>
          <p:nvPr/>
        </p:nvSpPr>
        <p:spPr>
          <a:xfrm>
            <a:off x="-3657600" y="7305175"/>
            <a:ext cx="792600" cy="7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D73D7FF-6E04-B827-244E-AB778F390E2E}"/>
              </a:ext>
            </a:extLst>
          </p:cNvPr>
          <p:cNvSpPr txBox="1"/>
          <p:nvPr/>
        </p:nvSpPr>
        <p:spPr>
          <a:xfrm>
            <a:off x="1189762" y="1023069"/>
            <a:ext cx="7234238" cy="492443"/>
          </a:xfrm>
          <a:prstGeom prst="rect">
            <a:avLst/>
          </a:prstGeom>
          <a:noFill/>
        </p:spPr>
        <p:txBody>
          <a:bodyPr wrap="square" rtlCol="0">
            <a:spAutoFit/>
          </a:bodyPr>
          <a:lstStyle/>
          <a:p>
            <a:r>
              <a:rPr lang="en-IN" sz="2600" dirty="0">
                <a:solidFill>
                  <a:schemeClr val="bg2">
                    <a:lumMod val="50000"/>
                  </a:schemeClr>
                </a:solidFill>
                <a:latin typeface="Overpass Black"/>
                <a:sym typeface="Overpass Black"/>
              </a:rPr>
              <a:t>INTRODUCTION TO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D296E179-1ED1-108B-9356-88D81F591DA1}"/>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FE40854-498E-013C-88B0-05071ABB6D0B}"/>
              </a:ext>
            </a:extLst>
          </p:cNvPr>
          <p:cNvSpPr txBox="1">
            <a:spLocks noGrp="1"/>
          </p:cNvSpPr>
          <p:nvPr>
            <p:ph type="title" idx="4294967295"/>
          </p:nvPr>
        </p:nvSpPr>
        <p:spPr>
          <a:xfrm>
            <a:off x="793415" y="87693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 </a:t>
            </a:r>
            <a:r>
              <a:rPr lang="en-GB" sz="4000" i="0" dirty="0">
                <a:solidFill>
                  <a:srgbClr val="ECECEC"/>
                </a:solidFill>
                <a:effectLst/>
                <a:latin typeface="+mj-lt"/>
              </a:rPr>
              <a:t>Does bagging prevent overfitting or underfitting?</a:t>
            </a:r>
            <a:endParaRPr sz="4000" dirty="0">
              <a:solidFill>
                <a:srgbClr val="FFFFFF"/>
              </a:solidFill>
              <a:latin typeface="+mj-lt"/>
              <a:ea typeface="Arial"/>
              <a:cs typeface="Arial"/>
              <a:sym typeface="Arial"/>
            </a:endParaRPr>
          </a:p>
        </p:txBody>
      </p:sp>
      <p:sp>
        <p:nvSpPr>
          <p:cNvPr id="2" name="Google Shape;3503;p74">
            <a:extLst>
              <a:ext uri="{FF2B5EF4-FFF2-40B4-BE49-F238E27FC236}">
                <a16:creationId xmlns:a16="http://schemas.microsoft.com/office/drawing/2014/main" id="{AE5B9441-1DBE-48D1-C795-375DB380631D}"/>
              </a:ext>
            </a:extLst>
          </p:cNvPr>
          <p:cNvSpPr txBox="1">
            <a:spLocks/>
          </p:cNvSpPr>
          <p:nvPr/>
        </p:nvSpPr>
        <p:spPr>
          <a:xfrm>
            <a:off x="590215" y="338518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pPr>
            <a:r>
              <a:rPr lang="en-IN" sz="4000" b="1" dirty="0">
                <a:solidFill>
                  <a:srgbClr val="ECECEC"/>
                </a:solidFill>
                <a:latin typeface="+mj-lt"/>
              </a:rPr>
              <a:t>Answer: </a:t>
            </a:r>
            <a:r>
              <a:rPr lang="en-IN" sz="4000" dirty="0">
                <a:solidFill>
                  <a:schemeClr val="accent2">
                    <a:lumMod val="20000"/>
                    <a:lumOff val="80000"/>
                  </a:schemeClr>
                </a:solidFill>
                <a:latin typeface="+mn-lt"/>
              </a:rPr>
              <a:t>Overfitting</a:t>
            </a:r>
            <a:r>
              <a:rPr lang="en-IN" sz="4000" b="1" dirty="0">
                <a:solidFill>
                  <a:srgbClr val="ECECEC"/>
                </a:solidFill>
                <a:latin typeface="+mj-lt"/>
              </a:rPr>
              <a:t> </a:t>
            </a:r>
            <a:endParaRPr lang="en-GB" sz="4000" dirty="0">
              <a:solidFill>
                <a:srgbClr val="ECECEC"/>
              </a:solidFill>
              <a:latin typeface="+mj-lt"/>
              <a:sym typeface="Arial"/>
            </a:endParaRPr>
          </a:p>
        </p:txBody>
      </p:sp>
    </p:spTree>
    <p:extLst>
      <p:ext uri="{BB962C8B-B14F-4D97-AF65-F5344CB8AC3E}">
        <p14:creationId xmlns:p14="http://schemas.microsoft.com/office/powerpoint/2010/main" val="288201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a:t>
            </a:r>
            <a:r>
              <a:rPr lang="en-GB" sz="4000" b="1" dirty="0">
                <a:solidFill>
                  <a:srgbClr val="ECECEC"/>
                </a:solidFill>
                <a:latin typeface="+mj-lt"/>
              </a:rPr>
              <a:t>: </a:t>
            </a:r>
            <a:r>
              <a:rPr lang="en-GB" sz="4000" dirty="0">
                <a:solidFill>
                  <a:srgbClr val="ECECEC"/>
                </a:solidFill>
                <a:latin typeface="+mj-lt"/>
              </a:rPr>
              <a:t>Does boosting reduce bias or variance?</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590215" y="3195954"/>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a:t>
            </a:r>
            <a:r>
              <a:rPr lang="en-IN" sz="4000" dirty="0">
                <a:solidFill>
                  <a:srgbClr val="ECECEC"/>
                </a:solidFill>
                <a:latin typeface="+mj-lt"/>
              </a:rPr>
              <a:t> Bias</a:t>
            </a:r>
            <a:endParaRPr lang="en-GB" sz="4000" dirty="0">
              <a:solidFill>
                <a:srgbClr val="ECECEC"/>
              </a:solidFill>
              <a:latin typeface="+mj-lt"/>
              <a:sym typeface="Arial"/>
            </a:endParaRPr>
          </a:p>
        </p:txBody>
      </p:sp>
    </p:spTree>
    <p:extLst>
      <p:ext uri="{BB962C8B-B14F-4D97-AF65-F5344CB8AC3E}">
        <p14:creationId xmlns:p14="http://schemas.microsoft.com/office/powerpoint/2010/main" val="249582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4000" dirty="0">
                <a:solidFill>
                  <a:srgbClr val="ECECEC"/>
                </a:solidFill>
                <a:latin typeface="+mj-lt"/>
              </a:rPr>
              <a:t>Does boosting prevent overfitting or underfitting?</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93415" y="351980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Underfitting</a:t>
            </a:r>
            <a:endParaRPr lang="en-GB" sz="4000" dirty="0">
              <a:solidFill>
                <a:srgbClr val="ECECEC"/>
              </a:solidFill>
              <a:latin typeface="+mj-lt"/>
              <a:sym typeface="Arial"/>
            </a:endParaRPr>
          </a:p>
        </p:txBody>
      </p:sp>
    </p:spTree>
    <p:extLst>
      <p:ext uri="{BB962C8B-B14F-4D97-AF65-F5344CB8AC3E}">
        <p14:creationId xmlns:p14="http://schemas.microsoft.com/office/powerpoint/2010/main" val="101001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4000" dirty="0">
                <a:solidFill>
                  <a:srgbClr val="ECECEC"/>
                </a:solidFill>
                <a:latin typeface="+mj-lt"/>
              </a:rPr>
              <a:t>How do you know if the model is overfitting?</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93415" y="351980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Plot testing error.</a:t>
            </a:r>
            <a:endParaRPr lang="en-GB" sz="4000" dirty="0">
              <a:solidFill>
                <a:srgbClr val="ECECEC"/>
              </a:solidFill>
              <a:latin typeface="+mj-lt"/>
              <a:sym typeface="Arial"/>
            </a:endParaRPr>
          </a:p>
        </p:txBody>
      </p:sp>
    </p:spTree>
    <p:extLst>
      <p:ext uri="{BB962C8B-B14F-4D97-AF65-F5344CB8AC3E}">
        <p14:creationId xmlns:p14="http://schemas.microsoft.com/office/powerpoint/2010/main" val="267973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4000" dirty="0">
                <a:solidFill>
                  <a:srgbClr val="ECECEC"/>
                </a:solidFill>
                <a:latin typeface="+mj-lt"/>
              </a:rPr>
              <a:t>Can my model have high bias and high variance?</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93415" y="3195954"/>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No, as variance increases bias decreases.</a:t>
            </a:r>
            <a:endParaRPr lang="en-GB" sz="4000" dirty="0">
              <a:solidFill>
                <a:srgbClr val="ECECEC"/>
              </a:solidFill>
              <a:latin typeface="+mj-lt"/>
              <a:sym typeface="Arial"/>
            </a:endParaRPr>
          </a:p>
        </p:txBody>
      </p:sp>
    </p:spTree>
    <p:extLst>
      <p:ext uri="{BB962C8B-B14F-4D97-AF65-F5344CB8AC3E}">
        <p14:creationId xmlns:p14="http://schemas.microsoft.com/office/powerpoint/2010/main" val="51473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4000" dirty="0">
                <a:solidFill>
                  <a:srgbClr val="ECECEC"/>
                </a:solidFill>
                <a:latin typeface="+mj-lt"/>
              </a:rPr>
              <a:t>What bias and variance is ideal?</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40075" y="2875914"/>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Low Bias and Low Variance(but this never happens)</a:t>
            </a:r>
            <a:endParaRPr lang="en-GB" sz="4000" dirty="0">
              <a:solidFill>
                <a:srgbClr val="ECECEC"/>
              </a:solidFill>
              <a:latin typeface="+mj-lt"/>
              <a:sym typeface="Arial"/>
            </a:endParaRPr>
          </a:p>
        </p:txBody>
      </p:sp>
    </p:spTree>
    <p:extLst>
      <p:ext uri="{BB962C8B-B14F-4D97-AF65-F5344CB8AC3E}">
        <p14:creationId xmlns:p14="http://schemas.microsoft.com/office/powerpoint/2010/main" val="216138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494365" y="86169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4000" dirty="0">
                <a:solidFill>
                  <a:srgbClr val="ECECEC"/>
                </a:solidFill>
                <a:latin typeface="+mj-lt"/>
              </a:rPr>
              <a:t>What bias and variance does this have?</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40075" y="2875914"/>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High Bias and Low Variance</a:t>
            </a:r>
            <a:endParaRPr lang="en-GB" sz="4000" dirty="0">
              <a:solidFill>
                <a:srgbClr val="ECECEC"/>
              </a:solidFill>
              <a:latin typeface="+mj-lt"/>
              <a:sym typeface="Arial"/>
            </a:endParaRPr>
          </a:p>
        </p:txBody>
      </p:sp>
      <p:pic>
        <p:nvPicPr>
          <p:cNvPr id="4" name="Picture 3">
            <a:extLst>
              <a:ext uri="{FF2B5EF4-FFF2-40B4-BE49-F238E27FC236}">
                <a16:creationId xmlns:a16="http://schemas.microsoft.com/office/drawing/2014/main" id="{8ABB7E6E-4043-11DD-31E3-70FE52681620}"/>
              </a:ext>
            </a:extLst>
          </p:cNvPr>
          <p:cNvPicPr>
            <a:picLocks noChangeAspect="1"/>
          </p:cNvPicPr>
          <p:nvPr/>
        </p:nvPicPr>
        <p:blipFill>
          <a:blip r:embed="rId3"/>
          <a:stretch>
            <a:fillRect/>
          </a:stretch>
        </p:blipFill>
        <p:spPr>
          <a:xfrm>
            <a:off x="6366358" y="523589"/>
            <a:ext cx="2172003" cy="2048161"/>
          </a:xfrm>
          <a:prstGeom prst="rect">
            <a:avLst/>
          </a:prstGeom>
        </p:spPr>
      </p:pic>
    </p:spTree>
    <p:extLst>
      <p:ext uri="{BB962C8B-B14F-4D97-AF65-F5344CB8AC3E}">
        <p14:creationId xmlns:p14="http://schemas.microsoft.com/office/powerpoint/2010/main" val="119082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494365" y="86169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4000" dirty="0">
                <a:solidFill>
                  <a:srgbClr val="ECECEC"/>
                </a:solidFill>
                <a:latin typeface="+mj-lt"/>
              </a:rPr>
              <a:t>What bias and variance does this have?</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40075" y="2875914"/>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High Bias and High Variance</a:t>
            </a:r>
            <a:endParaRPr lang="en-GB" sz="4000" dirty="0">
              <a:solidFill>
                <a:srgbClr val="ECECEC"/>
              </a:solidFill>
              <a:latin typeface="+mj-lt"/>
              <a:sym typeface="Arial"/>
            </a:endParaRPr>
          </a:p>
        </p:txBody>
      </p:sp>
      <p:pic>
        <p:nvPicPr>
          <p:cNvPr id="5" name="Picture 4">
            <a:extLst>
              <a:ext uri="{FF2B5EF4-FFF2-40B4-BE49-F238E27FC236}">
                <a16:creationId xmlns:a16="http://schemas.microsoft.com/office/drawing/2014/main" id="{394626C6-8705-09C5-9F16-78C4D4146656}"/>
              </a:ext>
            </a:extLst>
          </p:cNvPr>
          <p:cNvPicPr>
            <a:picLocks noChangeAspect="1"/>
          </p:cNvPicPr>
          <p:nvPr/>
        </p:nvPicPr>
        <p:blipFill rotWithShape="1">
          <a:blip r:embed="rId3"/>
          <a:srcRect r="4845" b="4491"/>
          <a:stretch/>
        </p:blipFill>
        <p:spPr>
          <a:xfrm>
            <a:off x="6672106" y="599121"/>
            <a:ext cx="1892774" cy="1884045"/>
          </a:xfrm>
          <a:prstGeom prst="rect">
            <a:avLst/>
          </a:prstGeom>
        </p:spPr>
      </p:pic>
    </p:spTree>
    <p:extLst>
      <p:ext uri="{BB962C8B-B14F-4D97-AF65-F5344CB8AC3E}">
        <p14:creationId xmlns:p14="http://schemas.microsoft.com/office/powerpoint/2010/main" val="402125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EA3D9DFC-7E46-46E0-50CB-EADC75259B15}"/>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65C3436D-F8B9-7EA4-27AC-4F14AB132DCF}"/>
              </a:ext>
            </a:extLst>
          </p:cNvPr>
          <p:cNvSpPr txBox="1">
            <a:spLocks noGrp="1"/>
          </p:cNvSpPr>
          <p:nvPr>
            <p:ph type="title" idx="4294967295"/>
          </p:nvPr>
        </p:nvSpPr>
        <p:spPr>
          <a:xfrm>
            <a:off x="661335" y="182435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6000" b="1" i="0" dirty="0">
                <a:solidFill>
                  <a:srgbClr val="ECECEC"/>
                </a:solidFill>
                <a:effectLst/>
                <a:latin typeface="Overpass Black" panose="020B0604020202020204" charset="0"/>
              </a:rPr>
              <a:t>Thank You!</a:t>
            </a:r>
            <a:endParaRPr lang="en-IN" sz="6000" dirty="0">
              <a:solidFill>
                <a:srgbClr val="ECECEC"/>
              </a:solidFill>
              <a:latin typeface="Overpass Black" panose="020B0604020202020204" charset="0"/>
              <a:sym typeface="Arial"/>
            </a:endParaRPr>
          </a:p>
        </p:txBody>
      </p:sp>
    </p:spTree>
    <p:extLst>
      <p:ext uri="{BB962C8B-B14F-4D97-AF65-F5344CB8AC3E}">
        <p14:creationId xmlns:p14="http://schemas.microsoft.com/office/powerpoint/2010/main" val="101949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Underfitting and Overfitting</a:t>
            </a:r>
            <a:endParaRPr dirty="0">
              <a:solidFill>
                <a:schemeClr val="dk2"/>
              </a:solidFill>
            </a:endParaRPr>
          </a:p>
        </p:txBody>
      </p:sp>
      <p:sp>
        <p:nvSpPr>
          <p:cNvPr id="8" name="TextBox 7">
            <a:extLst>
              <a:ext uri="{FF2B5EF4-FFF2-40B4-BE49-F238E27FC236}">
                <a16:creationId xmlns:a16="http://schemas.microsoft.com/office/drawing/2014/main" id="{3AB216ED-5EBC-F10D-9B3D-0486FBEBB30B}"/>
              </a:ext>
            </a:extLst>
          </p:cNvPr>
          <p:cNvSpPr txBox="1"/>
          <p:nvPr/>
        </p:nvSpPr>
        <p:spPr>
          <a:xfrm>
            <a:off x="858962" y="950825"/>
            <a:ext cx="7310767" cy="1600438"/>
          </a:xfrm>
          <a:prstGeom prst="rect">
            <a:avLst/>
          </a:prstGeom>
          <a:noFill/>
        </p:spPr>
        <p:txBody>
          <a:bodyPr wrap="square" rtlCol="0">
            <a:spAutoFit/>
          </a:bodyPr>
          <a:lstStyle/>
          <a:p>
            <a:pPr algn="just"/>
            <a:r>
              <a:rPr lang="en-GB" b="1" dirty="0">
                <a:solidFill>
                  <a:schemeClr val="tx2">
                    <a:lumMod val="50000"/>
                  </a:schemeClr>
                </a:solidFill>
                <a:latin typeface="Georgia" panose="02040502050405020303" pitchFamily="18" charset="0"/>
              </a:rPr>
              <a:t>Underfitting:</a:t>
            </a:r>
            <a:r>
              <a:rPr lang="en-GB" dirty="0">
                <a:solidFill>
                  <a:schemeClr val="tx2">
                    <a:lumMod val="50000"/>
                  </a:schemeClr>
                </a:solidFill>
                <a:latin typeface="Georgia" panose="02040502050405020303" pitchFamily="18" charset="0"/>
              </a:rPr>
              <a:t> Underfitting refers to a scenario where a model is unable to capture the underlying patterns of the data, typically because it's too simplistic or lacks the necessary complexity to adequately represent the relationships between the features and the target variable.</a:t>
            </a:r>
          </a:p>
          <a:p>
            <a:pPr algn="just"/>
            <a:r>
              <a:rPr lang="en-GB" b="1" dirty="0">
                <a:solidFill>
                  <a:schemeClr val="tx2">
                    <a:lumMod val="50000"/>
                  </a:schemeClr>
                </a:solidFill>
                <a:latin typeface="Georgia" panose="02040502050405020303" pitchFamily="18" charset="0"/>
              </a:rPr>
              <a:t>Overfitting: </a:t>
            </a:r>
            <a:r>
              <a:rPr lang="en-GB" dirty="0">
                <a:solidFill>
                  <a:schemeClr val="tx2">
                    <a:lumMod val="50000"/>
                  </a:schemeClr>
                </a:solidFill>
                <a:latin typeface="Georgia" panose="02040502050405020303" pitchFamily="18" charset="0"/>
              </a:rPr>
              <a:t>Overfitting arises when a model learns to perform exceptionally well on the training data but fails to generalize to new, unseen data due to capturing noise or random fluctuations present in the training set.</a:t>
            </a:r>
          </a:p>
        </p:txBody>
      </p:sp>
      <p:pic>
        <p:nvPicPr>
          <p:cNvPr id="2050" name="Picture 2" descr="ML | Underfitting and Overfitting - GeeksforGeeks">
            <a:extLst>
              <a:ext uri="{FF2B5EF4-FFF2-40B4-BE49-F238E27FC236}">
                <a16:creationId xmlns:a16="http://schemas.microsoft.com/office/drawing/2014/main" id="{DB0420D5-E07C-2436-2EB2-6B72C93BF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640" y="2571750"/>
            <a:ext cx="6240780" cy="25591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0">
          <a:extLst>
            <a:ext uri="{FF2B5EF4-FFF2-40B4-BE49-F238E27FC236}">
              <a16:creationId xmlns:a16="http://schemas.microsoft.com/office/drawing/2014/main" id="{6C39EF30-EC36-3D4D-EBA2-A8D1D9EEDA47}"/>
            </a:ext>
          </a:extLst>
        </p:cNvPr>
        <p:cNvGrpSpPr/>
        <p:nvPr/>
      </p:nvGrpSpPr>
      <p:grpSpPr>
        <a:xfrm>
          <a:off x="0" y="0"/>
          <a:ext cx="0" cy="0"/>
          <a:chOff x="0" y="0"/>
          <a:chExt cx="0" cy="0"/>
        </a:xfrm>
      </p:grpSpPr>
      <p:sp>
        <p:nvSpPr>
          <p:cNvPr id="2475" name="Google Shape;2475;p52">
            <a:extLst>
              <a:ext uri="{FF2B5EF4-FFF2-40B4-BE49-F238E27FC236}">
                <a16:creationId xmlns:a16="http://schemas.microsoft.com/office/drawing/2014/main" id="{D2B29FF4-CC89-C27E-F183-C49164048B80}"/>
              </a:ext>
            </a:extLst>
          </p:cNvPr>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Error Increases?!</a:t>
            </a:r>
            <a:endParaRPr dirty="0">
              <a:solidFill>
                <a:schemeClr val="dk2"/>
              </a:solidFill>
            </a:endParaRPr>
          </a:p>
        </p:txBody>
      </p:sp>
      <p:sp>
        <p:nvSpPr>
          <p:cNvPr id="6" name="TextBox 5">
            <a:extLst>
              <a:ext uri="{FF2B5EF4-FFF2-40B4-BE49-F238E27FC236}">
                <a16:creationId xmlns:a16="http://schemas.microsoft.com/office/drawing/2014/main" id="{D0D8E54D-8F84-0CC4-3D1F-F8424DD76AC9}"/>
              </a:ext>
            </a:extLst>
          </p:cNvPr>
          <p:cNvSpPr txBox="1"/>
          <p:nvPr/>
        </p:nvSpPr>
        <p:spPr>
          <a:xfrm>
            <a:off x="546301" y="1181099"/>
            <a:ext cx="2196899" cy="3046988"/>
          </a:xfrm>
          <a:prstGeom prst="rect">
            <a:avLst/>
          </a:prstGeom>
          <a:noFill/>
        </p:spPr>
        <p:txBody>
          <a:bodyPr wrap="square" rtlCol="0">
            <a:spAutoFit/>
          </a:bodyPr>
          <a:lstStyle/>
          <a:p>
            <a:pPr algn="just"/>
            <a:r>
              <a:rPr lang="en-IN" sz="1600" dirty="0">
                <a:solidFill>
                  <a:schemeClr val="tx2">
                    <a:lumMod val="50000"/>
                  </a:schemeClr>
                </a:solidFill>
                <a:latin typeface="Georgia" panose="02040502050405020303" pitchFamily="18" charset="0"/>
              </a:rPr>
              <a:t>When the model starts overfitting the training data, it gets too specific about the specific patterns or trends observed in the training data, and performance degrades on the test data. Model is less generalized and becomes too specific.</a:t>
            </a:r>
          </a:p>
        </p:txBody>
      </p:sp>
      <p:pic>
        <p:nvPicPr>
          <p:cNvPr id="3074" name="Picture 2" descr="Overfitting and Underfitting in Machine Learning">
            <a:extLst>
              <a:ext uri="{FF2B5EF4-FFF2-40B4-BE49-F238E27FC236}">
                <a16:creationId xmlns:a16="http://schemas.microsoft.com/office/drawing/2014/main" id="{35B194A1-DAA8-31F2-4896-B40180848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540" y="1181099"/>
            <a:ext cx="6050345" cy="3451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5162-8524-D967-38F3-445845E564ED}"/>
              </a:ext>
            </a:extLst>
          </p:cNvPr>
          <p:cNvSpPr>
            <a:spLocks noGrp="1"/>
          </p:cNvSpPr>
          <p:nvPr>
            <p:ph type="ctrTitle"/>
          </p:nvPr>
        </p:nvSpPr>
        <p:spPr/>
        <p:txBody>
          <a:bodyPr/>
          <a:lstStyle/>
          <a:p>
            <a:r>
              <a:rPr lang="en-IN" dirty="0"/>
              <a:t>Bias and Variance</a:t>
            </a:r>
          </a:p>
        </p:txBody>
      </p:sp>
      <p:sp>
        <p:nvSpPr>
          <p:cNvPr id="3" name="TextBox 2">
            <a:extLst>
              <a:ext uri="{FF2B5EF4-FFF2-40B4-BE49-F238E27FC236}">
                <a16:creationId xmlns:a16="http://schemas.microsoft.com/office/drawing/2014/main" id="{2B7DE00F-84A0-9C4A-D033-55B6B3D8BEAF}"/>
              </a:ext>
            </a:extLst>
          </p:cNvPr>
          <p:cNvSpPr txBox="1"/>
          <p:nvPr/>
        </p:nvSpPr>
        <p:spPr>
          <a:xfrm>
            <a:off x="624840" y="1359576"/>
            <a:ext cx="3312591" cy="3046988"/>
          </a:xfrm>
          <a:prstGeom prst="rect">
            <a:avLst/>
          </a:prstGeom>
          <a:noFill/>
        </p:spPr>
        <p:txBody>
          <a:bodyPr wrap="square" rtlCol="0">
            <a:spAutoFit/>
          </a:bodyPr>
          <a:lstStyle/>
          <a:p>
            <a:pPr algn="just"/>
            <a:r>
              <a:rPr lang="en-IN" sz="1600" b="1" dirty="0">
                <a:solidFill>
                  <a:schemeClr val="tx2">
                    <a:lumMod val="50000"/>
                  </a:schemeClr>
                </a:solidFill>
                <a:latin typeface="Georgia" panose="02040502050405020303" pitchFamily="18" charset="0"/>
              </a:rPr>
              <a:t>Bias :</a:t>
            </a:r>
            <a:r>
              <a:rPr lang="en-IN" sz="1600" dirty="0">
                <a:solidFill>
                  <a:schemeClr val="tx2">
                    <a:lumMod val="50000"/>
                  </a:schemeClr>
                </a:solidFill>
                <a:latin typeface="Georgia" panose="02040502050405020303" pitchFamily="18" charset="0"/>
              </a:rPr>
              <a:t> </a:t>
            </a:r>
            <a:r>
              <a:rPr lang="en-GB" sz="1600" dirty="0">
                <a:solidFill>
                  <a:schemeClr val="tx2">
                    <a:lumMod val="50000"/>
                  </a:schemeClr>
                </a:solidFill>
                <a:latin typeface="Georgia" panose="02040502050405020303" pitchFamily="18" charset="0"/>
              </a:rPr>
              <a:t>Bias refers to the error introduced by approximating a real-world problem with a simplified model. It represents the difference between the average prediction of our model and the true value we are trying to predict.</a:t>
            </a:r>
          </a:p>
          <a:p>
            <a:pPr algn="just"/>
            <a:endParaRPr lang="en-GB" sz="1600" dirty="0">
              <a:solidFill>
                <a:schemeClr val="tx2">
                  <a:lumMod val="50000"/>
                </a:schemeClr>
              </a:solidFill>
              <a:latin typeface="Georgia" panose="02040502050405020303" pitchFamily="18" charset="0"/>
            </a:endParaRPr>
          </a:p>
          <a:p>
            <a:pPr algn="just"/>
            <a:r>
              <a:rPr lang="en-GB" sz="1600" b="1" dirty="0">
                <a:solidFill>
                  <a:schemeClr val="tx2">
                    <a:lumMod val="50000"/>
                  </a:schemeClr>
                </a:solidFill>
                <a:latin typeface="Georgia" panose="02040502050405020303" pitchFamily="18" charset="0"/>
              </a:rPr>
              <a:t>Variance : </a:t>
            </a:r>
            <a:r>
              <a:rPr lang="en-GB" sz="1600" dirty="0">
                <a:solidFill>
                  <a:schemeClr val="tx2">
                    <a:lumMod val="50000"/>
                  </a:schemeClr>
                </a:solidFill>
                <a:latin typeface="Georgia" panose="02040502050405020303" pitchFamily="18" charset="0"/>
              </a:rPr>
              <a:t>Measures the spread of predicted data or rather, how much the model predictions change for small fluctuations.</a:t>
            </a:r>
            <a:endParaRPr lang="en-IN" sz="1600" dirty="0">
              <a:solidFill>
                <a:schemeClr val="tx2">
                  <a:lumMod val="50000"/>
                </a:schemeClr>
              </a:solidFill>
              <a:latin typeface="Georgia" panose="02040502050405020303" pitchFamily="18" charset="0"/>
            </a:endParaRPr>
          </a:p>
        </p:txBody>
      </p:sp>
      <p:pic>
        <p:nvPicPr>
          <p:cNvPr id="1026" name="Picture 2" descr="Bias and Variance in Machine Learning">
            <a:extLst>
              <a:ext uri="{FF2B5EF4-FFF2-40B4-BE49-F238E27FC236}">
                <a16:creationId xmlns:a16="http://schemas.microsoft.com/office/drawing/2014/main" id="{DADC6486-9F56-332B-CA2F-0AF9E97E9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8160" y="1038573"/>
            <a:ext cx="4053840" cy="3688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11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0">
          <a:extLst>
            <a:ext uri="{FF2B5EF4-FFF2-40B4-BE49-F238E27FC236}">
              <a16:creationId xmlns:a16="http://schemas.microsoft.com/office/drawing/2014/main" id="{CCDD68A7-D0B7-02A2-786C-1576646AFDF8}"/>
            </a:ext>
          </a:extLst>
        </p:cNvPr>
        <p:cNvGrpSpPr/>
        <p:nvPr/>
      </p:nvGrpSpPr>
      <p:grpSpPr>
        <a:xfrm>
          <a:off x="0" y="0"/>
          <a:ext cx="0" cy="0"/>
          <a:chOff x="0" y="0"/>
          <a:chExt cx="0" cy="0"/>
        </a:xfrm>
      </p:grpSpPr>
      <p:sp>
        <p:nvSpPr>
          <p:cNvPr id="2475" name="Google Shape;2475;p52">
            <a:extLst>
              <a:ext uri="{FF2B5EF4-FFF2-40B4-BE49-F238E27FC236}">
                <a16:creationId xmlns:a16="http://schemas.microsoft.com/office/drawing/2014/main" id="{4863CA1D-5530-36EC-BFA6-40AEE81B2471}"/>
              </a:ext>
            </a:extLst>
          </p:cNvPr>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Bias Variance Trade-off</a:t>
            </a:r>
            <a:endParaRPr dirty="0">
              <a:solidFill>
                <a:schemeClr val="dk2"/>
              </a:solidFill>
            </a:endParaRPr>
          </a:p>
        </p:txBody>
      </p:sp>
      <p:pic>
        <p:nvPicPr>
          <p:cNvPr id="4098" name="Picture 2" descr="Bias-Variance Tradeoff">
            <a:extLst>
              <a:ext uri="{FF2B5EF4-FFF2-40B4-BE49-F238E27FC236}">
                <a16:creationId xmlns:a16="http://schemas.microsoft.com/office/drawing/2014/main" id="{A2A7D252-87CD-A343-5640-766F41696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0840" y="985972"/>
            <a:ext cx="5656898" cy="37845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19FAE4-A18E-8CBD-1AD5-6F7E40BBA783}"/>
              </a:ext>
            </a:extLst>
          </p:cNvPr>
          <p:cNvSpPr txBox="1"/>
          <p:nvPr/>
        </p:nvSpPr>
        <p:spPr>
          <a:xfrm>
            <a:off x="640080" y="1110540"/>
            <a:ext cx="2545080" cy="3046988"/>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If the algorithm is too simple, then it may be on high bias and low variance condition and thus is error-prone. If algorithms fit too complex, then it may be on high variance and low bias. An optimal complexity if found which gives us a reasonable bias and variance</a:t>
            </a:r>
            <a:endParaRPr lang="en-IN" sz="1600" dirty="0">
              <a:solidFill>
                <a:schemeClr val="tx2">
                  <a:lumMod val="50000"/>
                </a:schemeClr>
              </a:solidFill>
              <a:latin typeface="Georgia" panose="02040502050405020303" pitchFamily="18" charset="0"/>
            </a:endParaRPr>
          </a:p>
        </p:txBody>
      </p:sp>
    </p:spTree>
    <p:extLst>
      <p:ext uri="{BB962C8B-B14F-4D97-AF65-F5344CB8AC3E}">
        <p14:creationId xmlns:p14="http://schemas.microsoft.com/office/powerpoint/2010/main" val="396571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0">
          <a:extLst>
            <a:ext uri="{FF2B5EF4-FFF2-40B4-BE49-F238E27FC236}">
              <a16:creationId xmlns:a16="http://schemas.microsoft.com/office/drawing/2014/main" id="{CCDD68A7-D0B7-02A2-786C-1576646AFDF8}"/>
            </a:ext>
          </a:extLst>
        </p:cNvPr>
        <p:cNvGrpSpPr/>
        <p:nvPr/>
      </p:nvGrpSpPr>
      <p:grpSpPr>
        <a:xfrm>
          <a:off x="0" y="0"/>
          <a:ext cx="0" cy="0"/>
          <a:chOff x="0" y="0"/>
          <a:chExt cx="0" cy="0"/>
        </a:xfrm>
      </p:grpSpPr>
      <p:sp>
        <p:nvSpPr>
          <p:cNvPr id="2475" name="Google Shape;2475;p52">
            <a:extLst>
              <a:ext uri="{FF2B5EF4-FFF2-40B4-BE49-F238E27FC236}">
                <a16:creationId xmlns:a16="http://schemas.microsoft.com/office/drawing/2014/main" id="{4863CA1D-5530-36EC-BFA6-40AEE81B2471}"/>
              </a:ext>
            </a:extLst>
          </p:cNvPr>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Ensemble Models</a:t>
            </a:r>
            <a:endParaRPr dirty="0">
              <a:solidFill>
                <a:schemeClr val="dk2"/>
              </a:solidFill>
            </a:endParaRPr>
          </a:p>
        </p:txBody>
      </p:sp>
      <p:sp>
        <p:nvSpPr>
          <p:cNvPr id="3" name="TextBox 2">
            <a:extLst>
              <a:ext uri="{FF2B5EF4-FFF2-40B4-BE49-F238E27FC236}">
                <a16:creationId xmlns:a16="http://schemas.microsoft.com/office/drawing/2014/main" id="{9119FAE4-A18E-8CBD-1AD5-6F7E40BBA783}"/>
              </a:ext>
            </a:extLst>
          </p:cNvPr>
          <p:cNvSpPr txBox="1"/>
          <p:nvPr/>
        </p:nvSpPr>
        <p:spPr>
          <a:xfrm>
            <a:off x="599122" y="1400681"/>
            <a:ext cx="2761298" cy="3046988"/>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Ensemble models combine predictions from multiple individual models to improve overall performance and robustness in predictive tasks. By aggregating the predictions of these models, ensemble methods aim to improve overall predictive accuracy and robustness compared to any single model.</a:t>
            </a:r>
          </a:p>
        </p:txBody>
      </p:sp>
      <p:pic>
        <p:nvPicPr>
          <p:cNvPr id="5124" name="Picture 4" descr="A Guide to Bagging in Machine Learning: Ensemble Method to Reduce Variance  and Improve Accuracy | DataCamp">
            <a:extLst>
              <a:ext uri="{FF2B5EF4-FFF2-40B4-BE49-F238E27FC236}">
                <a16:creationId xmlns:a16="http://schemas.microsoft.com/office/drawing/2014/main" id="{61B9DD6E-E2BA-8E26-2B33-287548ED4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861" y="1322070"/>
            <a:ext cx="5392764" cy="320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1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0">
          <a:extLst>
            <a:ext uri="{FF2B5EF4-FFF2-40B4-BE49-F238E27FC236}">
              <a16:creationId xmlns:a16="http://schemas.microsoft.com/office/drawing/2014/main" id="{CCDD68A7-D0B7-02A2-786C-1576646AFDF8}"/>
            </a:ext>
          </a:extLst>
        </p:cNvPr>
        <p:cNvGrpSpPr/>
        <p:nvPr/>
      </p:nvGrpSpPr>
      <p:grpSpPr>
        <a:xfrm>
          <a:off x="0" y="0"/>
          <a:ext cx="0" cy="0"/>
          <a:chOff x="0" y="0"/>
          <a:chExt cx="0" cy="0"/>
        </a:xfrm>
      </p:grpSpPr>
      <p:sp>
        <p:nvSpPr>
          <p:cNvPr id="2475" name="Google Shape;2475;p52">
            <a:extLst>
              <a:ext uri="{FF2B5EF4-FFF2-40B4-BE49-F238E27FC236}">
                <a16:creationId xmlns:a16="http://schemas.microsoft.com/office/drawing/2014/main" id="{4863CA1D-5530-36EC-BFA6-40AEE81B2471}"/>
              </a:ext>
            </a:extLst>
          </p:cNvPr>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Ensemble Models</a:t>
            </a:r>
            <a:endParaRPr dirty="0">
              <a:solidFill>
                <a:schemeClr val="dk2"/>
              </a:solidFill>
            </a:endParaRPr>
          </a:p>
        </p:txBody>
      </p:sp>
      <p:sp>
        <p:nvSpPr>
          <p:cNvPr id="3" name="TextBox 2">
            <a:extLst>
              <a:ext uri="{FF2B5EF4-FFF2-40B4-BE49-F238E27FC236}">
                <a16:creationId xmlns:a16="http://schemas.microsoft.com/office/drawing/2014/main" id="{9119FAE4-A18E-8CBD-1AD5-6F7E40BBA783}"/>
              </a:ext>
            </a:extLst>
          </p:cNvPr>
          <p:cNvSpPr txBox="1"/>
          <p:nvPr/>
        </p:nvSpPr>
        <p:spPr>
          <a:xfrm>
            <a:off x="594360" y="1347065"/>
            <a:ext cx="7814786" cy="2862322"/>
          </a:xfrm>
          <a:prstGeom prst="rect">
            <a:avLst/>
          </a:prstGeom>
          <a:noFill/>
        </p:spPr>
        <p:txBody>
          <a:bodyPr wrap="square" rtlCol="0">
            <a:spAutoFit/>
          </a:bodyPr>
          <a:lstStyle/>
          <a:p>
            <a:pPr algn="just"/>
            <a:r>
              <a:rPr lang="en-GB" sz="1800" b="1" dirty="0">
                <a:solidFill>
                  <a:schemeClr val="tx2">
                    <a:lumMod val="50000"/>
                  </a:schemeClr>
                </a:solidFill>
                <a:latin typeface="Georgia" panose="02040502050405020303" pitchFamily="18" charset="0"/>
              </a:rPr>
              <a:t>Bagging</a:t>
            </a:r>
            <a:r>
              <a:rPr lang="en-GB" sz="1800" dirty="0">
                <a:solidFill>
                  <a:schemeClr val="tx2">
                    <a:lumMod val="50000"/>
                  </a:schemeClr>
                </a:solidFill>
                <a:latin typeface="Georgia" panose="02040502050405020303" pitchFamily="18" charset="0"/>
              </a:rPr>
              <a:t> (Bootstrap Aggregating) involves training multiple models independently on different subsets of the training data (sampled with replacement), and then aggregating their predictions to produce a final output, thereby </a:t>
            </a:r>
            <a:r>
              <a:rPr lang="en-GB" sz="1800" b="1" dirty="0">
                <a:solidFill>
                  <a:schemeClr val="tx2">
                    <a:lumMod val="50000"/>
                  </a:schemeClr>
                </a:solidFill>
                <a:latin typeface="Georgia" panose="02040502050405020303" pitchFamily="18" charset="0"/>
              </a:rPr>
              <a:t>reducing variance</a:t>
            </a:r>
            <a:r>
              <a:rPr lang="en-GB" sz="1800" dirty="0">
                <a:solidFill>
                  <a:schemeClr val="tx2">
                    <a:lumMod val="50000"/>
                  </a:schemeClr>
                </a:solidFill>
                <a:latin typeface="Georgia" panose="02040502050405020303" pitchFamily="18" charset="0"/>
              </a:rPr>
              <a:t> and improving stability.</a:t>
            </a:r>
          </a:p>
          <a:p>
            <a:pPr algn="just"/>
            <a:endParaRPr lang="en-GB" sz="1800" dirty="0">
              <a:solidFill>
                <a:schemeClr val="tx2">
                  <a:lumMod val="50000"/>
                </a:schemeClr>
              </a:solidFill>
              <a:latin typeface="Georgia" panose="02040502050405020303" pitchFamily="18" charset="0"/>
            </a:endParaRPr>
          </a:p>
          <a:p>
            <a:pPr algn="just"/>
            <a:r>
              <a:rPr lang="en-GB" sz="1800" b="1" dirty="0">
                <a:solidFill>
                  <a:schemeClr val="tx2">
                    <a:lumMod val="50000"/>
                  </a:schemeClr>
                </a:solidFill>
                <a:latin typeface="Georgia" panose="02040502050405020303" pitchFamily="18" charset="0"/>
              </a:rPr>
              <a:t>Boosting</a:t>
            </a:r>
            <a:r>
              <a:rPr lang="en-GB" sz="1800" dirty="0">
                <a:solidFill>
                  <a:schemeClr val="tx2">
                    <a:lumMod val="50000"/>
                  </a:schemeClr>
                </a:solidFill>
                <a:latin typeface="Georgia" panose="02040502050405020303" pitchFamily="18" charset="0"/>
              </a:rPr>
              <a:t> sequentially trains multiple models, where each subsequent model focuses on correcting the errors made by the previous ones, resulting in a strong learner. This technique aims to </a:t>
            </a:r>
            <a:r>
              <a:rPr lang="en-GB" sz="1800" b="1" dirty="0">
                <a:solidFill>
                  <a:schemeClr val="tx2">
                    <a:lumMod val="50000"/>
                  </a:schemeClr>
                </a:solidFill>
                <a:latin typeface="Georgia" panose="02040502050405020303" pitchFamily="18" charset="0"/>
              </a:rPr>
              <a:t>reduce bias</a:t>
            </a:r>
            <a:r>
              <a:rPr lang="en-GB" sz="1800" dirty="0">
                <a:solidFill>
                  <a:schemeClr val="tx2">
                    <a:lumMod val="50000"/>
                  </a:schemeClr>
                </a:solidFill>
                <a:latin typeface="Georgia" panose="02040502050405020303" pitchFamily="18" charset="0"/>
              </a:rPr>
              <a:t> and improve predictive accuracy by emphasizing hard-to-predict instances.</a:t>
            </a:r>
          </a:p>
          <a:p>
            <a:pPr algn="just"/>
            <a:endParaRPr lang="en-IN" sz="1800" dirty="0">
              <a:solidFill>
                <a:schemeClr val="tx2">
                  <a:lumMod val="50000"/>
                </a:schemeClr>
              </a:solidFill>
              <a:latin typeface="Georgia" panose="02040502050405020303" pitchFamily="18" charset="0"/>
            </a:endParaRPr>
          </a:p>
        </p:txBody>
      </p:sp>
    </p:spTree>
    <p:extLst>
      <p:ext uri="{BB962C8B-B14F-4D97-AF65-F5344CB8AC3E}">
        <p14:creationId xmlns:p14="http://schemas.microsoft.com/office/powerpoint/2010/main" val="2117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2">
          <a:extLst>
            <a:ext uri="{FF2B5EF4-FFF2-40B4-BE49-F238E27FC236}">
              <a16:creationId xmlns:a16="http://schemas.microsoft.com/office/drawing/2014/main" id="{ED5E7A70-6F9D-9642-2774-8CDDC51EC1D8}"/>
            </a:ext>
          </a:extLst>
        </p:cNvPr>
        <p:cNvGrpSpPr/>
        <p:nvPr/>
      </p:nvGrpSpPr>
      <p:grpSpPr>
        <a:xfrm>
          <a:off x="0" y="0"/>
          <a:ext cx="0" cy="0"/>
          <a:chOff x="0" y="0"/>
          <a:chExt cx="0" cy="0"/>
        </a:xfrm>
      </p:grpSpPr>
      <p:sp>
        <p:nvSpPr>
          <p:cNvPr id="2803" name="Google Shape;2803;p64">
            <a:extLst>
              <a:ext uri="{FF2B5EF4-FFF2-40B4-BE49-F238E27FC236}">
                <a16:creationId xmlns:a16="http://schemas.microsoft.com/office/drawing/2014/main" id="{A1022939-42D1-03D3-245D-831397ADFE38}"/>
              </a:ext>
            </a:extLst>
          </p:cNvPr>
          <p:cNvSpPr txBox="1">
            <a:spLocks noGrp="1"/>
          </p:cNvSpPr>
          <p:nvPr>
            <p:ph type="title"/>
          </p:nvPr>
        </p:nvSpPr>
        <p:spPr>
          <a:xfrm>
            <a:off x="1284000" y="1558475"/>
            <a:ext cx="65760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QUIZ</a:t>
            </a:r>
            <a:endParaRPr dirty="0"/>
          </a:p>
        </p:txBody>
      </p:sp>
    </p:spTree>
    <p:extLst>
      <p:ext uri="{BB962C8B-B14F-4D97-AF65-F5344CB8AC3E}">
        <p14:creationId xmlns:p14="http://schemas.microsoft.com/office/powerpoint/2010/main" val="189475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D296E179-1ED1-108B-9356-88D81F591DA1}"/>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FE40854-498E-013C-88B0-05071ABB6D0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 </a:t>
            </a:r>
            <a:r>
              <a:rPr lang="en-GB" sz="4000" i="0" dirty="0">
                <a:solidFill>
                  <a:srgbClr val="ECECEC"/>
                </a:solidFill>
                <a:effectLst/>
                <a:latin typeface="+mj-lt"/>
              </a:rPr>
              <a:t>Does bagging help reduce bias or variance?</a:t>
            </a:r>
            <a:endParaRPr sz="4000" dirty="0">
              <a:solidFill>
                <a:srgbClr val="FFFFFF"/>
              </a:solidFill>
              <a:latin typeface="+mj-lt"/>
              <a:ea typeface="Arial"/>
              <a:cs typeface="Arial"/>
              <a:sym typeface="Arial"/>
            </a:endParaRPr>
          </a:p>
        </p:txBody>
      </p:sp>
      <p:sp>
        <p:nvSpPr>
          <p:cNvPr id="2" name="Google Shape;3503;p74">
            <a:extLst>
              <a:ext uri="{FF2B5EF4-FFF2-40B4-BE49-F238E27FC236}">
                <a16:creationId xmlns:a16="http://schemas.microsoft.com/office/drawing/2014/main" id="{AE5B9441-1DBE-48D1-C795-375DB380631D}"/>
              </a:ext>
            </a:extLst>
          </p:cNvPr>
          <p:cNvSpPr txBox="1">
            <a:spLocks/>
          </p:cNvSpPr>
          <p:nvPr/>
        </p:nvSpPr>
        <p:spPr>
          <a:xfrm>
            <a:off x="514015" y="354520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pPr>
            <a:r>
              <a:rPr lang="en-IN" sz="4000" b="1" dirty="0">
                <a:solidFill>
                  <a:srgbClr val="ECECEC"/>
                </a:solidFill>
                <a:latin typeface="+mj-lt"/>
              </a:rPr>
              <a:t>Answer: </a:t>
            </a:r>
            <a:r>
              <a:rPr lang="en-IN" sz="4000" dirty="0">
                <a:solidFill>
                  <a:schemeClr val="accent2">
                    <a:lumMod val="20000"/>
                    <a:lumOff val="80000"/>
                  </a:schemeClr>
                </a:solidFill>
                <a:latin typeface="+mn-lt"/>
              </a:rPr>
              <a:t>Variance</a:t>
            </a:r>
            <a:r>
              <a:rPr lang="en-IN" sz="4000" b="1" dirty="0">
                <a:solidFill>
                  <a:srgbClr val="ECECEC"/>
                </a:solidFill>
                <a:latin typeface="+mj-lt"/>
              </a:rPr>
              <a:t> </a:t>
            </a:r>
            <a:endParaRPr lang="en-GB" sz="4000" dirty="0">
              <a:solidFill>
                <a:srgbClr val="ECECEC"/>
              </a:solidFill>
              <a:latin typeface="+mj-lt"/>
              <a:sym typeface="Arial"/>
            </a:endParaRPr>
          </a:p>
        </p:txBody>
      </p:sp>
    </p:spTree>
    <p:extLst>
      <p:ext uri="{BB962C8B-B14F-4D97-AF65-F5344CB8AC3E}">
        <p14:creationId xmlns:p14="http://schemas.microsoft.com/office/powerpoint/2010/main" val="204118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qua Marketing Plan by Slidego">
  <a:themeElements>
    <a:clrScheme name="Simple Light">
      <a:dk1>
        <a:srgbClr val="434343"/>
      </a:dk1>
      <a:lt1>
        <a:srgbClr val="FFFFFF"/>
      </a:lt1>
      <a:dk2>
        <a:srgbClr val="632F07"/>
      </a:dk2>
      <a:lt2>
        <a:srgbClr val="D47843"/>
      </a:lt2>
      <a:accent1>
        <a:srgbClr val="D47843"/>
      </a:accent1>
      <a:accent2>
        <a:srgbClr val="A8BAD7"/>
      </a:accent2>
      <a:accent3>
        <a:srgbClr val="9FC5E8"/>
      </a:accent3>
      <a:accent4>
        <a:srgbClr val="DC9EBD"/>
      </a:accent4>
      <a:accent5>
        <a:srgbClr val="7D93C4"/>
      </a:accent5>
      <a:accent6>
        <a:srgbClr val="DC946F"/>
      </a:accent6>
      <a:hlink>
        <a:srgbClr val="632F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1580</TotalTime>
  <Words>535</Words>
  <Application>Microsoft Office PowerPoint</Application>
  <PresentationFormat>On-screen Show (16:9)</PresentationFormat>
  <Paragraphs>40</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Overpass Black</vt:lpstr>
      <vt:lpstr>Georgia</vt:lpstr>
      <vt:lpstr>Arial</vt:lpstr>
      <vt:lpstr>Open Sans</vt:lpstr>
      <vt:lpstr>Aqua Marketing Plan by Slidego</vt:lpstr>
      <vt:lpstr>Ensemble Models</vt:lpstr>
      <vt:lpstr>Underfitting and Overfitting</vt:lpstr>
      <vt:lpstr>Error Increases?!</vt:lpstr>
      <vt:lpstr>Bias and Variance</vt:lpstr>
      <vt:lpstr>Bias Variance Trade-off</vt:lpstr>
      <vt:lpstr>Ensemble Models</vt:lpstr>
      <vt:lpstr>Ensemble Models</vt:lpstr>
      <vt:lpstr>QUIZ</vt:lpstr>
      <vt:lpstr>Question: Does bagging help reduce bias or variance?</vt:lpstr>
      <vt:lpstr>Question: Does bagging prevent overfitting or underfitting?</vt:lpstr>
      <vt:lpstr>Question: Does boosting reduce bias or variance?</vt:lpstr>
      <vt:lpstr>Question: Does boosting prevent overfitting or underfitting?</vt:lpstr>
      <vt:lpstr>Question: How do you know if the model is overfitting?</vt:lpstr>
      <vt:lpstr>Question: Can my model have high bias and high variance?</vt:lpstr>
      <vt:lpstr>Question: What bias and variance is ideal?</vt:lpstr>
      <vt:lpstr>Question: What bias and variance does this have?</vt:lpstr>
      <vt:lpstr>Question: What bias and variance does this have?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Wizardry of Data-driven Decision Making</dc:title>
  <cp:lastModifiedBy>Ashwina Rakish</cp:lastModifiedBy>
  <cp:revision>27</cp:revision>
  <dcterms:modified xsi:type="dcterms:W3CDTF">2024-03-10T17:33:55Z</dcterms:modified>
</cp:coreProperties>
</file>