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70" r:id="rId3"/>
    <p:sldId id="344" r:id="rId4"/>
    <p:sldId id="338" r:id="rId5"/>
    <p:sldId id="343" r:id="rId6"/>
    <p:sldId id="282" r:id="rId7"/>
    <p:sldId id="292" r:id="rId8"/>
    <p:sldId id="361" r:id="rId9"/>
    <p:sldId id="322" r:id="rId10"/>
    <p:sldId id="367" r:id="rId11"/>
    <p:sldId id="351" r:id="rId12"/>
    <p:sldId id="368" r:id="rId13"/>
    <p:sldId id="369" r:id="rId14"/>
    <p:sldId id="331"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Overpass Black" panose="020B0604020202020204"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20" d="100"/>
          <a:sy n="120" d="100"/>
        </p:scale>
        <p:origin x="33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11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05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877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8B887B3B-8801-0F11-4EF6-1DD3B98E00D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DE96FABB-7206-7D90-6B2F-88940D737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15FAC8FA-325C-6047-E58A-3224FA4E7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0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71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2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4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527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Unsupervised Models</a:t>
            </a:r>
          </a:p>
        </p:txBody>
      </p:sp>
      <p:sp>
        <p:nvSpPr>
          <p:cNvPr id="2129" name="Google Shape;2129;p38"/>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237376"/>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a:t>
            </a:r>
            <a:r>
              <a:rPr lang="en-GB" sz="4000" b="1" dirty="0">
                <a:solidFill>
                  <a:srgbClr val="ECECEC"/>
                </a:solidFill>
                <a:latin typeface="+mj-lt"/>
              </a:rPr>
              <a:t>: </a:t>
            </a:r>
            <a:r>
              <a:rPr lang="en-GB" sz="4000" dirty="0">
                <a:solidFill>
                  <a:srgbClr val="ECECEC"/>
                </a:solidFill>
                <a:latin typeface="+mj-lt"/>
              </a:rPr>
              <a:t>Is the given figure using K means or DBSCAN?</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660065" y="376110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DBSCAN</a:t>
            </a:r>
            <a:endParaRPr lang="en-GB" sz="4000" dirty="0">
              <a:solidFill>
                <a:srgbClr val="ECECEC"/>
              </a:solidFill>
              <a:latin typeface="+mj-lt"/>
              <a:sym typeface="Arial"/>
            </a:endParaRPr>
          </a:p>
        </p:txBody>
      </p:sp>
      <p:pic>
        <p:nvPicPr>
          <p:cNvPr id="5" name="Picture 4">
            <a:extLst>
              <a:ext uri="{FF2B5EF4-FFF2-40B4-BE49-F238E27FC236}">
                <a16:creationId xmlns:a16="http://schemas.microsoft.com/office/drawing/2014/main" id="{D851BD8D-9DB1-76FD-469B-C0E13A934403}"/>
              </a:ext>
            </a:extLst>
          </p:cNvPr>
          <p:cNvPicPr>
            <a:picLocks noChangeAspect="1"/>
          </p:cNvPicPr>
          <p:nvPr/>
        </p:nvPicPr>
        <p:blipFill>
          <a:blip r:embed="rId3"/>
          <a:stretch>
            <a:fillRect/>
          </a:stretch>
        </p:blipFill>
        <p:spPr>
          <a:xfrm>
            <a:off x="2838208" y="1846143"/>
            <a:ext cx="3467584" cy="1705213"/>
          </a:xfrm>
          <a:prstGeom prst="rect">
            <a:avLst/>
          </a:prstGeom>
        </p:spPr>
      </p:pic>
    </p:spTree>
    <p:extLst>
      <p:ext uri="{BB962C8B-B14F-4D97-AF65-F5344CB8AC3E}">
        <p14:creationId xmlns:p14="http://schemas.microsoft.com/office/powerpoint/2010/main" val="30054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570864"/>
            <a:ext cx="7557170" cy="188404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GB" sz="3200" b="1" i="0" dirty="0">
                <a:solidFill>
                  <a:srgbClr val="ECECEC"/>
                </a:solidFill>
                <a:effectLst/>
                <a:latin typeface="+mj-lt"/>
              </a:rPr>
              <a:t>Question</a:t>
            </a:r>
            <a:r>
              <a:rPr lang="en-GB" sz="3200" b="1" dirty="0">
                <a:solidFill>
                  <a:srgbClr val="ECECEC"/>
                </a:solidFill>
                <a:latin typeface="+mj-lt"/>
              </a:rPr>
              <a:t>: </a:t>
            </a:r>
            <a:r>
              <a:rPr lang="en-GB" sz="3200" dirty="0">
                <a:solidFill>
                  <a:srgbClr val="ECECEC"/>
                </a:solidFill>
                <a:latin typeface="+mj-lt"/>
              </a:rPr>
              <a:t>Which of the following is required by K-means clustering?</a:t>
            </a:r>
            <a:br>
              <a:rPr lang="en-GB" sz="3200" dirty="0">
                <a:solidFill>
                  <a:srgbClr val="ECECEC"/>
                </a:solidFill>
                <a:latin typeface="+mj-lt"/>
              </a:rPr>
            </a:br>
            <a:r>
              <a:rPr lang="en-GB" sz="3200" dirty="0">
                <a:solidFill>
                  <a:srgbClr val="ECECEC"/>
                </a:solidFill>
                <a:latin typeface="+mj-lt"/>
              </a:rPr>
              <a:t>a) defined distance metric</a:t>
            </a:r>
            <a:br>
              <a:rPr lang="en-GB" sz="3200" dirty="0">
                <a:solidFill>
                  <a:srgbClr val="ECECEC"/>
                </a:solidFill>
                <a:latin typeface="+mj-lt"/>
              </a:rPr>
            </a:br>
            <a:r>
              <a:rPr lang="en-GB" sz="3200" dirty="0">
                <a:solidFill>
                  <a:srgbClr val="ECECEC"/>
                </a:solidFill>
                <a:latin typeface="+mj-lt"/>
              </a:rPr>
              <a:t>b) number of clusters</a:t>
            </a:r>
            <a:br>
              <a:rPr lang="en-GB" sz="3200" dirty="0">
                <a:solidFill>
                  <a:srgbClr val="ECECEC"/>
                </a:solidFill>
                <a:latin typeface="+mj-lt"/>
              </a:rPr>
            </a:br>
            <a:r>
              <a:rPr lang="en-GB" sz="3200" dirty="0">
                <a:solidFill>
                  <a:srgbClr val="ECECEC"/>
                </a:solidFill>
                <a:latin typeface="+mj-lt"/>
              </a:rPr>
              <a:t>c) initial guess as to cluster centroids</a:t>
            </a:r>
            <a:br>
              <a:rPr lang="en-GB" sz="3200" dirty="0">
                <a:solidFill>
                  <a:srgbClr val="ECECEC"/>
                </a:solidFill>
                <a:latin typeface="+mj-lt"/>
              </a:rPr>
            </a:br>
            <a:r>
              <a:rPr lang="en-GB" sz="3200" dirty="0">
                <a:solidFill>
                  <a:srgbClr val="ECECEC"/>
                </a:solidFill>
                <a:latin typeface="+mj-lt"/>
              </a:rPr>
              <a:t>d) all of the mentioned</a:t>
            </a:r>
            <a:endParaRPr sz="32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855720"/>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d)</a:t>
            </a:r>
            <a:endParaRPr lang="en-GB" sz="4000" dirty="0">
              <a:solidFill>
                <a:srgbClr val="ECECEC"/>
              </a:solidFill>
              <a:latin typeface="+mj-lt"/>
              <a:sym typeface="Arial"/>
            </a:endParaRPr>
          </a:p>
        </p:txBody>
      </p:sp>
    </p:spTree>
    <p:extLst>
      <p:ext uri="{BB962C8B-B14F-4D97-AF65-F5344CB8AC3E}">
        <p14:creationId xmlns:p14="http://schemas.microsoft.com/office/powerpoint/2010/main" val="10100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443864"/>
            <a:ext cx="7557170" cy="1884045"/>
          </a:xfrm>
          <a:prstGeom prst="rect">
            <a:avLst/>
          </a:prstGeom>
        </p:spPr>
        <p:txBody>
          <a:bodyPr spcFirstLastPara="1" wrap="square" lIns="91425" tIns="91425" rIns="91425" bIns="91425" anchor="t" anchorCtr="0">
            <a:noAutofit/>
          </a:bodyPr>
          <a:lstStyle/>
          <a:p>
            <a:pPr algn="l">
              <a:spcAft>
                <a:spcPts val="0"/>
              </a:spcAft>
            </a:pPr>
            <a:r>
              <a:rPr lang="en-GB" sz="3200" b="1" i="0" dirty="0">
                <a:solidFill>
                  <a:srgbClr val="ECECEC"/>
                </a:solidFill>
                <a:effectLst/>
                <a:latin typeface="+mj-lt"/>
              </a:rPr>
              <a:t>Question</a:t>
            </a:r>
            <a:r>
              <a:rPr lang="en-GB" sz="3200" b="1" dirty="0">
                <a:solidFill>
                  <a:srgbClr val="ECECEC"/>
                </a:solidFill>
                <a:latin typeface="+mj-lt"/>
              </a:rPr>
              <a:t>: </a:t>
            </a:r>
            <a:r>
              <a:rPr lang="en-GB" sz="3200" dirty="0">
                <a:solidFill>
                  <a:srgbClr val="ECECEC"/>
                </a:solidFill>
                <a:latin typeface="+mj-lt"/>
              </a:rPr>
              <a:t>Which</a:t>
            </a:r>
            <a:r>
              <a:rPr lang="en-GB" sz="2000" b="0" i="0" dirty="0">
                <a:solidFill>
                  <a:srgbClr val="000000"/>
                </a:solidFill>
                <a:effectLst/>
                <a:latin typeface="Arial" panose="020B0604020202020204" pitchFamily="34" charset="0"/>
              </a:rPr>
              <a:t> </a:t>
            </a:r>
            <a:r>
              <a:rPr lang="en-GB" sz="3200" dirty="0">
                <a:solidFill>
                  <a:srgbClr val="ECECEC"/>
                </a:solidFill>
                <a:latin typeface="+mj-lt"/>
              </a:rPr>
              <a:t>clustering algorithm does not require specifying the number of clusters in advance?</a:t>
            </a:r>
            <a:br>
              <a:rPr lang="en-GB" sz="3200" dirty="0">
                <a:solidFill>
                  <a:srgbClr val="ECECEC"/>
                </a:solidFill>
                <a:latin typeface="+mj-lt"/>
              </a:rPr>
            </a:br>
            <a:r>
              <a:rPr lang="en-GB" sz="3200" dirty="0">
                <a:solidFill>
                  <a:srgbClr val="ECECEC"/>
                </a:solidFill>
                <a:latin typeface="+mj-lt"/>
              </a:rPr>
              <a:t>a. K-Means</a:t>
            </a:r>
            <a:br>
              <a:rPr lang="en-GB" sz="3200" dirty="0">
                <a:solidFill>
                  <a:srgbClr val="ECECEC"/>
                </a:solidFill>
                <a:latin typeface="+mj-lt"/>
              </a:rPr>
            </a:br>
            <a:r>
              <a:rPr lang="en-GB" sz="3200" dirty="0">
                <a:solidFill>
                  <a:srgbClr val="ECECEC"/>
                </a:solidFill>
                <a:latin typeface="+mj-lt"/>
              </a:rPr>
              <a:t>b. DBSCAN</a:t>
            </a:r>
            <a:br>
              <a:rPr lang="en-GB" sz="3200" dirty="0">
                <a:solidFill>
                  <a:srgbClr val="ECECEC"/>
                </a:solidFill>
                <a:latin typeface="+mj-lt"/>
              </a:rPr>
            </a:br>
            <a:r>
              <a:rPr lang="en-GB" sz="3200" dirty="0">
                <a:solidFill>
                  <a:srgbClr val="ECECEC"/>
                </a:solidFill>
                <a:latin typeface="+mj-lt"/>
              </a:rPr>
              <a:t>c. Agglomerative</a:t>
            </a:r>
            <a:br>
              <a:rPr lang="en-GB" sz="3200" dirty="0">
                <a:solidFill>
                  <a:srgbClr val="ECECEC"/>
                </a:solidFill>
                <a:latin typeface="+mj-lt"/>
              </a:rPr>
            </a:br>
            <a:r>
              <a:rPr lang="en-GB" sz="3200" dirty="0">
                <a:solidFill>
                  <a:srgbClr val="ECECEC"/>
                </a:solidFill>
                <a:latin typeface="+mj-lt"/>
              </a:rPr>
              <a:t>d. All of the above</a:t>
            </a:r>
            <a:br>
              <a:rPr lang="en-GB" sz="2000" b="0" i="0" dirty="0">
                <a:solidFill>
                  <a:srgbClr val="1D1E20"/>
                </a:solidFill>
                <a:effectLst/>
                <a:latin typeface="var(--body-font-family)"/>
              </a:rPr>
            </a:br>
            <a:endParaRPr sz="32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97001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b)</a:t>
            </a:r>
            <a:endParaRPr lang="en-GB" sz="4000" dirty="0">
              <a:solidFill>
                <a:srgbClr val="ECECEC"/>
              </a:solidFill>
              <a:latin typeface="+mj-lt"/>
              <a:sym typeface="Arial"/>
            </a:endParaRPr>
          </a:p>
        </p:txBody>
      </p:sp>
    </p:spTree>
    <p:extLst>
      <p:ext uri="{BB962C8B-B14F-4D97-AF65-F5344CB8AC3E}">
        <p14:creationId xmlns:p14="http://schemas.microsoft.com/office/powerpoint/2010/main" val="8616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443864"/>
            <a:ext cx="7557170" cy="1884045"/>
          </a:xfrm>
          <a:prstGeom prst="rect">
            <a:avLst/>
          </a:prstGeom>
        </p:spPr>
        <p:txBody>
          <a:bodyPr spcFirstLastPara="1" wrap="square" lIns="91425" tIns="91425" rIns="91425" bIns="91425" anchor="t" anchorCtr="0">
            <a:noAutofit/>
          </a:bodyPr>
          <a:lstStyle/>
          <a:p>
            <a:pPr>
              <a:spcAft>
                <a:spcPts val="0"/>
              </a:spcAft>
            </a:pPr>
            <a:r>
              <a:rPr lang="en-GB" sz="3200" b="1" i="0" dirty="0">
                <a:solidFill>
                  <a:srgbClr val="ECECEC"/>
                </a:solidFill>
                <a:effectLst/>
                <a:latin typeface="+mj-lt"/>
              </a:rPr>
              <a:t>Question</a:t>
            </a:r>
            <a:r>
              <a:rPr lang="en-GB" sz="3200" b="1" dirty="0">
                <a:solidFill>
                  <a:srgbClr val="ECECEC"/>
                </a:solidFill>
                <a:latin typeface="+mj-lt"/>
              </a:rPr>
              <a:t>: </a:t>
            </a:r>
            <a:r>
              <a:rPr lang="en-GB" sz="3200" dirty="0">
                <a:solidFill>
                  <a:srgbClr val="ECECEC"/>
                </a:solidFill>
                <a:latin typeface="+mj-lt"/>
              </a:rPr>
              <a:t>Which</a:t>
            </a:r>
            <a:r>
              <a:rPr lang="en-GB" sz="2000" b="0" i="0" dirty="0">
                <a:solidFill>
                  <a:srgbClr val="000000"/>
                </a:solidFill>
                <a:effectLst/>
                <a:latin typeface="Arial" panose="020B0604020202020204" pitchFamily="34" charset="0"/>
              </a:rPr>
              <a:t> </a:t>
            </a:r>
            <a:r>
              <a:rPr lang="en-GB" sz="3200" dirty="0">
                <a:solidFill>
                  <a:srgbClr val="ECECEC"/>
                </a:solidFill>
                <a:latin typeface="+mj-lt"/>
              </a:rPr>
              <a:t>clustering algorithm is capable of detecting outliers as noise points?</a:t>
            </a:r>
            <a:br>
              <a:rPr lang="en-GB" sz="3200" dirty="0">
                <a:solidFill>
                  <a:srgbClr val="ECECEC"/>
                </a:solidFill>
                <a:latin typeface="+mj-lt"/>
              </a:rPr>
            </a:br>
            <a:r>
              <a:rPr lang="en-GB" sz="3200" dirty="0">
                <a:solidFill>
                  <a:srgbClr val="ECECEC"/>
                </a:solidFill>
                <a:latin typeface="+mj-lt"/>
              </a:rPr>
              <a:t>a. K-Means</a:t>
            </a:r>
            <a:br>
              <a:rPr lang="en-GB" sz="3200" dirty="0">
                <a:solidFill>
                  <a:srgbClr val="ECECEC"/>
                </a:solidFill>
                <a:latin typeface="+mj-lt"/>
              </a:rPr>
            </a:br>
            <a:r>
              <a:rPr lang="en-GB" sz="3200" dirty="0">
                <a:solidFill>
                  <a:srgbClr val="ECECEC"/>
                </a:solidFill>
                <a:latin typeface="+mj-lt"/>
              </a:rPr>
              <a:t>b. DBSCAN</a:t>
            </a:r>
            <a:br>
              <a:rPr lang="en-GB" sz="3200" dirty="0">
                <a:solidFill>
                  <a:srgbClr val="ECECEC"/>
                </a:solidFill>
                <a:latin typeface="+mj-lt"/>
              </a:rPr>
            </a:br>
            <a:r>
              <a:rPr lang="en-GB" sz="3200" dirty="0">
                <a:solidFill>
                  <a:srgbClr val="ECECEC"/>
                </a:solidFill>
                <a:latin typeface="+mj-lt"/>
              </a:rPr>
              <a:t>c. Agglomerative</a:t>
            </a:r>
            <a:br>
              <a:rPr lang="en-GB" sz="3200" dirty="0">
                <a:solidFill>
                  <a:srgbClr val="ECECEC"/>
                </a:solidFill>
                <a:latin typeface="+mj-lt"/>
              </a:rPr>
            </a:br>
            <a:r>
              <a:rPr lang="en-GB" sz="3200" dirty="0">
                <a:solidFill>
                  <a:srgbClr val="ECECEC"/>
                </a:solidFill>
                <a:latin typeface="+mj-lt"/>
              </a:rPr>
              <a:t>d. All of the above</a:t>
            </a:r>
            <a:br>
              <a:rPr lang="en-GB" sz="2000" dirty="0">
                <a:effectLst/>
                <a:latin typeface="var(--body-font-family)"/>
              </a:rPr>
            </a:br>
            <a:br>
              <a:rPr lang="en-GB" sz="2000" dirty="0">
                <a:effectLst/>
                <a:latin typeface="var(--body-font-family)"/>
              </a:rPr>
            </a:br>
            <a:br>
              <a:rPr lang="en-GB" sz="2000" b="0" i="0" dirty="0">
                <a:solidFill>
                  <a:srgbClr val="1D1E20"/>
                </a:solidFill>
                <a:effectLst/>
                <a:latin typeface="var(--body-font-family)"/>
              </a:rPr>
            </a:br>
            <a:endParaRPr sz="32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97001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b)</a:t>
            </a:r>
            <a:endParaRPr lang="en-GB" sz="4000" dirty="0">
              <a:solidFill>
                <a:srgbClr val="ECECEC"/>
              </a:solidFill>
              <a:latin typeface="+mj-lt"/>
              <a:sym typeface="Arial"/>
            </a:endParaRPr>
          </a:p>
        </p:txBody>
      </p:sp>
    </p:spTree>
    <p:extLst>
      <p:ext uri="{BB962C8B-B14F-4D97-AF65-F5344CB8AC3E}">
        <p14:creationId xmlns:p14="http://schemas.microsoft.com/office/powerpoint/2010/main" val="105615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Clustering</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736646" y="1251271"/>
            <a:ext cx="3404280" cy="3293209"/>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Clustering is a set of techniques used to partition data into groups, or clusters. Clusters are loosely defined as groups of data objects that are more similar to other objects in their cluster than to data objects in other clusters. Clustering refers to a very broad set of techniques for finding subgroups or clusters in a data set. Clustering is an unsupervised learning method, meaning that it doesn't require </a:t>
            </a:r>
            <a:r>
              <a:rPr lang="en-GB" sz="1600" dirty="0" err="1">
                <a:solidFill>
                  <a:schemeClr val="tx2">
                    <a:lumMod val="50000"/>
                  </a:schemeClr>
                </a:solidFill>
                <a:latin typeface="Georgia" panose="02040502050405020303" pitchFamily="18" charset="0"/>
              </a:rPr>
              <a:t>labeled</a:t>
            </a:r>
            <a:r>
              <a:rPr lang="en-GB" sz="1600" dirty="0">
                <a:solidFill>
                  <a:schemeClr val="tx2">
                    <a:lumMod val="50000"/>
                  </a:schemeClr>
                </a:solidFill>
                <a:latin typeface="Georgia" panose="02040502050405020303" pitchFamily="18" charset="0"/>
              </a:rPr>
              <a:t> data for training.</a:t>
            </a:r>
          </a:p>
        </p:txBody>
      </p:sp>
      <p:pic>
        <p:nvPicPr>
          <p:cNvPr id="6" name="Picture 5">
            <a:extLst>
              <a:ext uri="{FF2B5EF4-FFF2-40B4-BE49-F238E27FC236}">
                <a16:creationId xmlns:a16="http://schemas.microsoft.com/office/drawing/2014/main" id="{CA86A6DF-659D-CF38-F4DD-0FA7C83108E5}"/>
              </a:ext>
            </a:extLst>
          </p:cNvPr>
          <p:cNvPicPr>
            <a:picLocks noChangeAspect="1"/>
          </p:cNvPicPr>
          <p:nvPr/>
        </p:nvPicPr>
        <p:blipFill>
          <a:blip r:embed="rId3"/>
          <a:stretch>
            <a:fillRect/>
          </a:stretch>
        </p:blipFill>
        <p:spPr>
          <a:xfrm>
            <a:off x="4258469" y="1391425"/>
            <a:ext cx="4370953" cy="28424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6C39EF30-EC36-3D4D-EBA2-A8D1D9EEDA47}"/>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D2B29FF4-CC89-C27E-F183-C49164048B80}"/>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K means Clustering</a:t>
            </a:r>
            <a:endParaRPr dirty="0">
              <a:solidFill>
                <a:schemeClr val="dk2"/>
              </a:solidFill>
            </a:endParaRPr>
          </a:p>
        </p:txBody>
      </p:sp>
      <p:sp>
        <p:nvSpPr>
          <p:cNvPr id="6" name="TextBox 5">
            <a:extLst>
              <a:ext uri="{FF2B5EF4-FFF2-40B4-BE49-F238E27FC236}">
                <a16:creationId xmlns:a16="http://schemas.microsoft.com/office/drawing/2014/main" id="{D0D8E54D-8F84-0CC4-3D1F-F8424DD76AC9}"/>
              </a:ext>
            </a:extLst>
          </p:cNvPr>
          <p:cNvSpPr txBox="1"/>
          <p:nvPr/>
        </p:nvSpPr>
        <p:spPr>
          <a:xfrm>
            <a:off x="432000" y="1645919"/>
            <a:ext cx="3085173" cy="2800767"/>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1) Initial centroid for each cluster is randomly picked. </a:t>
            </a:r>
          </a:p>
          <a:p>
            <a:pPr algn="just"/>
            <a:r>
              <a:rPr lang="en-GB" sz="1600" dirty="0">
                <a:solidFill>
                  <a:schemeClr val="tx2">
                    <a:lumMod val="50000"/>
                  </a:schemeClr>
                </a:solidFill>
                <a:latin typeface="Georgia" panose="02040502050405020303" pitchFamily="18" charset="0"/>
              </a:rPr>
              <a:t>2) Points are assigned to each cluster based on distance.    </a:t>
            </a:r>
            <a:br>
              <a:rPr lang="en-GB" sz="1600" dirty="0">
                <a:solidFill>
                  <a:schemeClr val="tx2">
                    <a:lumMod val="50000"/>
                  </a:schemeClr>
                </a:solidFill>
                <a:latin typeface="Georgia" panose="02040502050405020303" pitchFamily="18" charset="0"/>
              </a:rPr>
            </a:br>
            <a:r>
              <a:rPr lang="en-GB" sz="1600" dirty="0">
                <a:solidFill>
                  <a:schemeClr val="tx2">
                    <a:lumMod val="50000"/>
                  </a:schemeClr>
                </a:solidFill>
                <a:latin typeface="Georgia" panose="02040502050405020303" pitchFamily="18" charset="0"/>
              </a:rPr>
              <a:t>3) New centroids are calculated using the mean of data points assigned.</a:t>
            </a:r>
          </a:p>
          <a:p>
            <a:pPr algn="just"/>
            <a:r>
              <a:rPr lang="en-GB" sz="1600" b="1" dirty="0">
                <a:solidFill>
                  <a:schemeClr val="tx2">
                    <a:lumMod val="50000"/>
                  </a:schemeClr>
                </a:solidFill>
                <a:latin typeface="Georgia" panose="02040502050405020303" pitchFamily="18" charset="0"/>
              </a:rPr>
              <a:t>Disadvantage:</a:t>
            </a:r>
            <a:r>
              <a:rPr lang="en-GB" sz="1600" dirty="0">
                <a:solidFill>
                  <a:schemeClr val="tx2">
                    <a:lumMod val="50000"/>
                  </a:schemeClr>
                </a:solidFill>
                <a:latin typeface="Georgia" panose="02040502050405020303" pitchFamily="18" charset="0"/>
              </a:rPr>
              <a:t> Poor initial centroids may lead to slower convergence or suboptimal clustering results. </a:t>
            </a:r>
            <a:endParaRPr lang="en-IN" sz="1600" dirty="0">
              <a:solidFill>
                <a:schemeClr val="tx2">
                  <a:lumMod val="50000"/>
                </a:schemeClr>
              </a:solidFill>
              <a:latin typeface="Georgia" panose="02040502050405020303" pitchFamily="18" charset="0"/>
            </a:endParaRPr>
          </a:p>
        </p:txBody>
      </p:sp>
      <p:pic>
        <p:nvPicPr>
          <p:cNvPr id="2" name="Picture 2" descr="K-means: A Complete Introduction. K-means is an unsupervised clustering… |  by Alan Jeffares | Towards Data Science">
            <a:extLst>
              <a:ext uri="{FF2B5EF4-FFF2-40B4-BE49-F238E27FC236}">
                <a16:creationId xmlns:a16="http://schemas.microsoft.com/office/drawing/2014/main" id="{A344B384-07F5-7E55-CC63-C4EB64989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173" y="1737776"/>
            <a:ext cx="544068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5162-8524-D967-38F3-445845E564ED}"/>
              </a:ext>
            </a:extLst>
          </p:cNvPr>
          <p:cNvSpPr>
            <a:spLocks noGrp="1"/>
          </p:cNvSpPr>
          <p:nvPr>
            <p:ph type="ctrTitle"/>
          </p:nvPr>
        </p:nvSpPr>
        <p:spPr/>
        <p:txBody>
          <a:bodyPr/>
          <a:lstStyle/>
          <a:p>
            <a:r>
              <a:rPr lang="en-GB" dirty="0"/>
              <a:t>DBSCAN</a:t>
            </a:r>
            <a:endParaRPr lang="en-IN" dirty="0"/>
          </a:p>
        </p:txBody>
      </p:sp>
      <p:sp>
        <p:nvSpPr>
          <p:cNvPr id="3" name="TextBox 2">
            <a:extLst>
              <a:ext uri="{FF2B5EF4-FFF2-40B4-BE49-F238E27FC236}">
                <a16:creationId xmlns:a16="http://schemas.microsoft.com/office/drawing/2014/main" id="{2B7DE00F-84A0-9C4A-D033-55B6B3D8BEAF}"/>
              </a:ext>
            </a:extLst>
          </p:cNvPr>
          <p:cNvSpPr txBox="1"/>
          <p:nvPr/>
        </p:nvSpPr>
        <p:spPr>
          <a:xfrm>
            <a:off x="624840" y="1047156"/>
            <a:ext cx="3703320" cy="3785652"/>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DBSCAN defines clusters based on the density of data points. It categorizes data points into three main types:</a:t>
            </a:r>
          </a:p>
          <a:p>
            <a:pPr algn="just"/>
            <a:r>
              <a:rPr lang="en-GB" sz="1600" b="1" dirty="0">
                <a:solidFill>
                  <a:schemeClr val="tx2">
                    <a:lumMod val="50000"/>
                  </a:schemeClr>
                </a:solidFill>
                <a:latin typeface="Georgia" panose="02040502050405020303" pitchFamily="18" charset="0"/>
              </a:rPr>
              <a:t>Core Points:</a:t>
            </a:r>
            <a:r>
              <a:rPr lang="en-GB" sz="1600" dirty="0">
                <a:solidFill>
                  <a:schemeClr val="tx2">
                    <a:lumMod val="50000"/>
                  </a:schemeClr>
                </a:solidFill>
                <a:latin typeface="Georgia" panose="02040502050405020303" pitchFamily="18" charset="0"/>
              </a:rPr>
              <a:t> A core point is a data point that has at least a specified number of </a:t>
            </a:r>
            <a:r>
              <a:rPr lang="en-GB" sz="1600" dirty="0" err="1">
                <a:solidFill>
                  <a:schemeClr val="tx2">
                    <a:lumMod val="50000"/>
                  </a:schemeClr>
                </a:solidFill>
                <a:latin typeface="Georgia" panose="02040502050405020303" pitchFamily="18" charset="0"/>
              </a:rPr>
              <a:t>neighboring</a:t>
            </a:r>
            <a:r>
              <a:rPr lang="en-GB" sz="1600" dirty="0">
                <a:solidFill>
                  <a:schemeClr val="tx2">
                    <a:lumMod val="50000"/>
                  </a:schemeClr>
                </a:solidFill>
                <a:latin typeface="Georgia" panose="02040502050405020303" pitchFamily="18" charset="0"/>
              </a:rPr>
              <a:t> points (MinPts) within a given radius (epsilon).</a:t>
            </a:r>
          </a:p>
          <a:p>
            <a:pPr algn="just"/>
            <a:r>
              <a:rPr lang="en-GB" sz="1600" b="1" dirty="0">
                <a:solidFill>
                  <a:schemeClr val="tx2">
                    <a:lumMod val="50000"/>
                  </a:schemeClr>
                </a:solidFill>
                <a:latin typeface="Georgia" panose="02040502050405020303" pitchFamily="18" charset="0"/>
              </a:rPr>
              <a:t>Border Points:</a:t>
            </a:r>
            <a:r>
              <a:rPr lang="en-GB" sz="1600" dirty="0">
                <a:solidFill>
                  <a:schemeClr val="tx2">
                    <a:lumMod val="50000"/>
                  </a:schemeClr>
                </a:solidFill>
                <a:latin typeface="Georgia" panose="02040502050405020303" pitchFamily="18" charset="0"/>
              </a:rPr>
              <a:t> Border points are not core points themselves but lie within the </a:t>
            </a:r>
            <a:r>
              <a:rPr lang="en-GB" sz="1600" dirty="0" err="1">
                <a:solidFill>
                  <a:schemeClr val="tx2">
                    <a:lumMod val="50000"/>
                  </a:schemeClr>
                </a:solidFill>
                <a:latin typeface="Georgia" panose="02040502050405020303" pitchFamily="18" charset="0"/>
              </a:rPr>
              <a:t>neighborhood</a:t>
            </a:r>
            <a:r>
              <a:rPr lang="en-GB" sz="1600" dirty="0">
                <a:solidFill>
                  <a:schemeClr val="tx2">
                    <a:lumMod val="50000"/>
                  </a:schemeClr>
                </a:solidFill>
                <a:latin typeface="Georgia" panose="02040502050405020303" pitchFamily="18" charset="0"/>
              </a:rPr>
              <a:t> of a core point.</a:t>
            </a:r>
          </a:p>
          <a:p>
            <a:pPr algn="just"/>
            <a:r>
              <a:rPr lang="en-GB" sz="1600" b="1" dirty="0">
                <a:solidFill>
                  <a:schemeClr val="tx2">
                    <a:lumMod val="50000"/>
                  </a:schemeClr>
                </a:solidFill>
                <a:latin typeface="Georgia" panose="02040502050405020303" pitchFamily="18" charset="0"/>
              </a:rPr>
              <a:t>Noise Points:</a:t>
            </a:r>
            <a:r>
              <a:rPr lang="en-GB" sz="1600" dirty="0">
                <a:solidFill>
                  <a:schemeClr val="tx2">
                    <a:lumMod val="50000"/>
                  </a:schemeClr>
                </a:solidFill>
                <a:latin typeface="Georgia" panose="02040502050405020303" pitchFamily="18" charset="0"/>
              </a:rPr>
              <a:t> Noise points are data points that do not belong to any cluster.</a:t>
            </a:r>
          </a:p>
          <a:p>
            <a:pPr algn="just"/>
            <a:endParaRPr lang="en-IN" sz="1600" dirty="0">
              <a:solidFill>
                <a:schemeClr val="tx2">
                  <a:lumMod val="50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5A0B467A-57AF-6C36-59C1-44C49C7B85D1}"/>
              </a:ext>
            </a:extLst>
          </p:cNvPr>
          <p:cNvSpPr txBox="1"/>
          <p:nvPr/>
        </p:nvSpPr>
        <p:spPr>
          <a:xfrm>
            <a:off x="3954780" y="1047156"/>
            <a:ext cx="4991100" cy="1077218"/>
          </a:xfrm>
          <a:prstGeom prst="rect">
            <a:avLst/>
          </a:prstGeom>
          <a:noFill/>
        </p:spPr>
        <p:txBody>
          <a:bodyPr wrap="square" rtlCol="0">
            <a:spAutoFit/>
          </a:bodyPr>
          <a:lstStyle/>
          <a:p>
            <a:pPr marL="457200" lvl="1" algn="just"/>
            <a:r>
              <a:rPr lang="en-GB" sz="1600" b="1" dirty="0">
                <a:solidFill>
                  <a:schemeClr val="tx2">
                    <a:lumMod val="50000"/>
                  </a:schemeClr>
                </a:solidFill>
                <a:latin typeface="Georgia" panose="02040502050405020303" pitchFamily="18" charset="0"/>
              </a:rPr>
              <a:t>Epsilon (ε):</a:t>
            </a:r>
            <a:r>
              <a:rPr lang="en-GB" sz="1600" dirty="0">
                <a:solidFill>
                  <a:schemeClr val="tx2">
                    <a:lumMod val="50000"/>
                  </a:schemeClr>
                </a:solidFill>
                <a:latin typeface="Georgia" panose="02040502050405020303" pitchFamily="18" charset="0"/>
              </a:rPr>
              <a:t> The maximum radius that defines the neighbourhood around a data point.</a:t>
            </a:r>
            <a:br>
              <a:rPr lang="en-GB" sz="1600" dirty="0">
                <a:solidFill>
                  <a:schemeClr val="tx2">
                    <a:lumMod val="50000"/>
                  </a:schemeClr>
                </a:solidFill>
                <a:latin typeface="Georgia" panose="02040502050405020303" pitchFamily="18" charset="0"/>
              </a:rPr>
            </a:br>
            <a:r>
              <a:rPr lang="en-GB" sz="1600" b="1" dirty="0">
                <a:solidFill>
                  <a:schemeClr val="tx2">
                    <a:lumMod val="50000"/>
                  </a:schemeClr>
                </a:solidFill>
                <a:latin typeface="Georgia" panose="02040502050405020303" pitchFamily="18" charset="0"/>
              </a:rPr>
              <a:t>MinPts:</a:t>
            </a:r>
            <a:r>
              <a:rPr lang="en-GB" sz="1600" dirty="0">
                <a:solidFill>
                  <a:schemeClr val="tx2">
                    <a:lumMod val="50000"/>
                  </a:schemeClr>
                </a:solidFill>
                <a:latin typeface="Georgia" panose="02040502050405020303" pitchFamily="18" charset="0"/>
              </a:rPr>
              <a:t> The minimum number of data points required to form a cluster.</a:t>
            </a:r>
            <a:endParaRPr lang="en-IN" dirty="0"/>
          </a:p>
        </p:txBody>
      </p:sp>
      <p:pic>
        <p:nvPicPr>
          <p:cNvPr id="2050" name="Picture 2" descr="Understanding DBSCAN Algorithm and Implementation from Scratch | by  Andrewngai | Towards Data Science">
            <a:extLst>
              <a:ext uri="{FF2B5EF4-FFF2-40B4-BE49-F238E27FC236}">
                <a16:creationId xmlns:a16="http://schemas.microsoft.com/office/drawing/2014/main" id="{0F9465AF-268D-E025-1BD7-E9C8877B73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667"/>
          <a:stretch/>
        </p:blipFill>
        <p:spPr bwMode="auto">
          <a:xfrm>
            <a:off x="4606644" y="2205575"/>
            <a:ext cx="3802502" cy="293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1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Hierarchical Clustering</a:t>
            </a:r>
            <a:endParaRPr dirty="0">
              <a:solidFill>
                <a:schemeClr val="dk2"/>
              </a:solidFill>
            </a:endParaRPr>
          </a:p>
        </p:txBody>
      </p:sp>
      <p:sp>
        <p:nvSpPr>
          <p:cNvPr id="3" name="TextBox 2">
            <a:extLst>
              <a:ext uri="{FF2B5EF4-FFF2-40B4-BE49-F238E27FC236}">
                <a16:creationId xmlns:a16="http://schemas.microsoft.com/office/drawing/2014/main" id="{9119FAE4-A18E-8CBD-1AD5-6F7E40BBA783}"/>
              </a:ext>
            </a:extLst>
          </p:cNvPr>
          <p:cNvSpPr txBox="1"/>
          <p:nvPr/>
        </p:nvSpPr>
        <p:spPr>
          <a:xfrm>
            <a:off x="640080" y="1110540"/>
            <a:ext cx="2545080" cy="3539430"/>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Hierarchical clustering is a method of clustering data points into a hierarchy of clusters. It starts by considering each data point as a separate cluster and then iteratively merges clusters based on their similarity until all data points belong to a single cluster or until a predetermined number of clusters is reached.</a:t>
            </a:r>
            <a:endParaRPr lang="en-IN" sz="1600" dirty="0">
              <a:solidFill>
                <a:schemeClr val="tx2">
                  <a:lumMod val="50000"/>
                </a:schemeClr>
              </a:solidFill>
              <a:latin typeface="Georgia" panose="02040502050405020303" pitchFamily="18" charset="0"/>
            </a:endParaRPr>
          </a:p>
        </p:txBody>
      </p:sp>
      <p:pic>
        <p:nvPicPr>
          <p:cNvPr id="5" name="Picture 4">
            <a:extLst>
              <a:ext uri="{FF2B5EF4-FFF2-40B4-BE49-F238E27FC236}">
                <a16:creationId xmlns:a16="http://schemas.microsoft.com/office/drawing/2014/main" id="{76E9F103-7F76-B0A1-5826-56C30FBC41B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436620" y="1398040"/>
            <a:ext cx="5593080" cy="2722648"/>
          </a:xfrm>
          <a:prstGeom prst="rect">
            <a:avLst/>
          </a:prstGeom>
        </p:spPr>
      </p:pic>
    </p:spTree>
    <p:extLst>
      <p:ext uri="{BB962C8B-B14F-4D97-AF65-F5344CB8AC3E}">
        <p14:creationId xmlns:p14="http://schemas.microsoft.com/office/powerpoint/2010/main" val="39657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rgbClr val="ECECEC"/>
                </a:solidFill>
                <a:latin typeface="+mj-lt"/>
              </a:rPr>
              <a:t>Will choosing different centroids change the clustering in K means</a:t>
            </a:r>
            <a:r>
              <a:rPr lang="en-GB" sz="4000" i="0" dirty="0">
                <a:solidFill>
                  <a:srgbClr val="ECECEC"/>
                </a:solidFill>
                <a:effectLst/>
                <a:latin typeface="+mj-lt"/>
              </a:rPr>
              <a:t>?</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77515" y="32404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rgbClr val="ECECEC"/>
                </a:solidFill>
                <a:latin typeface="+mj-lt"/>
              </a:rPr>
              <a:t>Yes, Clustering changes based on centroid</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7693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What kind of clustering uses merging smaller clusters?</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90215" y="338518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Hierarchical Clustering</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8820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237376"/>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a:t>
            </a:r>
            <a:r>
              <a:rPr lang="en-GB" sz="4000" b="1" dirty="0">
                <a:solidFill>
                  <a:srgbClr val="ECECEC"/>
                </a:solidFill>
                <a:latin typeface="+mj-lt"/>
              </a:rPr>
              <a:t>: </a:t>
            </a:r>
            <a:r>
              <a:rPr lang="en-GB" sz="4000" dirty="0">
                <a:solidFill>
                  <a:srgbClr val="ECECEC"/>
                </a:solidFill>
                <a:latin typeface="+mj-lt"/>
              </a:rPr>
              <a:t>Is the given figure using K means or DBSCAN?</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660065" y="376110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a:t>
            </a:r>
            <a:r>
              <a:rPr lang="en-IN" sz="4000" dirty="0">
                <a:solidFill>
                  <a:srgbClr val="ECECEC"/>
                </a:solidFill>
                <a:latin typeface="+mj-lt"/>
              </a:rPr>
              <a:t> K-means</a:t>
            </a:r>
            <a:endParaRPr lang="en-GB" sz="4000" dirty="0">
              <a:solidFill>
                <a:srgbClr val="ECECEC"/>
              </a:solidFill>
              <a:latin typeface="+mj-lt"/>
              <a:sym typeface="Arial"/>
            </a:endParaRPr>
          </a:p>
        </p:txBody>
      </p:sp>
      <p:pic>
        <p:nvPicPr>
          <p:cNvPr id="4" name="Picture 3">
            <a:extLst>
              <a:ext uri="{FF2B5EF4-FFF2-40B4-BE49-F238E27FC236}">
                <a16:creationId xmlns:a16="http://schemas.microsoft.com/office/drawing/2014/main" id="{5D59DFA0-9D84-5B59-DA8C-B18ED19BEEC6}"/>
              </a:ext>
            </a:extLst>
          </p:cNvPr>
          <p:cNvPicPr>
            <a:picLocks noChangeAspect="1"/>
          </p:cNvPicPr>
          <p:nvPr/>
        </p:nvPicPr>
        <p:blipFill>
          <a:blip r:embed="rId3"/>
          <a:stretch>
            <a:fillRect/>
          </a:stretch>
        </p:blipFill>
        <p:spPr>
          <a:xfrm>
            <a:off x="2766760" y="1757249"/>
            <a:ext cx="3610479" cy="1629002"/>
          </a:xfrm>
          <a:prstGeom prst="rect">
            <a:avLst/>
          </a:prstGeom>
        </p:spPr>
      </p:pic>
    </p:spTree>
    <p:extLst>
      <p:ext uri="{BB962C8B-B14F-4D97-AF65-F5344CB8AC3E}">
        <p14:creationId xmlns:p14="http://schemas.microsoft.com/office/powerpoint/2010/main" val="24958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514</Words>
  <Application>Microsoft Office PowerPoint</Application>
  <PresentationFormat>On-screen Show (16:9)</PresentationFormat>
  <Paragraphs>33</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var(--body-font-family)</vt:lpstr>
      <vt:lpstr>Overpass Black</vt:lpstr>
      <vt:lpstr>Open Sans</vt:lpstr>
      <vt:lpstr>Georgia</vt:lpstr>
      <vt:lpstr>Arial</vt:lpstr>
      <vt:lpstr>Aqua Marketing Plan by Slidego</vt:lpstr>
      <vt:lpstr>Unsupervised Models</vt:lpstr>
      <vt:lpstr>Clustering</vt:lpstr>
      <vt:lpstr>K means Clustering</vt:lpstr>
      <vt:lpstr>DBSCAN</vt:lpstr>
      <vt:lpstr>Hierarchical Clustering</vt:lpstr>
      <vt:lpstr>QUIZ</vt:lpstr>
      <vt:lpstr>Question: Will choosing different centroids change the clustering in K means?</vt:lpstr>
      <vt:lpstr>Question: What kind of clustering uses merging smaller clusters?</vt:lpstr>
      <vt:lpstr>Question: Is the given figure using K means or DBSCAN?</vt:lpstr>
      <vt:lpstr>Question: Is the given figure using K means or DBSCAN?</vt:lpstr>
      <vt:lpstr>Question: Which of the following is required by K-means clustering? a) defined distance metric b) number of clusters c) initial guess as to cluster centroids d) all of the mentioned</vt:lpstr>
      <vt:lpstr>Question: Which clustering algorithm does not require specifying the number of clusters in advance? a. K-Means b. DBSCAN c. Agglomerative d. All of the above </vt:lpstr>
      <vt:lpstr>Question: Which clustering algorithm is capable of detecting outliers as noise points? a. K-Means b. DBSCAN c. Agglomerative d. All of the above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31</cp:revision>
  <dcterms:modified xsi:type="dcterms:W3CDTF">2024-03-26T03:22:28Z</dcterms:modified>
</cp:coreProperties>
</file>