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70" r:id="rId3"/>
    <p:sldId id="367" r:id="rId4"/>
    <p:sldId id="344" r:id="rId5"/>
    <p:sldId id="338" r:id="rId6"/>
    <p:sldId id="343" r:id="rId7"/>
    <p:sldId id="368" r:id="rId8"/>
    <p:sldId id="369" r:id="rId9"/>
    <p:sldId id="370" r:id="rId10"/>
    <p:sldId id="282" r:id="rId11"/>
    <p:sldId id="322" r:id="rId12"/>
    <p:sldId id="371" r:id="rId13"/>
    <p:sldId id="372" r:id="rId14"/>
    <p:sldId id="374" r:id="rId15"/>
    <p:sldId id="373" r:id="rId16"/>
    <p:sldId id="292" r:id="rId17"/>
    <p:sldId id="361" r:id="rId18"/>
    <p:sldId id="331"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verpass Black" panose="020B060402020202020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20" d="100"/>
          <a:sy n="120" d="100"/>
        </p:scale>
        <p:origin x="3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9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55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69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71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23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2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8B887B3B-8801-0F11-4EF6-1DD3B98E00D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DE96FABB-7206-7D90-6B2F-88940D737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15FAC8FA-325C-6047-E58A-3224FA4E7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0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71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8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64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03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499" y="1157539"/>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Feature Selection and Engineering</a:t>
            </a:r>
          </a:p>
        </p:txBody>
      </p:sp>
      <p:sp>
        <p:nvSpPr>
          <p:cNvPr id="2129" name="Google Shape;2129;p38"/>
          <p:cNvSpPr txBox="1">
            <a:spLocks noGrp="1"/>
          </p:cNvSpPr>
          <p:nvPr>
            <p:ph type="subTitle" idx="1"/>
          </p:nvPr>
        </p:nvSpPr>
        <p:spPr>
          <a:xfrm>
            <a:off x="720000" y="3305240"/>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380364"/>
            <a:ext cx="7557170" cy="2597786"/>
          </a:xfrm>
          <a:prstGeom prst="rect">
            <a:avLst/>
          </a:prstGeom>
        </p:spPr>
        <p:txBody>
          <a:bodyPr spcFirstLastPara="1" wrap="square" lIns="91425" tIns="91425" rIns="91425" bIns="91425" anchor="t" anchorCtr="0">
            <a:noAutofit/>
          </a:bodyPr>
          <a:lstStyle/>
          <a:p>
            <a:pPr algn="l"/>
            <a:r>
              <a:rPr lang="en-GB" sz="2500" b="1" i="0" dirty="0">
                <a:solidFill>
                  <a:srgbClr val="ECECEC"/>
                </a:solidFill>
                <a:effectLst/>
                <a:latin typeface="+mj-lt"/>
              </a:rPr>
              <a:t>Question</a:t>
            </a:r>
            <a:r>
              <a:rPr lang="en-GB" sz="2500" b="1" dirty="0">
                <a:solidFill>
                  <a:srgbClr val="ECECEC"/>
                </a:solidFill>
                <a:latin typeface="+mj-lt"/>
              </a:rPr>
              <a:t>: </a:t>
            </a:r>
            <a:r>
              <a:rPr lang="en-GB" sz="2500" dirty="0">
                <a:solidFill>
                  <a:srgbClr val="ECECEC"/>
                </a:solidFill>
                <a:latin typeface="+mj-lt"/>
              </a:rPr>
              <a:t>Which of the following best describes the correlation coefficient in feature selection? </a:t>
            </a:r>
            <a:br>
              <a:rPr lang="en-GB" sz="2500" dirty="0">
                <a:solidFill>
                  <a:srgbClr val="ECECEC"/>
                </a:solidFill>
                <a:latin typeface="+mj-lt"/>
              </a:rPr>
            </a:br>
            <a:r>
              <a:rPr lang="en-GB" sz="2500" dirty="0">
                <a:solidFill>
                  <a:srgbClr val="ECECEC"/>
                </a:solidFill>
                <a:latin typeface="+mj-lt"/>
              </a:rPr>
              <a:t>(a) It measures the linear dependence between two features. </a:t>
            </a:r>
            <a:br>
              <a:rPr lang="en-GB" sz="2500" dirty="0">
                <a:solidFill>
                  <a:srgbClr val="ECECEC"/>
                </a:solidFill>
                <a:latin typeface="+mj-lt"/>
              </a:rPr>
            </a:br>
            <a:r>
              <a:rPr lang="en-GB" sz="2500" dirty="0">
                <a:solidFill>
                  <a:srgbClr val="ECECEC"/>
                </a:solidFill>
                <a:latin typeface="+mj-lt"/>
              </a:rPr>
              <a:t>(b) It directly removes irrelevant features from the dataset. </a:t>
            </a:r>
            <a:br>
              <a:rPr lang="en-GB" sz="2500" dirty="0">
                <a:solidFill>
                  <a:srgbClr val="ECECEC"/>
                </a:solidFill>
                <a:latin typeface="+mj-lt"/>
              </a:rPr>
            </a:br>
            <a:r>
              <a:rPr lang="en-GB" sz="2500" dirty="0">
                <a:solidFill>
                  <a:srgbClr val="ECECEC"/>
                </a:solidFill>
                <a:latin typeface="+mj-lt"/>
              </a:rPr>
              <a:t>(c) It assigns weights to features based on their importance. </a:t>
            </a:r>
            <a:br>
              <a:rPr lang="en-GB" sz="2500" dirty="0">
                <a:solidFill>
                  <a:srgbClr val="ECECEC"/>
                </a:solidFill>
                <a:latin typeface="+mj-lt"/>
              </a:rPr>
            </a:br>
            <a:r>
              <a:rPr lang="en-GB" sz="2500" dirty="0">
                <a:solidFill>
                  <a:srgbClr val="ECECEC"/>
                </a:solidFill>
                <a:latin typeface="+mj-lt"/>
              </a:rPr>
              <a:t>(d) It cannot be used for feature selection.</a:t>
            </a: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(a)</a:t>
            </a:r>
            <a:endParaRPr lang="en-GB" sz="4000" dirty="0">
              <a:solidFill>
                <a:srgbClr val="ECECEC"/>
              </a:solidFill>
              <a:latin typeface="+mj-lt"/>
              <a:sym typeface="Arial"/>
            </a:endParaRPr>
          </a:p>
        </p:txBody>
      </p:sp>
    </p:spTree>
    <p:extLst>
      <p:ext uri="{BB962C8B-B14F-4D97-AF65-F5344CB8AC3E}">
        <p14:creationId xmlns:p14="http://schemas.microsoft.com/office/powerpoint/2010/main" val="24958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380364"/>
            <a:ext cx="7557170" cy="2597786"/>
          </a:xfrm>
          <a:prstGeom prst="rect">
            <a:avLst/>
          </a:prstGeom>
        </p:spPr>
        <p:txBody>
          <a:bodyPr spcFirstLastPara="1" wrap="square" lIns="91425" tIns="91425" rIns="91425" bIns="91425" anchor="t" anchorCtr="0">
            <a:noAutofit/>
          </a:bodyPr>
          <a:lstStyle/>
          <a:p>
            <a:pPr algn="l"/>
            <a:r>
              <a:rPr lang="en-GB" sz="2500" b="1" i="0" dirty="0">
                <a:solidFill>
                  <a:srgbClr val="ECECEC"/>
                </a:solidFill>
                <a:effectLst/>
                <a:latin typeface="+mj-lt"/>
              </a:rPr>
              <a:t>Question</a:t>
            </a:r>
            <a:r>
              <a:rPr lang="en-GB" sz="2500" b="1" dirty="0">
                <a:solidFill>
                  <a:srgbClr val="ECECEC"/>
                </a:solidFill>
                <a:latin typeface="+mj-lt"/>
              </a:rPr>
              <a:t>: </a:t>
            </a:r>
            <a:r>
              <a:rPr lang="en-GB" sz="2500" dirty="0">
                <a:solidFill>
                  <a:srgbClr val="ECECEC"/>
                </a:solidFill>
                <a:latin typeface="+mj-lt"/>
              </a:rPr>
              <a:t>Forward selection in feature selection involves: </a:t>
            </a:r>
            <a:br>
              <a:rPr lang="en-GB" sz="2500" dirty="0">
                <a:solidFill>
                  <a:srgbClr val="ECECEC"/>
                </a:solidFill>
                <a:latin typeface="+mj-lt"/>
              </a:rPr>
            </a:br>
            <a:r>
              <a:rPr lang="en-GB" sz="2500" dirty="0">
                <a:solidFill>
                  <a:srgbClr val="ECECEC"/>
                </a:solidFill>
                <a:latin typeface="+mj-lt"/>
              </a:rPr>
              <a:t>(a) Starting with all features and removing the least relevant one iteratively. </a:t>
            </a:r>
            <a:br>
              <a:rPr lang="en-GB" sz="2500" dirty="0">
                <a:solidFill>
                  <a:srgbClr val="ECECEC"/>
                </a:solidFill>
                <a:latin typeface="+mj-lt"/>
              </a:rPr>
            </a:br>
            <a:r>
              <a:rPr lang="en-GB" sz="2500" dirty="0">
                <a:solidFill>
                  <a:srgbClr val="ECECEC"/>
                </a:solidFill>
                <a:latin typeface="+mj-lt"/>
              </a:rPr>
              <a:t>(b) Starting with no features and adding the most relevant one iteratively. </a:t>
            </a:r>
            <a:br>
              <a:rPr lang="en-GB" sz="2500" dirty="0">
                <a:solidFill>
                  <a:srgbClr val="ECECEC"/>
                </a:solidFill>
                <a:latin typeface="+mj-lt"/>
              </a:rPr>
            </a:br>
            <a:r>
              <a:rPr lang="en-GB" sz="2500" dirty="0">
                <a:solidFill>
                  <a:srgbClr val="ECECEC"/>
                </a:solidFill>
                <a:latin typeface="+mj-lt"/>
              </a:rPr>
              <a:t>(c) Identifying and removing highly correlated features. </a:t>
            </a:r>
            <a:br>
              <a:rPr lang="en-GB" sz="2500" dirty="0">
                <a:solidFill>
                  <a:srgbClr val="ECECEC"/>
                </a:solidFill>
                <a:latin typeface="+mj-lt"/>
              </a:rPr>
            </a:br>
            <a:r>
              <a:rPr lang="en-GB" sz="2500" dirty="0">
                <a:solidFill>
                  <a:srgbClr val="ECECEC"/>
                </a:solidFill>
                <a:latin typeface="+mj-lt"/>
              </a:rPr>
              <a:t>(d) Transforming features into a lower-dimensional space.</a:t>
            </a: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(b)</a:t>
            </a:r>
            <a:endParaRPr lang="en-GB" sz="4000" dirty="0">
              <a:solidFill>
                <a:srgbClr val="ECECEC"/>
              </a:solidFill>
              <a:latin typeface="+mj-lt"/>
              <a:sym typeface="Arial"/>
            </a:endParaRPr>
          </a:p>
        </p:txBody>
      </p:sp>
    </p:spTree>
    <p:extLst>
      <p:ext uri="{BB962C8B-B14F-4D97-AF65-F5344CB8AC3E}">
        <p14:creationId xmlns:p14="http://schemas.microsoft.com/office/powerpoint/2010/main" val="389092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380364"/>
            <a:ext cx="7557170" cy="2597786"/>
          </a:xfrm>
          <a:prstGeom prst="rect">
            <a:avLst/>
          </a:prstGeom>
        </p:spPr>
        <p:txBody>
          <a:bodyPr spcFirstLastPara="1" wrap="square" lIns="91425" tIns="91425" rIns="91425" bIns="91425" anchor="t" anchorCtr="0">
            <a:noAutofit/>
          </a:bodyPr>
          <a:lstStyle/>
          <a:p>
            <a:r>
              <a:rPr lang="en-GB" sz="2500" b="1" i="0" dirty="0">
                <a:solidFill>
                  <a:srgbClr val="ECECEC"/>
                </a:solidFill>
                <a:effectLst/>
                <a:latin typeface="+mj-lt"/>
              </a:rPr>
              <a:t>Question</a:t>
            </a:r>
            <a:r>
              <a:rPr lang="en-GB" sz="2500" b="1" dirty="0">
                <a:solidFill>
                  <a:srgbClr val="ECECEC"/>
                </a:solidFill>
                <a:latin typeface="+mj-lt"/>
              </a:rPr>
              <a:t>: </a:t>
            </a:r>
            <a:r>
              <a:rPr lang="en-GB" sz="2500" dirty="0">
                <a:solidFill>
                  <a:srgbClr val="ECECEC"/>
                </a:solidFill>
                <a:latin typeface="+mj-lt"/>
              </a:rPr>
              <a:t>Backward elimination in feature selection refers to: </a:t>
            </a:r>
            <a:br>
              <a:rPr lang="en-GB" sz="2500" b="1" dirty="0">
                <a:solidFill>
                  <a:srgbClr val="ECECEC"/>
                </a:solidFill>
                <a:latin typeface="+mj-lt"/>
              </a:rPr>
            </a:br>
            <a:r>
              <a:rPr lang="en-GB" sz="2500" dirty="0">
                <a:solidFill>
                  <a:srgbClr val="ECECEC"/>
                </a:solidFill>
                <a:latin typeface="+mj-lt"/>
              </a:rPr>
              <a:t>(a) Starting with all features and keeping only the most relevant ones. </a:t>
            </a:r>
            <a:br>
              <a:rPr lang="en-GB" sz="2500" dirty="0">
                <a:solidFill>
                  <a:srgbClr val="ECECEC"/>
                </a:solidFill>
                <a:latin typeface="+mj-lt"/>
              </a:rPr>
            </a:br>
            <a:r>
              <a:rPr lang="en-GB" sz="2500" dirty="0">
                <a:solidFill>
                  <a:srgbClr val="ECECEC"/>
                </a:solidFill>
                <a:latin typeface="+mj-lt"/>
              </a:rPr>
              <a:t>(b) Starting with no features and iteratively adding relevant ones. </a:t>
            </a:r>
            <a:br>
              <a:rPr lang="en-GB" sz="2500" dirty="0">
                <a:solidFill>
                  <a:srgbClr val="ECECEC"/>
                </a:solidFill>
                <a:latin typeface="+mj-lt"/>
              </a:rPr>
            </a:br>
            <a:r>
              <a:rPr lang="en-GB" sz="2500" dirty="0">
                <a:solidFill>
                  <a:srgbClr val="ECECEC"/>
                </a:solidFill>
                <a:latin typeface="+mj-lt"/>
              </a:rPr>
              <a:t>(c) Scaling features to a common range. </a:t>
            </a:r>
            <a:br>
              <a:rPr lang="en-GB" sz="2500" dirty="0">
                <a:solidFill>
                  <a:srgbClr val="ECECEC"/>
                </a:solidFill>
                <a:latin typeface="+mj-lt"/>
              </a:rPr>
            </a:br>
            <a:r>
              <a:rPr lang="en-GB" sz="2500" dirty="0">
                <a:solidFill>
                  <a:srgbClr val="ECECEC"/>
                </a:solidFill>
                <a:latin typeface="+mj-lt"/>
              </a:rPr>
              <a:t>(d) Creating new features from existing ones.</a:t>
            </a:r>
            <a:br>
              <a:rPr lang="en-GB" sz="1600" b="0" i="0" dirty="0">
                <a:solidFill>
                  <a:srgbClr val="1F1F1F"/>
                </a:solidFill>
                <a:effectLst/>
                <a:latin typeface="Google Sans"/>
              </a:rPr>
            </a:br>
            <a:endParaRPr lang="en-GB" sz="2500" dirty="0">
              <a:solidFill>
                <a:srgbClr val="ECECEC"/>
              </a:solidFill>
              <a:latin typeface="+mj-lt"/>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(a)</a:t>
            </a:r>
            <a:endParaRPr lang="en-GB" sz="4000" dirty="0">
              <a:solidFill>
                <a:srgbClr val="ECECEC"/>
              </a:solidFill>
              <a:latin typeface="+mj-lt"/>
              <a:sym typeface="Arial"/>
            </a:endParaRPr>
          </a:p>
        </p:txBody>
      </p:sp>
    </p:spTree>
    <p:extLst>
      <p:ext uri="{BB962C8B-B14F-4D97-AF65-F5344CB8AC3E}">
        <p14:creationId xmlns:p14="http://schemas.microsoft.com/office/powerpoint/2010/main" val="22875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380364"/>
            <a:ext cx="7557170" cy="2597786"/>
          </a:xfrm>
          <a:prstGeom prst="rect">
            <a:avLst/>
          </a:prstGeom>
        </p:spPr>
        <p:txBody>
          <a:bodyPr spcFirstLastPara="1" wrap="square" lIns="91425" tIns="91425" rIns="91425" bIns="91425" anchor="t" anchorCtr="0">
            <a:noAutofit/>
          </a:bodyPr>
          <a:lstStyle/>
          <a:p>
            <a:r>
              <a:rPr lang="en-GB" sz="2500" b="1" i="0" dirty="0">
                <a:solidFill>
                  <a:srgbClr val="ECECEC"/>
                </a:solidFill>
                <a:effectLst/>
                <a:latin typeface="+mj-lt"/>
              </a:rPr>
              <a:t>Question</a:t>
            </a:r>
            <a:r>
              <a:rPr lang="en-GB" sz="2500" b="1" dirty="0">
                <a:solidFill>
                  <a:srgbClr val="ECECEC"/>
                </a:solidFill>
                <a:latin typeface="+mj-lt"/>
              </a:rPr>
              <a:t>: </a:t>
            </a:r>
            <a:r>
              <a:rPr lang="en-GB" sz="2500" dirty="0">
                <a:solidFill>
                  <a:srgbClr val="ECECEC"/>
                </a:solidFill>
                <a:latin typeface="+mj-lt"/>
              </a:rPr>
              <a:t>Binning in feature engineering involves: (a) Removing irrelevant features from the dataset. (b) Discretizing a continuous feature into a set of intervals. </a:t>
            </a:r>
            <a:br>
              <a:rPr lang="en-GB" sz="2500" dirty="0">
                <a:solidFill>
                  <a:srgbClr val="ECECEC"/>
                </a:solidFill>
                <a:latin typeface="+mj-lt"/>
              </a:rPr>
            </a:br>
            <a:r>
              <a:rPr lang="en-GB" sz="2500" dirty="0">
                <a:solidFill>
                  <a:srgbClr val="ECECEC"/>
                </a:solidFill>
                <a:latin typeface="+mj-lt"/>
              </a:rPr>
              <a:t>(c) Assigning weights to features based on their importance. </a:t>
            </a:r>
            <a:br>
              <a:rPr lang="en-GB" sz="2500" dirty="0">
                <a:solidFill>
                  <a:srgbClr val="ECECEC"/>
                </a:solidFill>
                <a:latin typeface="+mj-lt"/>
              </a:rPr>
            </a:br>
            <a:r>
              <a:rPr lang="en-GB" sz="2500" dirty="0">
                <a:solidFill>
                  <a:srgbClr val="ECECEC"/>
                </a:solidFill>
                <a:latin typeface="+mj-lt"/>
              </a:rPr>
              <a:t>(d) Transforming features into a completely new representation.</a:t>
            </a:r>
            <a:br>
              <a:rPr lang="en-GB" sz="2500" dirty="0">
                <a:solidFill>
                  <a:srgbClr val="ECECEC"/>
                </a:solidFill>
                <a:latin typeface="+mj-lt"/>
              </a:rPr>
            </a:br>
            <a:endParaRPr lang="en-GB" sz="2500" dirty="0">
              <a:solidFill>
                <a:srgbClr val="ECECEC"/>
              </a:solidFill>
              <a:latin typeface="+mj-lt"/>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(b)</a:t>
            </a:r>
            <a:endParaRPr lang="en-GB" sz="4000" dirty="0">
              <a:solidFill>
                <a:srgbClr val="ECECEC"/>
              </a:solidFill>
              <a:latin typeface="+mj-lt"/>
              <a:sym typeface="Arial"/>
            </a:endParaRPr>
          </a:p>
        </p:txBody>
      </p:sp>
    </p:spTree>
    <p:extLst>
      <p:ext uri="{BB962C8B-B14F-4D97-AF65-F5344CB8AC3E}">
        <p14:creationId xmlns:p14="http://schemas.microsoft.com/office/powerpoint/2010/main" val="27687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380364"/>
            <a:ext cx="7557170" cy="2597786"/>
          </a:xfrm>
          <a:prstGeom prst="rect">
            <a:avLst/>
          </a:prstGeom>
        </p:spPr>
        <p:txBody>
          <a:bodyPr spcFirstLastPara="1" wrap="square" lIns="91425" tIns="91425" rIns="91425" bIns="91425" anchor="t" anchorCtr="0">
            <a:noAutofit/>
          </a:bodyPr>
          <a:lstStyle/>
          <a:p>
            <a:r>
              <a:rPr lang="en-GB" sz="2500" b="1" i="0" dirty="0">
                <a:solidFill>
                  <a:srgbClr val="ECECEC"/>
                </a:solidFill>
                <a:effectLst/>
                <a:latin typeface="+mj-lt"/>
              </a:rPr>
              <a:t>Question</a:t>
            </a:r>
            <a:r>
              <a:rPr lang="en-GB" sz="2500" b="1" dirty="0">
                <a:solidFill>
                  <a:srgbClr val="ECECEC"/>
                </a:solidFill>
                <a:latin typeface="+mj-lt"/>
              </a:rPr>
              <a:t>: </a:t>
            </a:r>
            <a:r>
              <a:rPr lang="en-GB" sz="2500" dirty="0">
                <a:solidFill>
                  <a:srgbClr val="ECECEC"/>
                </a:solidFill>
                <a:latin typeface="+mj-lt"/>
              </a:rPr>
              <a:t>Feature creation involves: </a:t>
            </a:r>
            <a:br>
              <a:rPr lang="en-GB" sz="2500" dirty="0">
                <a:solidFill>
                  <a:srgbClr val="ECECEC"/>
                </a:solidFill>
                <a:latin typeface="+mj-lt"/>
              </a:rPr>
            </a:br>
            <a:r>
              <a:rPr lang="en-GB" sz="2500" dirty="0">
                <a:solidFill>
                  <a:srgbClr val="ECECEC"/>
                </a:solidFill>
                <a:latin typeface="+mj-lt"/>
              </a:rPr>
              <a:t>(a) Removing redundant information from existing features. </a:t>
            </a:r>
            <a:br>
              <a:rPr lang="en-GB" sz="2500" dirty="0">
                <a:solidFill>
                  <a:srgbClr val="ECECEC"/>
                </a:solidFill>
                <a:latin typeface="+mj-lt"/>
              </a:rPr>
            </a:br>
            <a:r>
              <a:rPr lang="en-GB" sz="2500" dirty="0">
                <a:solidFill>
                  <a:srgbClr val="ECECEC"/>
                </a:solidFill>
                <a:latin typeface="+mj-lt"/>
              </a:rPr>
              <a:t>(b) Combining existing features to create new informative features. </a:t>
            </a:r>
            <a:br>
              <a:rPr lang="en-GB" sz="2500" dirty="0">
                <a:solidFill>
                  <a:srgbClr val="ECECEC"/>
                </a:solidFill>
                <a:latin typeface="+mj-lt"/>
              </a:rPr>
            </a:br>
            <a:r>
              <a:rPr lang="en-GB" sz="2500" dirty="0">
                <a:solidFill>
                  <a:srgbClr val="ECECEC"/>
                </a:solidFill>
                <a:latin typeface="+mj-lt"/>
              </a:rPr>
              <a:t>(c) Scaling features to a common range. </a:t>
            </a:r>
            <a:br>
              <a:rPr lang="en-GB" sz="2500" dirty="0">
                <a:solidFill>
                  <a:srgbClr val="ECECEC"/>
                </a:solidFill>
                <a:latin typeface="+mj-lt"/>
              </a:rPr>
            </a:br>
            <a:r>
              <a:rPr lang="en-GB" sz="2500" dirty="0">
                <a:solidFill>
                  <a:srgbClr val="ECECEC"/>
                </a:solidFill>
                <a:latin typeface="+mj-lt"/>
              </a:rPr>
              <a:t>(d) Selecting the most relevant features for model training.</a:t>
            </a:r>
            <a:br>
              <a:rPr lang="en-GB" sz="2500" b="1" dirty="0">
                <a:solidFill>
                  <a:srgbClr val="ECECEC"/>
                </a:solidFill>
                <a:latin typeface="+mj-lt"/>
              </a:rPr>
            </a:br>
            <a:endParaRPr lang="en-GB" sz="2500" b="1" dirty="0">
              <a:solidFill>
                <a:srgbClr val="ECECEC"/>
              </a:solidFill>
              <a:latin typeface="+mj-lt"/>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(b)</a:t>
            </a:r>
            <a:endParaRPr lang="en-GB" sz="4000" dirty="0">
              <a:solidFill>
                <a:srgbClr val="ECECEC"/>
              </a:solidFill>
              <a:latin typeface="+mj-lt"/>
              <a:sym typeface="Arial"/>
            </a:endParaRPr>
          </a:p>
        </p:txBody>
      </p:sp>
    </p:spTree>
    <p:extLst>
      <p:ext uri="{BB962C8B-B14F-4D97-AF65-F5344CB8AC3E}">
        <p14:creationId xmlns:p14="http://schemas.microsoft.com/office/powerpoint/2010/main" val="8988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b="1" i="0" dirty="0">
                <a:solidFill>
                  <a:srgbClr val="ECECEC"/>
                </a:solidFill>
                <a:effectLst/>
                <a:latin typeface="+mj-lt"/>
              </a:rPr>
              <a:t>Question: </a:t>
            </a:r>
            <a:r>
              <a:rPr lang="en-GB" i="0" dirty="0">
                <a:solidFill>
                  <a:srgbClr val="ECECEC"/>
                </a:solidFill>
                <a:effectLst/>
                <a:latin typeface="+mj-lt"/>
              </a:rPr>
              <a:t>If the correlation coefficient values of features are the following:</a:t>
            </a:r>
            <a:br>
              <a:rPr lang="en-GB" i="0" dirty="0">
                <a:solidFill>
                  <a:srgbClr val="ECECEC"/>
                </a:solidFill>
                <a:effectLst/>
                <a:latin typeface="+mj-lt"/>
              </a:rPr>
            </a:br>
            <a:r>
              <a:rPr lang="en-GB" i="0" dirty="0">
                <a:solidFill>
                  <a:srgbClr val="ECECEC"/>
                </a:solidFill>
                <a:effectLst/>
                <a:latin typeface="+mj-lt"/>
              </a:rPr>
              <a:t>x1 = 0.99, x2 = 0.67, x3 = 0, x4 = -0.89</a:t>
            </a:r>
            <a:br>
              <a:rPr lang="en-GB" i="0" dirty="0">
                <a:solidFill>
                  <a:srgbClr val="ECECEC"/>
                </a:solidFill>
                <a:effectLst/>
                <a:latin typeface="+mj-lt"/>
              </a:rPr>
            </a:br>
            <a:r>
              <a:rPr lang="en-GB" i="0" dirty="0">
                <a:solidFill>
                  <a:srgbClr val="ECECEC"/>
                </a:solidFill>
                <a:effectLst/>
                <a:latin typeface="+mj-lt"/>
              </a:rPr>
              <a:t>Select the two best features among x1,x2,x3 and x4. </a:t>
            </a:r>
            <a:endParaRPr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rgbClr val="ECECEC"/>
                </a:solidFill>
                <a:latin typeface="+mj-lt"/>
              </a:rPr>
              <a:t>x1, x4</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7693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rgbClr val="ECECEC"/>
                </a:solidFill>
                <a:latin typeface="+mj-lt"/>
              </a:rPr>
              <a:t>True or False: Different problems in the same domain may need different features.</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90215" y="338518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True</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8820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Feature Selection</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534171" y="1791779"/>
            <a:ext cx="2966677" cy="2308324"/>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Feature selection is the process of choosing a subset of relevant features for use in model construction. It aims to improve the model's performance by reducing overfitting, increasing accuracy, and speeding up training time. </a:t>
            </a:r>
          </a:p>
        </p:txBody>
      </p:sp>
      <p:pic>
        <p:nvPicPr>
          <p:cNvPr id="1026" name="Picture 2" descr="What is Feature Selection? Definition and FAQs | HEAVY.AI">
            <a:extLst>
              <a:ext uri="{FF2B5EF4-FFF2-40B4-BE49-F238E27FC236}">
                <a16:creationId xmlns:a16="http://schemas.microsoft.com/office/drawing/2014/main" id="{EEC94B32-DD47-726F-8572-C3F699032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348" y="1559377"/>
            <a:ext cx="4986370" cy="2625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Types of Feature Selection</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860740" y="1166362"/>
            <a:ext cx="7133727" cy="3539430"/>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1. </a:t>
            </a:r>
            <a:r>
              <a:rPr lang="en-GB" sz="1600" b="1" dirty="0">
                <a:solidFill>
                  <a:schemeClr val="tx2">
                    <a:lumMod val="50000"/>
                  </a:schemeClr>
                </a:solidFill>
                <a:latin typeface="Georgia" panose="02040502050405020303" pitchFamily="18" charset="0"/>
              </a:rPr>
              <a:t>Filter Methods:</a:t>
            </a:r>
            <a:r>
              <a:rPr lang="en-GB" sz="1600" dirty="0">
                <a:solidFill>
                  <a:schemeClr val="tx2">
                    <a:lumMod val="50000"/>
                  </a:schemeClr>
                </a:solidFill>
                <a:latin typeface="Georgia" panose="02040502050405020303" pitchFamily="18" charset="0"/>
              </a:rPr>
              <a:t> These methods select features based on statistical properties like correlation with the target variable, variance, or mutual information. Examples include Pearson correlation coefficient, chi-square test, and ANOVA.</a:t>
            </a:r>
          </a:p>
          <a:p>
            <a:pPr algn="just"/>
            <a:endParaRPr lang="en-GB" sz="1600" dirty="0">
              <a:solidFill>
                <a:schemeClr val="tx2">
                  <a:lumMod val="50000"/>
                </a:schemeClr>
              </a:solidFill>
              <a:latin typeface="Georgia" panose="02040502050405020303" pitchFamily="18" charset="0"/>
            </a:endParaRPr>
          </a:p>
          <a:p>
            <a:pPr algn="just"/>
            <a:r>
              <a:rPr lang="en-GB" sz="1600" dirty="0">
                <a:solidFill>
                  <a:schemeClr val="tx2">
                    <a:lumMod val="50000"/>
                  </a:schemeClr>
                </a:solidFill>
                <a:latin typeface="Georgia" panose="02040502050405020303" pitchFamily="18" charset="0"/>
              </a:rPr>
              <a:t>2. </a:t>
            </a:r>
            <a:r>
              <a:rPr lang="en-GB" sz="1600" b="1" dirty="0">
                <a:solidFill>
                  <a:schemeClr val="tx2">
                    <a:lumMod val="50000"/>
                  </a:schemeClr>
                </a:solidFill>
                <a:latin typeface="Georgia" panose="02040502050405020303" pitchFamily="18" charset="0"/>
              </a:rPr>
              <a:t>Wrapper Methods:</a:t>
            </a:r>
            <a:r>
              <a:rPr lang="en-GB" sz="1600" dirty="0">
                <a:solidFill>
                  <a:schemeClr val="tx2">
                    <a:lumMod val="50000"/>
                  </a:schemeClr>
                </a:solidFill>
                <a:latin typeface="Georgia" panose="02040502050405020303" pitchFamily="18" charset="0"/>
              </a:rPr>
              <a:t> These methods evaluate different subsets of features by training the model on various combinations and selecting the subset that yields the best performance. Examples include forward selection, backward elimination, and recursive feature elimination.</a:t>
            </a:r>
          </a:p>
          <a:p>
            <a:pPr algn="just"/>
            <a:endParaRPr lang="en-GB" sz="1600" dirty="0">
              <a:solidFill>
                <a:schemeClr val="tx2">
                  <a:lumMod val="50000"/>
                </a:schemeClr>
              </a:solidFill>
              <a:latin typeface="Georgia" panose="02040502050405020303" pitchFamily="18" charset="0"/>
            </a:endParaRPr>
          </a:p>
          <a:p>
            <a:pPr algn="just"/>
            <a:r>
              <a:rPr lang="en-GB" sz="1600" dirty="0">
                <a:solidFill>
                  <a:schemeClr val="tx2">
                    <a:lumMod val="50000"/>
                  </a:schemeClr>
                </a:solidFill>
                <a:latin typeface="Georgia" panose="02040502050405020303" pitchFamily="18" charset="0"/>
              </a:rPr>
              <a:t>3. </a:t>
            </a:r>
            <a:r>
              <a:rPr lang="en-GB" sz="1600" b="1" dirty="0">
                <a:solidFill>
                  <a:schemeClr val="tx2">
                    <a:lumMod val="50000"/>
                  </a:schemeClr>
                </a:solidFill>
                <a:latin typeface="Georgia" panose="02040502050405020303" pitchFamily="18" charset="0"/>
              </a:rPr>
              <a:t>Embedded Methods:</a:t>
            </a:r>
            <a:r>
              <a:rPr lang="en-GB" sz="1600" dirty="0">
                <a:solidFill>
                  <a:schemeClr val="tx2">
                    <a:lumMod val="50000"/>
                  </a:schemeClr>
                </a:solidFill>
                <a:latin typeface="Georgia" panose="02040502050405020303" pitchFamily="18" charset="0"/>
              </a:rPr>
              <a:t> These methods perform feature selection as part of the model training process. Techniques like Lasso regression and decision tree-based algorithms (e.g., Random Forest) inherently perform feature selection during model training.</a:t>
            </a:r>
          </a:p>
        </p:txBody>
      </p:sp>
    </p:spTree>
    <p:extLst>
      <p:ext uri="{BB962C8B-B14F-4D97-AF65-F5344CB8AC3E}">
        <p14:creationId xmlns:p14="http://schemas.microsoft.com/office/powerpoint/2010/main" val="357375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6C39EF30-EC36-3D4D-EBA2-A8D1D9EEDA47}"/>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D2B29FF4-CC89-C27E-F183-C49164048B80}"/>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Correlation Coefficient(Filter Method)</a:t>
            </a:r>
            <a:endParaRPr dirty="0">
              <a:solidFill>
                <a:schemeClr val="dk2"/>
              </a:solidFill>
            </a:endParaRPr>
          </a:p>
        </p:txBody>
      </p:sp>
      <p:sp>
        <p:nvSpPr>
          <p:cNvPr id="6" name="TextBox 5">
            <a:extLst>
              <a:ext uri="{FF2B5EF4-FFF2-40B4-BE49-F238E27FC236}">
                <a16:creationId xmlns:a16="http://schemas.microsoft.com/office/drawing/2014/main" id="{D0D8E54D-8F84-0CC4-3D1F-F8424DD76AC9}"/>
              </a:ext>
            </a:extLst>
          </p:cNvPr>
          <p:cNvSpPr txBox="1"/>
          <p:nvPr/>
        </p:nvSpPr>
        <p:spPr>
          <a:xfrm>
            <a:off x="432000" y="1222439"/>
            <a:ext cx="3526046" cy="3293209"/>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Two factors need to be considered:</a:t>
            </a:r>
          </a:p>
          <a:p>
            <a:pPr algn="just"/>
            <a:r>
              <a:rPr lang="en-GB" sz="1600" dirty="0">
                <a:solidFill>
                  <a:schemeClr val="tx2">
                    <a:lumMod val="50000"/>
                  </a:schemeClr>
                </a:solidFill>
                <a:latin typeface="Georgia" panose="02040502050405020303" pitchFamily="18" charset="0"/>
              </a:rPr>
              <a:t>1) Variables need to be highly correlated to the target variable(variable being predicted).</a:t>
            </a:r>
          </a:p>
          <a:p>
            <a:pPr algn="just"/>
            <a:r>
              <a:rPr lang="en-GB" sz="1600" dirty="0">
                <a:solidFill>
                  <a:schemeClr val="tx2">
                    <a:lumMod val="50000"/>
                  </a:schemeClr>
                </a:solidFill>
                <a:latin typeface="Georgia" panose="02040502050405020303" pitchFamily="18" charset="0"/>
              </a:rPr>
              <a:t>2) Selected feature variables should not be correlated to each other.</a:t>
            </a:r>
          </a:p>
          <a:p>
            <a:pPr algn="just"/>
            <a:br>
              <a:rPr lang="en-GB" sz="1600" dirty="0">
                <a:solidFill>
                  <a:schemeClr val="tx2">
                    <a:lumMod val="50000"/>
                  </a:schemeClr>
                </a:solidFill>
                <a:latin typeface="Georgia" panose="02040502050405020303" pitchFamily="18" charset="0"/>
              </a:rPr>
            </a:br>
            <a:r>
              <a:rPr lang="en-GB" sz="1600" dirty="0">
                <a:solidFill>
                  <a:schemeClr val="tx2">
                    <a:lumMod val="50000"/>
                  </a:schemeClr>
                </a:solidFill>
                <a:latin typeface="Georgia" panose="02040502050405020303" pitchFamily="18" charset="0"/>
              </a:rPr>
              <a:t>If two variables are correlated, we can predict one from the other. Therefore, if two features are correlated, the model only needs one, as the second does not add additional information. </a:t>
            </a:r>
            <a:endParaRPr lang="en-IN" sz="1600" dirty="0">
              <a:solidFill>
                <a:schemeClr val="tx2">
                  <a:lumMod val="50000"/>
                </a:schemeClr>
              </a:solidFill>
              <a:latin typeface="Georgia" panose="02040502050405020303" pitchFamily="18" charset="0"/>
            </a:endParaRPr>
          </a:p>
        </p:txBody>
      </p:sp>
      <p:pic>
        <p:nvPicPr>
          <p:cNvPr id="2054" name="Picture 6" descr="How to create a seaborn correlation heatmap in Python? - GeeksforGeeks">
            <a:extLst>
              <a:ext uri="{FF2B5EF4-FFF2-40B4-BE49-F238E27FC236}">
                <a16:creationId xmlns:a16="http://schemas.microsoft.com/office/drawing/2014/main" id="{195E4D53-9CA8-5F1B-F860-FC821C53E8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73"/>
          <a:stretch/>
        </p:blipFill>
        <p:spPr bwMode="auto">
          <a:xfrm>
            <a:off x="4155349" y="1222439"/>
            <a:ext cx="4782938" cy="315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5162-8524-D967-38F3-445845E564ED}"/>
              </a:ext>
            </a:extLst>
          </p:cNvPr>
          <p:cNvSpPr>
            <a:spLocks noGrp="1"/>
          </p:cNvSpPr>
          <p:nvPr>
            <p:ph type="ctrTitle"/>
          </p:nvPr>
        </p:nvSpPr>
        <p:spPr/>
        <p:txBody>
          <a:bodyPr/>
          <a:lstStyle/>
          <a:p>
            <a:r>
              <a:rPr lang="en-IN" dirty="0"/>
              <a:t>Forward Selection (Wrapper Method)</a:t>
            </a:r>
          </a:p>
        </p:txBody>
      </p:sp>
      <p:sp>
        <p:nvSpPr>
          <p:cNvPr id="3" name="TextBox 2">
            <a:extLst>
              <a:ext uri="{FF2B5EF4-FFF2-40B4-BE49-F238E27FC236}">
                <a16:creationId xmlns:a16="http://schemas.microsoft.com/office/drawing/2014/main" id="{2B7DE00F-84A0-9C4A-D033-55B6B3D8BEAF}"/>
              </a:ext>
            </a:extLst>
          </p:cNvPr>
          <p:cNvSpPr txBox="1"/>
          <p:nvPr/>
        </p:nvSpPr>
        <p:spPr>
          <a:xfrm>
            <a:off x="418013" y="1037064"/>
            <a:ext cx="4617719" cy="4031873"/>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Forward step selection is a feature selection method that starts with no features and iteratively adds the most promising feature based on a predefined criterion until a stopping condition is met.</a:t>
            </a:r>
          </a:p>
          <a:p>
            <a:pPr algn="l"/>
            <a:r>
              <a:rPr lang="en-GB" sz="1600" dirty="0">
                <a:solidFill>
                  <a:schemeClr val="tx2">
                    <a:lumMod val="50000"/>
                  </a:schemeClr>
                </a:solidFill>
                <a:latin typeface="Georgia" panose="02040502050405020303" pitchFamily="18" charset="0"/>
              </a:rPr>
              <a:t>1) </a:t>
            </a:r>
            <a:r>
              <a:rPr lang="en-GB" sz="1600" b="1" dirty="0">
                <a:solidFill>
                  <a:schemeClr val="tx2">
                    <a:lumMod val="50000"/>
                  </a:schemeClr>
                </a:solidFill>
                <a:latin typeface="Georgia" panose="02040502050405020303" pitchFamily="18" charset="0"/>
              </a:rPr>
              <a:t>Initialize:</a:t>
            </a:r>
            <a:r>
              <a:rPr lang="en-GB" sz="1600" dirty="0">
                <a:solidFill>
                  <a:schemeClr val="tx2">
                    <a:lumMod val="50000"/>
                  </a:schemeClr>
                </a:solidFill>
                <a:latin typeface="Georgia" panose="02040502050405020303" pitchFamily="18" charset="0"/>
              </a:rPr>
              <a:t> Start with no features selected.</a:t>
            </a:r>
            <a:br>
              <a:rPr lang="en-GB" sz="1600" dirty="0">
                <a:solidFill>
                  <a:schemeClr val="tx2">
                    <a:lumMod val="50000"/>
                  </a:schemeClr>
                </a:solidFill>
                <a:latin typeface="Georgia" panose="02040502050405020303" pitchFamily="18" charset="0"/>
              </a:rPr>
            </a:br>
            <a:r>
              <a:rPr lang="en-GB" sz="1600" dirty="0">
                <a:solidFill>
                  <a:schemeClr val="tx2">
                    <a:lumMod val="50000"/>
                  </a:schemeClr>
                </a:solidFill>
                <a:latin typeface="Georgia" panose="02040502050405020303" pitchFamily="18" charset="0"/>
              </a:rPr>
              <a:t>2) </a:t>
            </a:r>
            <a:r>
              <a:rPr lang="en-GB" sz="1600" b="1" dirty="0">
                <a:solidFill>
                  <a:schemeClr val="tx2">
                    <a:lumMod val="50000"/>
                  </a:schemeClr>
                </a:solidFill>
                <a:latin typeface="Georgia" panose="02040502050405020303" pitchFamily="18" charset="0"/>
              </a:rPr>
              <a:t>Evaluate:</a:t>
            </a:r>
            <a:r>
              <a:rPr lang="en-GB" sz="1600" dirty="0">
                <a:solidFill>
                  <a:schemeClr val="tx2">
                    <a:lumMod val="50000"/>
                  </a:schemeClr>
                </a:solidFill>
                <a:latin typeface="Georgia" panose="02040502050405020303" pitchFamily="18" charset="0"/>
              </a:rPr>
              <a:t> Score all the features based on performance.</a:t>
            </a:r>
          </a:p>
          <a:p>
            <a:pPr algn="l"/>
            <a:r>
              <a:rPr lang="en-GB" sz="1600" dirty="0">
                <a:solidFill>
                  <a:schemeClr val="tx2">
                    <a:lumMod val="50000"/>
                  </a:schemeClr>
                </a:solidFill>
                <a:latin typeface="Georgia" panose="02040502050405020303" pitchFamily="18" charset="0"/>
              </a:rPr>
              <a:t>3) </a:t>
            </a:r>
            <a:r>
              <a:rPr lang="en-GB" sz="1600" b="1" dirty="0">
                <a:solidFill>
                  <a:schemeClr val="tx2">
                    <a:lumMod val="50000"/>
                  </a:schemeClr>
                </a:solidFill>
                <a:latin typeface="Georgia" panose="02040502050405020303" pitchFamily="18" charset="0"/>
              </a:rPr>
              <a:t>Select:</a:t>
            </a:r>
            <a:r>
              <a:rPr lang="en-GB" sz="1600" dirty="0">
                <a:solidFill>
                  <a:schemeClr val="tx2">
                    <a:lumMod val="50000"/>
                  </a:schemeClr>
                </a:solidFill>
                <a:latin typeface="Georgia" panose="02040502050405020303" pitchFamily="18" charset="0"/>
              </a:rPr>
              <a:t> Choose the feature with the highest score and add it to the set.</a:t>
            </a:r>
          </a:p>
          <a:p>
            <a:pPr algn="l"/>
            <a:r>
              <a:rPr lang="en-GB" sz="1600" dirty="0">
                <a:solidFill>
                  <a:schemeClr val="tx2">
                    <a:lumMod val="50000"/>
                  </a:schemeClr>
                </a:solidFill>
                <a:latin typeface="Georgia" panose="02040502050405020303" pitchFamily="18" charset="0"/>
              </a:rPr>
              <a:t>4) </a:t>
            </a:r>
            <a:r>
              <a:rPr lang="en-GB" sz="1600" b="1" dirty="0">
                <a:solidFill>
                  <a:schemeClr val="tx2">
                    <a:lumMod val="50000"/>
                  </a:schemeClr>
                </a:solidFill>
                <a:latin typeface="Georgia" panose="02040502050405020303" pitchFamily="18" charset="0"/>
              </a:rPr>
              <a:t>Train:</a:t>
            </a:r>
            <a:r>
              <a:rPr lang="en-GB" sz="1600" dirty="0">
                <a:solidFill>
                  <a:schemeClr val="tx2">
                    <a:lumMod val="50000"/>
                  </a:schemeClr>
                </a:solidFill>
                <a:latin typeface="Georgia" panose="02040502050405020303" pitchFamily="18" charset="0"/>
              </a:rPr>
              <a:t> Train a model using the selected features.</a:t>
            </a:r>
          </a:p>
          <a:p>
            <a:pPr algn="l"/>
            <a:r>
              <a:rPr lang="en-GB" sz="1600" dirty="0">
                <a:solidFill>
                  <a:schemeClr val="tx2">
                    <a:lumMod val="50000"/>
                  </a:schemeClr>
                </a:solidFill>
                <a:latin typeface="Georgia" panose="02040502050405020303" pitchFamily="18" charset="0"/>
              </a:rPr>
              <a:t>5) </a:t>
            </a:r>
            <a:r>
              <a:rPr lang="en-GB" sz="1600" b="1" dirty="0">
                <a:solidFill>
                  <a:schemeClr val="tx2">
                    <a:lumMod val="50000"/>
                  </a:schemeClr>
                </a:solidFill>
                <a:latin typeface="Georgia" panose="02040502050405020303" pitchFamily="18" charset="0"/>
              </a:rPr>
              <a:t>Evaluate Criterion:</a:t>
            </a:r>
            <a:r>
              <a:rPr lang="en-GB" sz="1600" dirty="0">
                <a:solidFill>
                  <a:schemeClr val="tx2">
                    <a:lumMod val="50000"/>
                  </a:schemeClr>
                </a:solidFill>
                <a:latin typeface="Georgia" panose="02040502050405020303" pitchFamily="18" charset="0"/>
              </a:rPr>
              <a:t> Assess model performance.</a:t>
            </a:r>
          </a:p>
          <a:p>
            <a:pPr algn="l"/>
            <a:r>
              <a:rPr lang="en-GB" sz="1600" dirty="0">
                <a:solidFill>
                  <a:schemeClr val="tx2">
                    <a:lumMod val="50000"/>
                  </a:schemeClr>
                </a:solidFill>
                <a:latin typeface="Georgia" panose="02040502050405020303" pitchFamily="18" charset="0"/>
              </a:rPr>
              <a:t>6) </a:t>
            </a:r>
            <a:r>
              <a:rPr lang="en-GB" sz="1600" b="1" dirty="0">
                <a:solidFill>
                  <a:schemeClr val="tx2">
                    <a:lumMod val="50000"/>
                  </a:schemeClr>
                </a:solidFill>
                <a:latin typeface="Georgia" panose="02040502050405020303" pitchFamily="18" charset="0"/>
              </a:rPr>
              <a:t>Check Stopping Criterion:</a:t>
            </a:r>
            <a:r>
              <a:rPr lang="en-GB" sz="1600" dirty="0">
                <a:solidFill>
                  <a:schemeClr val="tx2">
                    <a:lumMod val="50000"/>
                  </a:schemeClr>
                </a:solidFill>
                <a:latin typeface="Georgia" panose="02040502050405020303" pitchFamily="18" charset="0"/>
              </a:rPr>
              <a:t> If met, stop; otherwise, repeat from step 2.</a:t>
            </a:r>
          </a:p>
        </p:txBody>
      </p:sp>
      <p:pic>
        <p:nvPicPr>
          <p:cNvPr id="3074" name="Picture 2" descr="Understand Forward and Backward Stepwise Regression – QUANTIFYING HEALTH">
            <a:extLst>
              <a:ext uri="{FF2B5EF4-FFF2-40B4-BE49-F238E27FC236}">
                <a16:creationId xmlns:a16="http://schemas.microsoft.com/office/drawing/2014/main" id="{C6BAE623-DA62-095D-04D6-4A9F31C17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052" y="1047156"/>
            <a:ext cx="3708202" cy="4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Backward Elimination(Wrapper Method)</a:t>
            </a:r>
            <a:endParaRPr dirty="0">
              <a:solidFill>
                <a:schemeClr val="dk2"/>
              </a:solidFill>
            </a:endParaRPr>
          </a:p>
        </p:txBody>
      </p:sp>
      <p:sp>
        <p:nvSpPr>
          <p:cNvPr id="3" name="TextBox 2">
            <a:extLst>
              <a:ext uri="{FF2B5EF4-FFF2-40B4-BE49-F238E27FC236}">
                <a16:creationId xmlns:a16="http://schemas.microsoft.com/office/drawing/2014/main" id="{9119FAE4-A18E-8CBD-1AD5-6F7E40BBA783}"/>
              </a:ext>
            </a:extLst>
          </p:cNvPr>
          <p:cNvSpPr txBox="1"/>
          <p:nvPr/>
        </p:nvSpPr>
        <p:spPr>
          <a:xfrm>
            <a:off x="489857" y="1050867"/>
            <a:ext cx="4336869" cy="4031873"/>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Backward step selection is a feature selection method that starts with all features and iteratively removes the least promising feature based on a predefined criterion until a stopping condition is met. The steps are:</a:t>
            </a:r>
          </a:p>
          <a:p>
            <a:pPr algn="l"/>
            <a:r>
              <a:rPr lang="en-GB" sz="1600" dirty="0">
                <a:solidFill>
                  <a:schemeClr val="tx2">
                    <a:lumMod val="50000"/>
                  </a:schemeClr>
                </a:solidFill>
                <a:latin typeface="Georgia" panose="02040502050405020303" pitchFamily="18" charset="0"/>
              </a:rPr>
              <a:t>1) </a:t>
            </a:r>
            <a:r>
              <a:rPr lang="en-GB" sz="1600" b="1" dirty="0">
                <a:solidFill>
                  <a:schemeClr val="tx2">
                    <a:lumMod val="50000"/>
                  </a:schemeClr>
                </a:solidFill>
                <a:latin typeface="Georgia" panose="02040502050405020303" pitchFamily="18" charset="0"/>
              </a:rPr>
              <a:t>Initialize:</a:t>
            </a:r>
            <a:r>
              <a:rPr lang="en-GB" sz="1600" dirty="0">
                <a:solidFill>
                  <a:schemeClr val="tx2">
                    <a:lumMod val="50000"/>
                  </a:schemeClr>
                </a:solidFill>
                <a:latin typeface="Georgia" panose="02040502050405020303" pitchFamily="18" charset="0"/>
              </a:rPr>
              <a:t> Start with all features selected.</a:t>
            </a:r>
          </a:p>
          <a:p>
            <a:pPr algn="l"/>
            <a:r>
              <a:rPr lang="en-GB" sz="1600" dirty="0">
                <a:solidFill>
                  <a:schemeClr val="tx2">
                    <a:lumMod val="50000"/>
                  </a:schemeClr>
                </a:solidFill>
                <a:latin typeface="Georgia" panose="02040502050405020303" pitchFamily="18" charset="0"/>
              </a:rPr>
              <a:t>2) </a:t>
            </a:r>
            <a:r>
              <a:rPr lang="en-GB" sz="1600" b="1" dirty="0">
                <a:solidFill>
                  <a:schemeClr val="tx2">
                    <a:lumMod val="50000"/>
                  </a:schemeClr>
                </a:solidFill>
                <a:latin typeface="Georgia" panose="02040502050405020303" pitchFamily="18" charset="0"/>
              </a:rPr>
              <a:t>Evaluate:</a:t>
            </a:r>
            <a:r>
              <a:rPr lang="en-GB" sz="1600" dirty="0">
                <a:solidFill>
                  <a:schemeClr val="tx2">
                    <a:lumMod val="50000"/>
                  </a:schemeClr>
                </a:solidFill>
                <a:latin typeface="Georgia" panose="02040502050405020303" pitchFamily="18" charset="0"/>
              </a:rPr>
              <a:t> Score each feature.</a:t>
            </a:r>
          </a:p>
          <a:p>
            <a:pPr algn="l"/>
            <a:r>
              <a:rPr lang="en-GB" sz="1600" dirty="0">
                <a:solidFill>
                  <a:schemeClr val="tx2">
                    <a:lumMod val="50000"/>
                  </a:schemeClr>
                </a:solidFill>
                <a:latin typeface="Georgia" panose="02040502050405020303" pitchFamily="18" charset="0"/>
              </a:rPr>
              <a:t>3) </a:t>
            </a:r>
            <a:r>
              <a:rPr lang="en-GB" sz="1600" b="1" dirty="0">
                <a:solidFill>
                  <a:schemeClr val="tx2">
                    <a:lumMod val="50000"/>
                  </a:schemeClr>
                </a:solidFill>
                <a:latin typeface="Georgia" panose="02040502050405020303" pitchFamily="18" charset="0"/>
              </a:rPr>
              <a:t>Select:</a:t>
            </a:r>
            <a:r>
              <a:rPr lang="en-GB" sz="1600" dirty="0">
                <a:solidFill>
                  <a:schemeClr val="tx2">
                    <a:lumMod val="50000"/>
                  </a:schemeClr>
                </a:solidFill>
                <a:latin typeface="Georgia" panose="02040502050405020303" pitchFamily="18" charset="0"/>
              </a:rPr>
              <a:t> Choose the feature with the lowest score and remove it from the set.</a:t>
            </a:r>
          </a:p>
          <a:p>
            <a:pPr algn="l"/>
            <a:r>
              <a:rPr lang="en-GB" sz="1600" dirty="0">
                <a:solidFill>
                  <a:schemeClr val="tx2">
                    <a:lumMod val="50000"/>
                  </a:schemeClr>
                </a:solidFill>
                <a:latin typeface="Georgia" panose="02040502050405020303" pitchFamily="18" charset="0"/>
              </a:rPr>
              <a:t>4) </a:t>
            </a:r>
            <a:r>
              <a:rPr lang="en-GB" sz="1600" b="1" dirty="0">
                <a:solidFill>
                  <a:schemeClr val="tx2">
                    <a:lumMod val="50000"/>
                  </a:schemeClr>
                </a:solidFill>
                <a:latin typeface="Georgia" panose="02040502050405020303" pitchFamily="18" charset="0"/>
              </a:rPr>
              <a:t>Train:</a:t>
            </a:r>
            <a:r>
              <a:rPr lang="en-GB" sz="1600" dirty="0">
                <a:solidFill>
                  <a:schemeClr val="tx2">
                    <a:lumMod val="50000"/>
                  </a:schemeClr>
                </a:solidFill>
                <a:latin typeface="Georgia" panose="02040502050405020303" pitchFamily="18" charset="0"/>
              </a:rPr>
              <a:t> Train a model using the remaining features.</a:t>
            </a:r>
          </a:p>
          <a:p>
            <a:pPr algn="l"/>
            <a:r>
              <a:rPr lang="en-GB" sz="1600" dirty="0">
                <a:solidFill>
                  <a:schemeClr val="tx2">
                    <a:lumMod val="50000"/>
                  </a:schemeClr>
                </a:solidFill>
                <a:latin typeface="Georgia" panose="02040502050405020303" pitchFamily="18" charset="0"/>
              </a:rPr>
              <a:t>5) </a:t>
            </a:r>
            <a:r>
              <a:rPr lang="en-GB" sz="1600" b="1" dirty="0">
                <a:solidFill>
                  <a:schemeClr val="tx2">
                    <a:lumMod val="50000"/>
                  </a:schemeClr>
                </a:solidFill>
                <a:latin typeface="Georgia" panose="02040502050405020303" pitchFamily="18" charset="0"/>
              </a:rPr>
              <a:t>Evaluate Criterion:</a:t>
            </a:r>
            <a:r>
              <a:rPr lang="en-GB" sz="1600" dirty="0">
                <a:solidFill>
                  <a:schemeClr val="tx2">
                    <a:lumMod val="50000"/>
                  </a:schemeClr>
                </a:solidFill>
                <a:latin typeface="Georgia" panose="02040502050405020303" pitchFamily="18" charset="0"/>
              </a:rPr>
              <a:t> Assess model performance.</a:t>
            </a:r>
          </a:p>
          <a:p>
            <a:pPr algn="l"/>
            <a:r>
              <a:rPr lang="en-GB" sz="1600" dirty="0">
                <a:solidFill>
                  <a:schemeClr val="tx2">
                    <a:lumMod val="50000"/>
                  </a:schemeClr>
                </a:solidFill>
                <a:latin typeface="Georgia" panose="02040502050405020303" pitchFamily="18" charset="0"/>
              </a:rPr>
              <a:t>6) </a:t>
            </a:r>
            <a:r>
              <a:rPr lang="en-GB" sz="1600" b="1" dirty="0">
                <a:solidFill>
                  <a:schemeClr val="tx2">
                    <a:lumMod val="50000"/>
                  </a:schemeClr>
                </a:solidFill>
                <a:latin typeface="Georgia" panose="02040502050405020303" pitchFamily="18" charset="0"/>
              </a:rPr>
              <a:t>Check Stopping Criterion: </a:t>
            </a:r>
            <a:r>
              <a:rPr lang="en-GB" sz="1600" dirty="0">
                <a:solidFill>
                  <a:schemeClr val="tx2">
                    <a:lumMod val="50000"/>
                  </a:schemeClr>
                </a:solidFill>
                <a:latin typeface="Georgia" panose="02040502050405020303" pitchFamily="18" charset="0"/>
              </a:rPr>
              <a:t>If met, stop; otherwise, repeat from step 2.</a:t>
            </a:r>
          </a:p>
          <a:p>
            <a:pPr algn="just"/>
            <a:endParaRPr lang="en-IN" sz="1600" dirty="0">
              <a:solidFill>
                <a:schemeClr val="tx2">
                  <a:lumMod val="50000"/>
                </a:schemeClr>
              </a:solidFill>
              <a:latin typeface="Georgia" panose="02040502050405020303" pitchFamily="18" charset="0"/>
            </a:endParaRPr>
          </a:p>
        </p:txBody>
      </p:sp>
      <p:pic>
        <p:nvPicPr>
          <p:cNvPr id="4098" name="Picture 2" descr="Understand Forward and Backward Stepwise Regression – QUANTIFYING HEALTH">
            <a:extLst>
              <a:ext uri="{FF2B5EF4-FFF2-40B4-BE49-F238E27FC236}">
                <a16:creationId xmlns:a16="http://schemas.microsoft.com/office/drawing/2014/main" id="{9DA12B52-044C-BBE5-6CF1-D37546B74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978" y="1102032"/>
            <a:ext cx="3821354" cy="403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Feature Engineering</a:t>
            </a:r>
            <a:endParaRPr dirty="0">
              <a:solidFill>
                <a:schemeClr val="dk2"/>
              </a:solidFill>
            </a:endParaRPr>
          </a:p>
        </p:txBody>
      </p:sp>
      <p:sp>
        <p:nvSpPr>
          <p:cNvPr id="3" name="TextBox 2">
            <a:extLst>
              <a:ext uri="{FF2B5EF4-FFF2-40B4-BE49-F238E27FC236}">
                <a16:creationId xmlns:a16="http://schemas.microsoft.com/office/drawing/2014/main" id="{9119FAE4-A18E-8CBD-1AD5-6F7E40BBA783}"/>
              </a:ext>
            </a:extLst>
          </p:cNvPr>
          <p:cNvSpPr txBox="1"/>
          <p:nvPr/>
        </p:nvSpPr>
        <p:spPr>
          <a:xfrm>
            <a:off x="489857" y="1050867"/>
            <a:ext cx="7811589" cy="830997"/>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Feature engineering, in data science, refers to manipulation addition, deletion, combination, mutation of your data set to improve machine learning model training, leading to better performance and greater accuracy.</a:t>
            </a:r>
            <a:endParaRPr lang="en-IN" sz="1600" dirty="0">
              <a:solidFill>
                <a:schemeClr val="tx2">
                  <a:lumMod val="50000"/>
                </a:schemeClr>
              </a:solidFill>
              <a:latin typeface="Georgia" panose="02040502050405020303" pitchFamily="18" charset="0"/>
            </a:endParaRPr>
          </a:p>
        </p:txBody>
      </p:sp>
      <p:pic>
        <p:nvPicPr>
          <p:cNvPr id="1026" name="Picture 2" descr="Feature Engineering - The Ultimate Guide | Explorium">
            <a:extLst>
              <a:ext uri="{FF2B5EF4-FFF2-40B4-BE49-F238E27FC236}">
                <a16:creationId xmlns:a16="http://schemas.microsoft.com/office/drawing/2014/main" id="{F45A808C-AFE3-E38E-0DB2-3E9B6902C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 y="1981906"/>
            <a:ext cx="8255726" cy="296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53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Feature Creation</a:t>
            </a:r>
            <a:endParaRPr dirty="0">
              <a:solidFill>
                <a:schemeClr val="dk2"/>
              </a:solidFill>
            </a:endParaRPr>
          </a:p>
        </p:txBody>
      </p:sp>
      <p:pic>
        <p:nvPicPr>
          <p:cNvPr id="4" name="Picture 3">
            <a:extLst>
              <a:ext uri="{FF2B5EF4-FFF2-40B4-BE49-F238E27FC236}">
                <a16:creationId xmlns:a16="http://schemas.microsoft.com/office/drawing/2014/main" id="{B1BD43BE-BC72-C273-9206-F85083BCCCFD}"/>
              </a:ext>
            </a:extLst>
          </p:cNvPr>
          <p:cNvPicPr>
            <a:picLocks noChangeAspect="1"/>
          </p:cNvPicPr>
          <p:nvPr/>
        </p:nvPicPr>
        <p:blipFill>
          <a:blip r:embed="rId3"/>
          <a:stretch>
            <a:fillRect/>
          </a:stretch>
        </p:blipFill>
        <p:spPr>
          <a:xfrm>
            <a:off x="0" y="888266"/>
            <a:ext cx="9144000" cy="1956179"/>
          </a:xfrm>
          <a:prstGeom prst="rect">
            <a:avLst/>
          </a:prstGeom>
        </p:spPr>
      </p:pic>
      <p:pic>
        <p:nvPicPr>
          <p:cNvPr id="6" name="Picture 5">
            <a:extLst>
              <a:ext uri="{FF2B5EF4-FFF2-40B4-BE49-F238E27FC236}">
                <a16:creationId xmlns:a16="http://schemas.microsoft.com/office/drawing/2014/main" id="{D028A62C-F974-2E06-4B22-01F3DA2F2FF7}"/>
              </a:ext>
            </a:extLst>
          </p:cNvPr>
          <p:cNvPicPr>
            <a:picLocks noChangeAspect="1"/>
          </p:cNvPicPr>
          <p:nvPr/>
        </p:nvPicPr>
        <p:blipFill>
          <a:blip r:embed="rId4"/>
          <a:stretch>
            <a:fillRect/>
          </a:stretch>
        </p:blipFill>
        <p:spPr>
          <a:xfrm>
            <a:off x="0" y="3517622"/>
            <a:ext cx="9144000" cy="1360907"/>
          </a:xfrm>
          <a:prstGeom prst="rect">
            <a:avLst/>
          </a:prstGeom>
        </p:spPr>
      </p:pic>
      <p:sp>
        <p:nvSpPr>
          <p:cNvPr id="7" name="Arrow: Down 6">
            <a:extLst>
              <a:ext uri="{FF2B5EF4-FFF2-40B4-BE49-F238E27FC236}">
                <a16:creationId xmlns:a16="http://schemas.microsoft.com/office/drawing/2014/main" id="{6939EDC7-A288-5682-0734-0498A1560114}"/>
              </a:ext>
            </a:extLst>
          </p:cNvPr>
          <p:cNvSpPr/>
          <p:nvPr/>
        </p:nvSpPr>
        <p:spPr>
          <a:xfrm>
            <a:off x="4219303" y="2844445"/>
            <a:ext cx="424543" cy="5152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57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Binning</a:t>
            </a:r>
            <a:endParaRPr dirty="0">
              <a:solidFill>
                <a:schemeClr val="dk2"/>
              </a:solidFill>
            </a:endParaRPr>
          </a:p>
        </p:txBody>
      </p:sp>
      <p:pic>
        <p:nvPicPr>
          <p:cNvPr id="3" name="Picture 2">
            <a:extLst>
              <a:ext uri="{FF2B5EF4-FFF2-40B4-BE49-F238E27FC236}">
                <a16:creationId xmlns:a16="http://schemas.microsoft.com/office/drawing/2014/main" id="{9E321B35-4CC9-B3A2-01B3-F3008172788E}"/>
              </a:ext>
            </a:extLst>
          </p:cNvPr>
          <p:cNvPicPr>
            <a:picLocks noChangeAspect="1"/>
          </p:cNvPicPr>
          <p:nvPr/>
        </p:nvPicPr>
        <p:blipFill>
          <a:blip r:embed="rId3"/>
          <a:stretch>
            <a:fillRect/>
          </a:stretch>
        </p:blipFill>
        <p:spPr>
          <a:xfrm>
            <a:off x="736646" y="2259266"/>
            <a:ext cx="7672500" cy="2766750"/>
          </a:xfrm>
          <a:prstGeom prst="rect">
            <a:avLst/>
          </a:prstGeom>
        </p:spPr>
      </p:pic>
      <p:sp>
        <p:nvSpPr>
          <p:cNvPr id="5" name="TextBox 4">
            <a:extLst>
              <a:ext uri="{FF2B5EF4-FFF2-40B4-BE49-F238E27FC236}">
                <a16:creationId xmlns:a16="http://schemas.microsoft.com/office/drawing/2014/main" id="{BD77E19F-0D77-47D9-DF22-3326DB30DE99}"/>
              </a:ext>
            </a:extLst>
          </p:cNvPr>
          <p:cNvSpPr txBox="1"/>
          <p:nvPr/>
        </p:nvSpPr>
        <p:spPr>
          <a:xfrm>
            <a:off x="901337" y="1162594"/>
            <a:ext cx="7236823" cy="830997"/>
          </a:xfrm>
          <a:prstGeom prst="rect">
            <a:avLst/>
          </a:prstGeom>
          <a:noFill/>
        </p:spPr>
        <p:txBody>
          <a:bodyPr wrap="square" rtlCol="0">
            <a:spAutoFit/>
          </a:bodyPr>
          <a:lstStyle/>
          <a:p>
            <a:r>
              <a:rPr lang="en-GB" sz="1600" dirty="0">
                <a:solidFill>
                  <a:schemeClr val="tx2">
                    <a:lumMod val="50000"/>
                  </a:schemeClr>
                </a:solidFill>
                <a:latin typeface="Georgia" panose="02040502050405020303" pitchFamily="18" charset="0"/>
              </a:rPr>
              <a:t>Binning in feature engineering is a technique used to transform continuous numerical variables into categorical variables by grouping them into bins or intervals. This process is also known as discretization.</a:t>
            </a:r>
            <a:endParaRPr lang="en-IN" sz="1600" dirty="0">
              <a:solidFill>
                <a:schemeClr val="tx2">
                  <a:lumMod val="50000"/>
                </a:schemeClr>
              </a:solidFill>
              <a:latin typeface="Georgia" panose="02040502050405020303" pitchFamily="18" charset="0"/>
            </a:endParaRPr>
          </a:p>
        </p:txBody>
      </p:sp>
    </p:spTree>
    <p:extLst>
      <p:ext uri="{BB962C8B-B14F-4D97-AF65-F5344CB8AC3E}">
        <p14:creationId xmlns:p14="http://schemas.microsoft.com/office/powerpoint/2010/main" val="468304702"/>
      </p:ext>
    </p:extLst>
  </p:cSld>
  <p:clrMapOvr>
    <a:masterClrMapping/>
  </p:clrMapOvr>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TotalTime>
  <Words>970</Words>
  <Application>Microsoft Office PowerPoint</Application>
  <PresentationFormat>On-screen Show (16:9)</PresentationFormat>
  <Paragraphs>52</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Georgia</vt:lpstr>
      <vt:lpstr>Google Sans</vt:lpstr>
      <vt:lpstr>Arial</vt:lpstr>
      <vt:lpstr>Open Sans</vt:lpstr>
      <vt:lpstr>Overpass Black</vt:lpstr>
      <vt:lpstr>Aqua Marketing Plan by Slidego</vt:lpstr>
      <vt:lpstr>Feature Selection and Engineering</vt:lpstr>
      <vt:lpstr>Feature Selection</vt:lpstr>
      <vt:lpstr>Types of Feature Selection</vt:lpstr>
      <vt:lpstr>Correlation Coefficient(Filter Method)</vt:lpstr>
      <vt:lpstr>Forward Selection (Wrapper Method)</vt:lpstr>
      <vt:lpstr>Backward Elimination(Wrapper Method)</vt:lpstr>
      <vt:lpstr>Feature Engineering</vt:lpstr>
      <vt:lpstr>Feature Creation</vt:lpstr>
      <vt:lpstr>Binning</vt:lpstr>
      <vt:lpstr>QUIZ</vt:lpstr>
      <vt:lpstr>Question: Which of the following best describes the correlation coefficient in feature selection?  (a) It measures the linear dependence between two features.  (b) It directly removes irrelevant features from the dataset.  (c) It assigns weights to features based on their importance.  (d) It cannot be used for feature selection.</vt:lpstr>
      <vt:lpstr>Question: Forward selection in feature selection involves:  (a) Starting with all features and removing the least relevant one iteratively.  (b) Starting with no features and adding the most relevant one iteratively.  (c) Identifying and removing highly correlated features.  (d) Transforming features into a lower-dimensional space.</vt:lpstr>
      <vt:lpstr>Question: Backward elimination in feature selection refers to:  (a) Starting with all features and keeping only the most relevant ones.  (b) Starting with no features and iteratively adding relevant ones.  (c) Scaling features to a common range.  (d) Creating new features from existing ones. </vt:lpstr>
      <vt:lpstr>Question: Binning in feature engineering involves: (a) Removing irrelevant features from the dataset. (b) Discretizing a continuous feature into a set of intervals.  (c) Assigning weights to features based on their importance.  (d) Transforming features into a completely new representation. </vt:lpstr>
      <vt:lpstr>Question: Feature creation involves:  (a) Removing redundant information from existing features.  (b) Combining existing features to create new informative features.  (c) Scaling features to a common range.  (d) Selecting the most relevant features for model training. </vt:lpstr>
      <vt:lpstr>Question: If the correlation coefficient values of features are the following: x1 = 0.99, x2 = 0.67, x3 = 0, x4 = -0.89 Select the two best features among x1,x2,x3 and x4. </vt:lpstr>
      <vt:lpstr>Question: True or False: Different problems in the same domain may need different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31</cp:revision>
  <dcterms:modified xsi:type="dcterms:W3CDTF">2024-03-28T12:58:25Z</dcterms:modified>
</cp:coreProperties>
</file>