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70" r:id="rId3"/>
    <p:sldId id="367" r:id="rId4"/>
    <p:sldId id="344" r:id="rId5"/>
    <p:sldId id="338" r:id="rId6"/>
    <p:sldId id="368" r:id="rId7"/>
    <p:sldId id="343" r:id="rId8"/>
    <p:sldId id="282" r:id="rId9"/>
    <p:sldId id="362" r:id="rId10"/>
    <p:sldId id="363" r:id="rId11"/>
    <p:sldId id="369" r:id="rId12"/>
    <p:sldId id="370" r:id="rId13"/>
    <p:sldId id="292" r:id="rId14"/>
    <p:sldId id="361" r:id="rId15"/>
    <p:sldId id="322" r:id="rId16"/>
    <p:sldId id="351" r:id="rId17"/>
    <p:sldId id="331"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verpass Black" panose="020B0604020202020204"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B6E4F-4EB4-4E95-9E56-9C3C0A1B7266}">
  <a:tblStyle styleId="{7E7B6E4F-4EB4-4E95-9E56-9C3C0A1B72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17" d="100"/>
          <a:sy n="117" d="100"/>
        </p:scale>
        <p:origin x="42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645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43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223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04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611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60EDA86-AA23-DB28-A181-4F2981637615}"/>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9C76CF02-A971-EDAC-5E54-805143DC03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64697258-41EE-CD07-14AD-44A5447AAE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0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72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8B887B3B-8801-0F11-4EF6-1DD3B98E00D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DE96FABB-7206-7D90-6B2F-88940D7378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15FAC8FA-325C-6047-E58A-3224FA4E7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60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717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a:extLst>
            <a:ext uri="{FF2B5EF4-FFF2-40B4-BE49-F238E27FC236}">
              <a16:creationId xmlns:a16="http://schemas.microsoft.com/office/drawing/2014/main" id="{DAB8C540-E79B-702B-3F40-971B053F9D81}"/>
            </a:ext>
          </a:extLst>
        </p:cNvPr>
        <p:cNvGrpSpPr/>
        <p:nvPr/>
      </p:nvGrpSpPr>
      <p:grpSpPr>
        <a:xfrm>
          <a:off x="0" y="0"/>
          <a:ext cx="0" cy="0"/>
          <a:chOff x="0" y="0"/>
          <a:chExt cx="0" cy="0"/>
        </a:xfrm>
      </p:grpSpPr>
      <p:sp>
        <p:nvSpPr>
          <p:cNvPr id="2800" name="Google Shape;2800;ga9b21f1572_0_326:notes">
            <a:extLst>
              <a:ext uri="{FF2B5EF4-FFF2-40B4-BE49-F238E27FC236}">
                <a16:creationId xmlns:a16="http://schemas.microsoft.com/office/drawing/2014/main" id="{AA7A8066-CE0A-C307-339F-ACB83A3D08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a9b21f1572_0_326:notes">
            <a:extLst>
              <a:ext uri="{FF2B5EF4-FFF2-40B4-BE49-F238E27FC236}">
                <a16:creationId xmlns:a16="http://schemas.microsoft.com/office/drawing/2014/main" id="{737FA406-5F94-A550-1D05-8FF76A54A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3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196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843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08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4"/>
        <p:cNvGrpSpPr/>
        <p:nvPr/>
      </p:nvGrpSpPr>
      <p:grpSpPr>
        <a:xfrm>
          <a:off x="0" y="0"/>
          <a:ext cx="0" cy="0"/>
          <a:chOff x="0" y="0"/>
          <a:chExt cx="0" cy="0"/>
        </a:xfrm>
      </p:grpSpPr>
      <p:pic>
        <p:nvPicPr>
          <p:cNvPr id="585" name="Google Shape;585;p11"/>
          <p:cNvPicPr preferRelativeResize="0"/>
          <p:nvPr/>
        </p:nvPicPr>
        <p:blipFill>
          <a:blip r:embed="rId2">
            <a:alphaModFix amt="66000"/>
          </a:blip>
          <a:stretch>
            <a:fillRect/>
          </a:stretch>
        </p:blipFill>
        <p:spPr>
          <a:xfrm rot="8456486" flipH="1">
            <a:off x="4213816" y="1684455"/>
            <a:ext cx="3297389" cy="2276638"/>
          </a:xfrm>
          <a:prstGeom prst="rect">
            <a:avLst/>
          </a:prstGeom>
          <a:noFill/>
          <a:ln>
            <a:noFill/>
          </a:ln>
        </p:spPr>
      </p:pic>
      <p:pic>
        <p:nvPicPr>
          <p:cNvPr id="586" name="Google Shape;586;p11"/>
          <p:cNvPicPr preferRelativeResize="0"/>
          <p:nvPr/>
        </p:nvPicPr>
        <p:blipFill>
          <a:blip r:embed="rId3">
            <a:alphaModFix amt="74000"/>
          </a:blip>
          <a:stretch>
            <a:fillRect/>
          </a:stretch>
        </p:blipFill>
        <p:spPr>
          <a:xfrm rot="-5809801" flipH="1">
            <a:off x="2079893" y="1275092"/>
            <a:ext cx="2894870" cy="2593321"/>
          </a:xfrm>
          <a:prstGeom prst="rect">
            <a:avLst/>
          </a:prstGeom>
          <a:noFill/>
          <a:ln>
            <a:noFill/>
          </a:ln>
        </p:spPr>
      </p:pic>
      <p:pic>
        <p:nvPicPr>
          <p:cNvPr id="587" name="Google Shape;587;p11"/>
          <p:cNvPicPr preferRelativeResize="0"/>
          <p:nvPr/>
        </p:nvPicPr>
        <p:blipFill>
          <a:blip r:embed="rId4">
            <a:alphaModFix amt="76000"/>
          </a:blip>
          <a:stretch>
            <a:fillRect/>
          </a:stretch>
        </p:blipFill>
        <p:spPr>
          <a:xfrm rot="9663874">
            <a:off x="-831963" y="211855"/>
            <a:ext cx="9577978" cy="3566814"/>
          </a:xfrm>
          <a:prstGeom prst="rect">
            <a:avLst/>
          </a:prstGeom>
          <a:noFill/>
          <a:ln>
            <a:noFill/>
          </a:ln>
        </p:spPr>
      </p:pic>
      <p:sp>
        <p:nvSpPr>
          <p:cNvPr id="588" name="Google Shape;58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9" name="Google Shape;58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pic>
        <p:nvPicPr>
          <p:cNvPr id="590" name="Google Shape;590;p11"/>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591" name="Google Shape;591;p11"/>
          <p:cNvGrpSpPr/>
          <p:nvPr/>
        </p:nvGrpSpPr>
        <p:grpSpPr>
          <a:xfrm rot="2700046">
            <a:off x="8023488" y="3760130"/>
            <a:ext cx="1344367" cy="1995327"/>
            <a:chOff x="272875" y="1527563"/>
            <a:chExt cx="255950" cy="455000"/>
          </a:xfrm>
        </p:grpSpPr>
        <p:sp>
          <p:nvSpPr>
            <p:cNvPr id="592" name="Google Shape;592;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7" name="Google Shape;627;p11"/>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628" name="Google Shape;628;p11"/>
          <p:cNvGrpSpPr/>
          <p:nvPr/>
        </p:nvGrpSpPr>
        <p:grpSpPr>
          <a:xfrm rot="-7181356">
            <a:off x="474922" y="-1462434"/>
            <a:ext cx="1344356" cy="2469645"/>
            <a:chOff x="272875" y="1419395"/>
            <a:chExt cx="255950" cy="563168"/>
          </a:xfrm>
        </p:grpSpPr>
        <p:sp>
          <p:nvSpPr>
            <p:cNvPr id="629" name="Google Shape;629;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11"/>
          <p:cNvSpPr/>
          <p:nvPr/>
        </p:nvSpPr>
        <p:spPr>
          <a:xfrm rot="3011561">
            <a:off x="7155837" y="485431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9900083">
            <a:off x="-1242749" y="2125430"/>
            <a:ext cx="3386946" cy="5315794"/>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5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80" r:id="rId5"/>
    <p:sldLayoutId id="2147483681" r:id="rId6"/>
    <p:sldLayoutId id="214748369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0" y="290385"/>
            <a:ext cx="5527099" cy="4562724"/>
          </a:xfrm>
          <a:prstGeom prst="rect">
            <a:avLst/>
          </a:prstGeom>
          <a:noFill/>
          <a:ln>
            <a:noFill/>
          </a:ln>
        </p:spPr>
      </p:pic>
      <p:sp>
        <p:nvSpPr>
          <p:cNvPr id="2128" name="Google Shape;2128;p38"/>
          <p:cNvSpPr txBox="1">
            <a:spLocks noGrp="1"/>
          </p:cNvSpPr>
          <p:nvPr>
            <p:ph type="ctrTitle"/>
          </p:nvPr>
        </p:nvSpPr>
        <p:spPr>
          <a:xfrm>
            <a:off x="1426499" y="1157539"/>
            <a:ext cx="6291000" cy="156691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dirty="0">
                <a:solidFill>
                  <a:srgbClr val="002060"/>
                </a:solidFill>
              </a:rPr>
              <a:t>Reinforcement Learning</a:t>
            </a:r>
          </a:p>
        </p:txBody>
      </p:sp>
      <p:sp>
        <p:nvSpPr>
          <p:cNvPr id="2129" name="Google Shape;2129;p38"/>
          <p:cNvSpPr txBox="1">
            <a:spLocks noGrp="1"/>
          </p:cNvSpPr>
          <p:nvPr>
            <p:ph type="subTitle" idx="1"/>
          </p:nvPr>
        </p:nvSpPr>
        <p:spPr>
          <a:xfrm>
            <a:off x="720000" y="3305240"/>
            <a:ext cx="770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002060"/>
                </a:solidFill>
              </a:rPr>
              <a:t>- Ashwina Rakish</a:t>
            </a:r>
            <a:endParaRPr dirty="0">
              <a:solidFill>
                <a:srgbClr val="002060"/>
              </a:solidFill>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D73D7FF-6E04-B827-244E-AB778F390E2E}"/>
              </a:ext>
            </a:extLst>
          </p:cNvPr>
          <p:cNvSpPr txBox="1"/>
          <p:nvPr/>
        </p:nvSpPr>
        <p:spPr>
          <a:xfrm>
            <a:off x="1189762" y="1023069"/>
            <a:ext cx="7234238" cy="492443"/>
          </a:xfrm>
          <a:prstGeom prst="rect">
            <a:avLst/>
          </a:prstGeom>
          <a:noFill/>
        </p:spPr>
        <p:txBody>
          <a:bodyPr wrap="square" rtlCol="0">
            <a:spAutoFit/>
          </a:bodyPr>
          <a:lstStyle/>
          <a:p>
            <a:r>
              <a:rPr lang="en-IN" sz="2600" dirty="0">
                <a:solidFill>
                  <a:schemeClr val="bg2">
                    <a:lumMod val="50000"/>
                  </a:schemeClr>
                </a:solidFill>
                <a:latin typeface="Overpass Black"/>
                <a:sym typeface="Overpass Black"/>
              </a:rPr>
              <a:t>INTRODUCTION TO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In the first few iterations, should there be more exploration or exploitation</a:t>
            </a:r>
            <a:r>
              <a:rPr lang="en-GB" sz="4000" dirty="0">
                <a:solidFill>
                  <a:srgbClr val="ECECEC"/>
                </a:solidFill>
                <a:latin typeface="+mj-lt"/>
              </a:rPr>
              <a:t>?</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19595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Exploration</a:t>
            </a:r>
            <a:endParaRPr lang="en-GB" sz="4000" dirty="0">
              <a:solidFill>
                <a:srgbClr val="ECECEC"/>
              </a:solidFill>
              <a:latin typeface="+mj-lt"/>
              <a:sym typeface="Arial"/>
            </a:endParaRPr>
          </a:p>
        </p:txBody>
      </p:sp>
    </p:spTree>
    <p:extLst>
      <p:ext uri="{BB962C8B-B14F-4D97-AF65-F5344CB8AC3E}">
        <p14:creationId xmlns:p14="http://schemas.microsoft.com/office/powerpoint/2010/main" val="51473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What would happen id a model always exploits</a:t>
            </a:r>
            <a:r>
              <a:rPr lang="en-GB" sz="4000" dirty="0">
                <a:solidFill>
                  <a:srgbClr val="ECECEC"/>
                </a:solidFill>
                <a:latin typeface="+mj-lt"/>
              </a:rPr>
              <a:t>?</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19595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Would miss out on a potentially better path.</a:t>
            </a:r>
            <a:endParaRPr lang="en-GB" sz="4000" dirty="0">
              <a:solidFill>
                <a:srgbClr val="ECECEC"/>
              </a:solidFill>
              <a:latin typeface="+mj-lt"/>
              <a:sym typeface="Arial"/>
            </a:endParaRPr>
          </a:p>
        </p:txBody>
      </p:sp>
    </p:spTree>
    <p:extLst>
      <p:ext uri="{BB962C8B-B14F-4D97-AF65-F5344CB8AC3E}">
        <p14:creationId xmlns:p14="http://schemas.microsoft.com/office/powerpoint/2010/main" val="83265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What would happen id a model always explores</a:t>
            </a:r>
            <a:r>
              <a:rPr lang="en-GB" sz="4000" dirty="0">
                <a:solidFill>
                  <a:srgbClr val="ECECEC"/>
                </a:solidFill>
                <a:latin typeface="+mj-lt"/>
              </a:rPr>
              <a:t>?</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48965" y="294830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Will always choose a random path without utilizing the knowledge gained.</a:t>
            </a:r>
            <a:endParaRPr lang="en-GB" sz="4000" dirty="0">
              <a:solidFill>
                <a:srgbClr val="ECECEC"/>
              </a:solidFill>
              <a:latin typeface="+mj-lt"/>
              <a:sym typeface="Arial"/>
            </a:endParaRPr>
          </a:p>
        </p:txBody>
      </p:sp>
    </p:spTree>
    <p:extLst>
      <p:ext uri="{BB962C8B-B14F-4D97-AF65-F5344CB8AC3E}">
        <p14:creationId xmlns:p14="http://schemas.microsoft.com/office/powerpoint/2010/main" val="128507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i="0" dirty="0">
                <a:solidFill>
                  <a:srgbClr val="ECECEC"/>
                </a:solidFill>
                <a:effectLst/>
                <a:latin typeface="+mj-lt"/>
              </a:rPr>
              <a:t>What would happen if my discount rate is very small?</a:t>
            </a:r>
            <a:endParaRPr sz="4000"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634665" y="30880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chemeClr val="accent2">
                    <a:lumMod val="20000"/>
                    <a:lumOff val="80000"/>
                  </a:schemeClr>
                </a:solidFill>
                <a:latin typeface="+mn-lt"/>
              </a:rPr>
              <a:t>More importance is given to the immediate reward</a:t>
            </a:r>
            <a:r>
              <a:rPr lang="en-IN" sz="4000" b="1" dirty="0">
                <a:solidFill>
                  <a:srgbClr val="ECECEC"/>
                </a:solidFill>
                <a:latin typeface="+mj-lt"/>
              </a:rPr>
              <a:t> </a:t>
            </a:r>
            <a:endParaRPr lang="en-GB" sz="4000" dirty="0">
              <a:solidFill>
                <a:srgbClr val="ECECEC"/>
              </a:solidFill>
              <a:latin typeface="+mj-lt"/>
              <a:sym typeface="Arial"/>
            </a:endParaRPr>
          </a:p>
        </p:txBody>
      </p:sp>
    </p:spTree>
    <p:extLst>
      <p:ext uri="{BB962C8B-B14F-4D97-AF65-F5344CB8AC3E}">
        <p14:creationId xmlns:p14="http://schemas.microsoft.com/office/powerpoint/2010/main" val="204118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7693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i="0" dirty="0">
                <a:solidFill>
                  <a:srgbClr val="ECECEC"/>
                </a:solidFill>
                <a:effectLst/>
                <a:latin typeface="+mj-lt"/>
              </a:rPr>
              <a:t>What if the discount rate is zero?</a:t>
            </a:r>
            <a:endParaRPr sz="4000"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647365" y="327723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rgbClr val="ECECEC"/>
                </a:solidFill>
                <a:latin typeface="+mj-lt"/>
              </a:rPr>
              <a:t>Q value becomes the immediate reward</a:t>
            </a:r>
            <a:endParaRPr lang="en-GB" sz="4000" dirty="0">
              <a:solidFill>
                <a:srgbClr val="ECECEC"/>
              </a:solidFill>
              <a:latin typeface="+mj-lt"/>
              <a:sym typeface="Arial"/>
            </a:endParaRPr>
          </a:p>
        </p:txBody>
      </p:sp>
    </p:spTree>
    <p:extLst>
      <p:ext uri="{BB962C8B-B14F-4D97-AF65-F5344CB8AC3E}">
        <p14:creationId xmlns:p14="http://schemas.microsoft.com/office/powerpoint/2010/main" val="28820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43116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How much weightage will the future rewards be given if the discount rate is 1?</a:t>
            </a:r>
            <a:br>
              <a:rPr lang="en-GB" sz="3500" dirty="0">
                <a:solidFill>
                  <a:srgbClr val="ECECEC"/>
                </a:solidFill>
                <a:latin typeface="+mj-lt"/>
              </a:rPr>
            </a:br>
            <a:r>
              <a:rPr lang="en-GB" sz="3500" dirty="0">
                <a:solidFill>
                  <a:srgbClr val="ECECEC"/>
                </a:solidFill>
                <a:latin typeface="+mj-lt"/>
              </a:rPr>
              <a:t>A) Less than Immediate Reward </a:t>
            </a:r>
            <a:br>
              <a:rPr lang="en-GB" sz="3500" dirty="0">
                <a:solidFill>
                  <a:srgbClr val="ECECEC"/>
                </a:solidFill>
                <a:latin typeface="+mj-lt"/>
              </a:rPr>
            </a:br>
            <a:r>
              <a:rPr lang="en-GB" sz="3500" dirty="0">
                <a:solidFill>
                  <a:srgbClr val="ECECEC"/>
                </a:solidFill>
                <a:latin typeface="+mj-lt"/>
              </a:rPr>
              <a:t>B) More than Immediate Reward </a:t>
            </a:r>
            <a:br>
              <a:rPr lang="en-GB" sz="3500" dirty="0">
                <a:solidFill>
                  <a:srgbClr val="ECECEC"/>
                </a:solidFill>
                <a:latin typeface="+mj-lt"/>
              </a:rPr>
            </a:br>
            <a:r>
              <a:rPr lang="en-GB" sz="3500" dirty="0">
                <a:solidFill>
                  <a:srgbClr val="ECECEC"/>
                </a:solidFill>
                <a:latin typeface="+mj-lt"/>
              </a:rPr>
              <a:t>C) Same as Immediate Reward</a:t>
            </a:r>
            <a:br>
              <a:rPr lang="en-GB" sz="3500" dirty="0">
                <a:solidFill>
                  <a:srgbClr val="ECECEC"/>
                </a:solidFill>
                <a:latin typeface="+mj-lt"/>
              </a:rPr>
            </a:br>
            <a:endParaRPr sz="35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552115" y="4065268"/>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C</a:t>
            </a:r>
            <a:endParaRPr lang="en-GB" sz="4000" dirty="0">
              <a:solidFill>
                <a:srgbClr val="ECECEC"/>
              </a:solidFill>
              <a:latin typeface="+mj-lt"/>
              <a:sym typeface="Arial"/>
            </a:endParaRPr>
          </a:p>
        </p:txBody>
      </p:sp>
    </p:spTree>
    <p:extLst>
      <p:ext uri="{BB962C8B-B14F-4D97-AF65-F5344CB8AC3E}">
        <p14:creationId xmlns:p14="http://schemas.microsoft.com/office/powerpoint/2010/main" val="24958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4000" dirty="0">
                <a:solidFill>
                  <a:srgbClr val="ECECEC"/>
                </a:solidFill>
                <a:latin typeface="+mj-lt"/>
              </a:rPr>
              <a:t>What would happen id the learning rate is 0?</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5198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Q values would not get updated</a:t>
            </a:r>
            <a:endParaRPr lang="en-GB" sz="4000" dirty="0">
              <a:solidFill>
                <a:srgbClr val="ECECEC"/>
              </a:solidFill>
              <a:latin typeface="+mj-lt"/>
              <a:sym typeface="Arial"/>
            </a:endParaRPr>
          </a:p>
        </p:txBody>
      </p:sp>
    </p:spTree>
    <p:extLst>
      <p:ext uri="{BB962C8B-B14F-4D97-AF65-F5344CB8AC3E}">
        <p14:creationId xmlns:p14="http://schemas.microsoft.com/office/powerpoint/2010/main" val="10100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EA3D9DFC-7E46-46E0-50CB-EADC75259B1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65C3436D-F8B9-7EA4-27AC-4F14AB132DCF}"/>
              </a:ext>
            </a:extLst>
          </p:cNvPr>
          <p:cNvSpPr txBox="1">
            <a:spLocks noGrp="1"/>
          </p:cNvSpPr>
          <p:nvPr>
            <p:ph type="title" idx="4294967295"/>
          </p:nvPr>
        </p:nvSpPr>
        <p:spPr>
          <a:xfrm>
            <a:off x="661335" y="182435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6000" b="1" i="0" dirty="0">
                <a:solidFill>
                  <a:srgbClr val="ECECEC"/>
                </a:solidFill>
                <a:effectLst/>
                <a:latin typeface="Overpass Black" panose="020B0604020202020204" charset="0"/>
              </a:rPr>
              <a:t>Thank You!</a:t>
            </a:r>
            <a:endParaRPr lang="en-IN" sz="6000" dirty="0">
              <a:solidFill>
                <a:srgbClr val="ECECEC"/>
              </a:solidFill>
              <a:latin typeface="Overpass Black" panose="020B0604020202020204" charset="0"/>
              <a:sym typeface="Arial"/>
            </a:endParaRPr>
          </a:p>
        </p:txBody>
      </p:sp>
    </p:spTree>
    <p:extLst>
      <p:ext uri="{BB962C8B-B14F-4D97-AF65-F5344CB8AC3E}">
        <p14:creationId xmlns:p14="http://schemas.microsoft.com/office/powerpoint/2010/main" val="101949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2"/>
                </a:solidFill>
              </a:rPr>
              <a:t>Reinforcement Learning</a:t>
            </a:r>
            <a:endParaRPr lang="en-IN" dirty="0">
              <a:solidFill>
                <a:schemeClr val="dk2"/>
              </a:solidFill>
            </a:endParaRPr>
          </a:p>
        </p:txBody>
      </p:sp>
      <p:sp>
        <p:nvSpPr>
          <p:cNvPr id="8" name="TextBox 7">
            <a:extLst>
              <a:ext uri="{FF2B5EF4-FFF2-40B4-BE49-F238E27FC236}">
                <a16:creationId xmlns:a16="http://schemas.microsoft.com/office/drawing/2014/main" id="{3AB216ED-5EBC-F10D-9B3D-0486FBEBB30B}"/>
              </a:ext>
            </a:extLst>
          </p:cNvPr>
          <p:cNvSpPr txBox="1"/>
          <p:nvPr/>
        </p:nvSpPr>
        <p:spPr>
          <a:xfrm>
            <a:off x="490629" y="1534506"/>
            <a:ext cx="3214868" cy="2800767"/>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Reinforcement learning (RL) is a type of machine learning paradigm that deals with how an agent can learn to make sequential decisions by interacting with an environment. The fundamental idea behind reinforcement learning is to learn a policy(set of rules), in order to maximize the cumulative reward over time.</a:t>
            </a:r>
          </a:p>
        </p:txBody>
      </p:sp>
      <p:pic>
        <p:nvPicPr>
          <p:cNvPr id="1028" name="Picture 4" descr="What is Reinforcement Learning? | Definition from TechTarget">
            <a:extLst>
              <a:ext uri="{FF2B5EF4-FFF2-40B4-BE49-F238E27FC236}">
                <a16:creationId xmlns:a16="http://schemas.microsoft.com/office/drawing/2014/main" id="{E91590AF-6909-3150-F02D-68AF6F15A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163" y="1732850"/>
            <a:ext cx="5042260" cy="24040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2"/>
                </a:solidFill>
              </a:rPr>
              <a:t>Key Terms in RL</a:t>
            </a:r>
            <a:endParaRPr dirty="0">
              <a:solidFill>
                <a:schemeClr val="dk2"/>
              </a:solidFill>
            </a:endParaRPr>
          </a:p>
        </p:txBody>
      </p:sp>
      <p:sp>
        <p:nvSpPr>
          <p:cNvPr id="8" name="TextBox 7">
            <a:extLst>
              <a:ext uri="{FF2B5EF4-FFF2-40B4-BE49-F238E27FC236}">
                <a16:creationId xmlns:a16="http://schemas.microsoft.com/office/drawing/2014/main" id="{3AB216ED-5EBC-F10D-9B3D-0486FBEBB30B}"/>
              </a:ext>
            </a:extLst>
          </p:cNvPr>
          <p:cNvSpPr txBox="1"/>
          <p:nvPr/>
        </p:nvSpPr>
        <p:spPr>
          <a:xfrm>
            <a:off x="655000" y="1166362"/>
            <a:ext cx="7754146" cy="3785652"/>
          </a:xfrm>
          <a:prstGeom prst="rect">
            <a:avLst/>
          </a:prstGeom>
          <a:noFill/>
        </p:spPr>
        <p:txBody>
          <a:bodyPr wrap="square" rtlCol="0">
            <a:spAutoFit/>
          </a:bodyPr>
          <a:lstStyle/>
          <a:p>
            <a:pPr algn="l"/>
            <a:r>
              <a:rPr lang="en-GB" sz="1600" dirty="0">
                <a:solidFill>
                  <a:schemeClr val="tx2">
                    <a:lumMod val="50000"/>
                  </a:schemeClr>
                </a:solidFill>
                <a:latin typeface="Georgia" panose="02040502050405020303" pitchFamily="18" charset="0"/>
              </a:rPr>
              <a:t>1) </a:t>
            </a:r>
            <a:r>
              <a:rPr lang="en-GB" sz="1600" b="1" dirty="0">
                <a:solidFill>
                  <a:schemeClr val="tx2">
                    <a:lumMod val="50000"/>
                  </a:schemeClr>
                </a:solidFill>
                <a:latin typeface="Georgia" panose="02040502050405020303" pitchFamily="18" charset="0"/>
              </a:rPr>
              <a:t>Agent</a:t>
            </a:r>
            <a:r>
              <a:rPr lang="en-GB" sz="1600" dirty="0">
                <a:solidFill>
                  <a:schemeClr val="tx2">
                    <a:lumMod val="50000"/>
                  </a:schemeClr>
                </a:solidFill>
                <a:latin typeface="Georgia" panose="02040502050405020303" pitchFamily="18" charset="0"/>
              </a:rPr>
              <a:t>: The learner or decision-maker that interacts with the environment.</a:t>
            </a:r>
          </a:p>
          <a:p>
            <a:pPr algn="l"/>
            <a:r>
              <a:rPr lang="en-GB" sz="1600" dirty="0">
                <a:solidFill>
                  <a:schemeClr val="tx2">
                    <a:lumMod val="50000"/>
                  </a:schemeClr>
                </a:solidFill>
                <a:latin typeface="Georgia" panose="02040502050405020303" pitchFamily="18" charset="0"/>
              </a:rPr>
              <a:t>2) </a:t>
            </a:r>
            <a:r>
              <a:rPr lang="en-GB" sz="1600" b="1" dirty="0">
                <a:solidFill>
                  <a:schemeClr val="tx2">
                    <a:lumMod val="50000"/>
                  </a:schemeClr>
                </a:solidFill>
                <a:latin typeface="Georgia" panose="02040502050405020303" pitchFamily="18" charset="0"/>
              </a:rPr>
              <a:t>Environment</a:t>
            </a:r>
            <a:r>
              <a:rPr lang="en-GB" sz="1600" dirty="0">
                <a:solidFill>
                  <a:schemeClr val="tx2">
                    <a:lumMod val="50000"/>
                  </a:schemeClr>
                </a:solidFill>
                <a:latin typeface="Georgia" panose="02040502050405020303" pitchFamily="18" charset="0"/>
              </a:rPr>
              <a:t>: The external system with which the agent interacts. </a:t>
            </a:r>
          </a:p>
          <a:p>
            <a:pPr algn="l"/>
            <a:r>
              <a:rPr lang="en-GB" sz="1600" dirty="0">
                <a:solidFill>
                  <a:schemeClr val="tx2">
                    <a:lumMod val="50000"/>
                  </a:schemeClr>
                </a:solidFill>
                <a:latin typeface="Georgia" panose="02040502050405020303" pitchFamily="18" charset="0"/>
              </a:rPr>
              <a:t>3) </a:t>
            </a:r>
            <a:r>
              <a:rPr lang="en-GB" sz="1600" b="1" dirty="0">
                <a:solidFill>
                  <a:schemeClr val="tx2">
                    <a:lumMod val="50000"/>
                  </a:schemeClr>
                </a:solidFill>
                <a:latin typeface="Georgia" panose="02040502050405020303" pitchFamily="18" charset="0"/>
              </a:rPr>
              <a:t>State (s)</a:t>
            </a:r>
            <a:r>
              <a:rPr lang="en-GB" sz="1600" dirty="0">
                <a:solidFill>
                  <a:schemeClr val="tx2">
                    <a:lumMod val="50000"/>
                  </a:schemeClr>
                </a:solidFill>
                <a:latin typeface="Georgia" panose="02040502050405020303" pitchFamily="18" charset="0"/>
              </a:rPr>
              <a:t>: A representation of the current situation of the environment. It's the input to the agent's decision-making process.</a:t>
            </a:r>
          </a:p>
          <a:p>
            <a:pPr algn="l"/>
            <a:r>
              <a:rPr lang="en-GB" sz="1600" dirty="0">
                <a:solidFill>
                  <a:schemeClr val="tx2">
                    <a:lumMod val="50000"/>
                  </a:schemeClr>
                </a:solidFill>
                <a:latin typeface="Georgia" panose="02040502050405020303" pitchFamily="18" charset="0"/>
              </a:rPr>
              <a:t>4) </a:t>
            </a:r>
            <a:r>
              <a:rPr lang="en-GB" sz="1600" b="1" dirty="0">
                <a:solidFill>
                  <a:schemeClr val="tx2">
                    <a:lumMod val="50000"/>
                  </a:schemeClr>
                </a:solidFill>
                <a:latin typeface="Georgia" panose="02040502050405020303" pitchFamily="18" charset="0"/>
              </a:rPr>
              <a:t>Action (a)</a:t>
            </a:r>
            <a:r>
              <a:rPr lang="en-GB" sz="1600" dirty="0">
                <a:solidFill>
                  <a:schemeClr val="tx2">
                    <a:lumMod val="50000"/>
                  </a:schemeClr>
                </a:solidFill>
                <a:latin typeface="Georgia" panose="02040502050405020303" pitchFamily="18" charset="0"/>
              </a:rPr>
              <a:t>: The choices available to the agent at each state. </a:t>
            </a:r>
          </a:p>
          <a:p>
            <a:pPr algn="l"/>
            <a:r>
              <a:rPr lang="en-GB" sz="1600" dirty="0">
                <a:solidFill>
                  <a:schemeClr val="tx2">
                    <a:lumMod val="50000"/>
                  </a:schemeClr>
                </a:solidFill>
                <a:latin typeface="Georgia" panose="02040502050405020303" pitchFamily="18" charset="0"/>
              </a:rPr>
              <a:t>5) </a:t>
            </a:r>
            <a:r>
              <a:rPr lang="en-GB" sz="1600" b="1" dirty="0">
                <a:solidFill>
                  <a:schemeClr val="tx2">
                    <a:lumMod val="50000"/>
                  </a:schemeClr>
                </a:solidFill>
                <a:latin typeface="Georgia" panose="02040502050405020303" pitchFamily="18" charset="0"/>
              </a:rPr>
              <a:t>Policy (π):</a:t>
            </a:r>
            <a:r>
              <a:rPr lang="en-GB" sz="1600" dirty="0">
                <a:solidFill>
                  <a:schemeClr val="tx2">
                    <a:lumMod val="50000"/>
                  </a:schemeClr>
                </a:solidFill>
                <a:latin typeface="Georgia" panose="02040502050405020303" pitchFamily="18" charset="0"/>
              </a:rPr>
              <a:t> A strategy or rule that the agent follows to select actions. </a:t>
            </a:r>
          </a:p>
          <a:p>
            <a:pPr algn="l"/>
            <a:r>
              <a:rPr lang="en-GB" sz="1600" dirty="0">
                <a:solidFill>
                  <a:schemeClr val="tx2">
                    <a:lumMod val="50000"/>
                  </a:schemeClr>
                </a:solidFill>
                <a:latin typeface="Georgia" panose="02040502050405020303" pitchFamily="18" charset="0"/>
              </a:rPr>
              <a:t>6) </a:t>
            </a:r>
            <a:r>
              <a:rPr lang="en-GB" sz="1600" b="1" dirty="0">
                <a:solidFill>
                  <a:schemeClr val="tx2">
                    <a:lumMod val="50000"/>
                  </a:schemeClr>
                </a:solidFill>
                <a:latin typeface="Georgia" panose="02040502050405020303" pitchFamily="18" charset="0"/>
              </a:rPr>
              <a:t>Reward (r):</a:t>
            </a:r>
            <a:r>
              <a:rPr lang="en-GB" sz="1600" dirty="0">
                <a:solidFill>
                  <a:schemeClr val="tx2">
                    <a:lumMod val="50000"/>
                  </a:schemeClr>
                </a:solidFill>
                <a:latin typeface="Georgia" panose="02040502050405020303" pitchFamily="18" charset="0"/>
              </a:rPr>
              <a:t> A scalar feedback signal from the environment indicating how good or bad the action taken by the agent was.</a:t>
            </a:r>
          </a:p>
          <a:p>
            <a:pPr algn="l"/>
            <a:r>
              <a:rPr lang="en-GB" sz="1600" dirty="0">
                <a:solidFill>
                  <a:schemeClr val="tx2">
                    <a:lumMod val="50000"/>
                  </a:schemeClr>
                </a:solidFill>
                <a:latin typeface="Georgia" panose="02040502050405020303" pitchFamily="18" charset="0"/>
              </a:rPr>
              <a:t>7) </a:t>
            </a:r>
            <a:r>
              <a:rPr lang="en-GB" sz="1600" b="1" dirty="0">
                <a:solidFill>
                  <a:schemeClr val="tx2">
                    <a:lumMod val="50000"/>
                  </a:schemeClr>
                </a:solidFill>
                <a:latin typeface="Georgia" panose="02040502050405020303" pitchFamily="18" charset="0"/>
              </a:rPr>
              <a:t>Value function (V or Q):</a:t>
            </a:r>
            <a:r>
              <a:rPr lang="en-GB" sz="1600" dirty="0">
                <a:solidFill>
                  <a:schemeClr val="tx2">
                    <a:lumMod val="50000"/>
                  </a:schemeClr>
                </a:solidFill>
                <a:latin typeface="Georgia" panose="02040502050405020303" pitchFamily="18" charset="0"/>
              </a:rPr>
              <a:t> It predicts the expected cumulative reward the agent would receive starting from a certain state (or state-action pair) and following a particular policy. </a:t>
            </a:r>
          </a:p>
          <a:p>
            <a:pPr algn="l"/>
            <a:endParaRPr lang="en-GB" sz="1600" dirty="0">
              <a:solidFill>
                <a:schemeClr val="tx2">
                  <a:lumMod val="50000"/>
                </a:schemeClr>
              </a:solidFill>
              <a:latin typeface="Georgia" panose="02040502050405020303" pitchFamily="18" charset="0"/>
            </a:endParaRPr>
          </a:p>
          <a:p>
            <a:r>
              <a:rPr lang="en-GB" sz="1600" b="1" dirty="0">
                <a:solidFill>
                  <a:schemeClr val="tx2">
                    <a:lumMod val="50000"/>
                  </a:schemeClr>
                </a:solidFill>
                <a:latin typeface="Georgia" panose="02040502050405020303" pitchFamily="18" charset="0"/>
              </a:rPr>
              <a:t>The goal of the agent is to learn the optimal policy that maximizes cumulative rewards.</a:t>
            </a:r>
          </a:p>
          <a:p>
            <a:pPr algn="l"/>
            <a:endParaRPr lang="en-GB" sz="1600" dirty="0">
              <a:solidFill>
                <a:schemeClr val="tx2">
                  <a:lumMod val="50000"/>
                </a:schemeClr>
              </a:solidFill>
              <a:latin typeface="Georgia" panose="02040502050405020303" pitchFamily="18" charset="0"/>
            </a:endParaRPr>
          </a:p>
        </p:txBody>
      </p:sp>
    </p:spTree>
    <p:extLst>
      <p:ext uri="{BB962C8B-B14F-4D97-AF65-F5344CB8AC3E}">
        <p14:creationId xmlns:p14="http://schemas.microsoft.com/office/powerpoint/2010/main" val="357375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6C39EF30-EC36-3D4D-EBA2-A8D1D9EEDA47}"/>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D2B29FF4-CC89-C27E-F183-C49164048B80}"/>
              </a:ext>
            </a:extLst>
          </p:cNvPr>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2"/>
                </a:solidFill>
              </a:rPr>
              <a:t>Markov Decision Process</a:t>
            </a:r>
            <a:endParaRPr dirty="0">
              <a:solidFill>
                <a:schemeClr val="dk2"/>
              </a:solidFill>
            </a:endParaRPr>
          </a:p>
        </p:txBody>
      </p:sp>
      <p:sp>
        <p:nvSpPr>
          <p:cNvPr id="6" name="TextBox 5">
            <a:extLst>
              <a:ext uri="{FF2B5EF4-FFF2-40B4-BE49-F238E27FC236}">
                <a16:creationId xmlns:a16="http://schemas.microsoft.com/office/drawing/2014/main" id="{D0D8E54D-8F84-0CC4-3D1F-F8424DD76AC9}"/>
              </a:ext>
            </a:extLst>
          </p:cNvPr>
          <p:cNvSpPr txBox="1"/>
          <p:nvPr/>
        </p:nvSpPr>
        <p:spPr>
          <a:xfrm>
            <a:off x="470100" y="975315"/>
            <a:ext cx="8292900" cy="1815882"/>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 A Markov Decision Process (MDP) is a mathematical framework used in reinforcement learning to model decision-making problems. It consists of states, actions, transition probabilities, and rewards. At each state, an agent takes an action, leading to a new state based on transition probabilities and receives a reward. Crucially, </a:t>
            </a:r>
            <a:r>
              <a:rPr lang="en-GB" sz="1600" b="1" dirty="0">
                <a:solidFill>
                  <a:schemeClr val="tx2">
                    <a:lumMod val="50000"/>
                  </a:schemeClr>
                </a:solidFill>
                <a:latin typeface="Georgia" panose="02040502050405020303" pitchFamily="18" charset="0"/>
              </a:rPr>
              <a:t>the next state depends only on the current state and action taken</a:t>
            </a:r>
            <a:r>
              <a:rPr lang="en-GB" sz="1600" dirty="0">
                <a:solidFill>
                  <a:schemeClr val="tx2">
                    <a:lumMod val="50000"/>
                  </a:schemeClr>
                </a:solidFill>
                <a:latin typeface="Georgia" panose="02040502050405020303" pitchFamily="18" charset="0"/>
              </a:rPr>
              <a:t>, adhering to the Markov property. MDPs help formalize the sequential decision-making process, enabling algorithms to find optimal policies that maximize cumulative rewards over time.</a:t>
            </a:r>
            <a:endParaRPr lang="en-IN" sz="1600" dirty="0">
              <a:solidFill>
                <a:schemeClr val="tx2">
                  <a:lumMod val="50000"/>
                </a:schemeClr>
              </a:solidFill>
              <a:latin typeface="Georgia" panose="02040502050405020303" pitchFamily="18" charset="0"/>
            </a:endParaRPr>
          </a:p>
        </p:txBody>
      </p:sp>
      <p:pic>
        <p:nvPicPr>
          <p:cNvPr id="2050" name="Picture 2" descr="MDP model">
            <a:extLst>
              <a:ext uri="{FF2B5EF4-FFF2-40B4-BE49-F238E27FC236}">
                <a16:creationId xmlns:a16="http://schemas.microsoft.com/office/drawing/2014/main" id="{07F10668-764D-4019-9399-89449678EC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120" y="3390900"/>
            <a:ext cx="48768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rkov Chain Monte Carlo (MCMC) methods | Introduction and explanation">
            <a:extLst>
              <a:ext uri="{FF2B5EF4-FFF2-40B4-BE49-F238E27FC236}">
                <a16:creationId xmlns:a16="http://schemas.microsoft.com/office/drawing/2014/main" id="{F59048A2-E59C-9F2B-2498-2F760C8863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5804" b="13451"/>
          <a:stretch/>
        </p:blipFill>
        <p:spPr bwMode="auto">
          <a:xfrm>
            <a:off x="2908500" y="2866355"/>
            <a:ext cx="3698040" cy="362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680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5162-8524-D967-38F3-445845E564ED}"/>
              </a:ext>
            </a:extLst>
          </p:cNvPr>
          <p:cNvSpPr>
            <a:spLocks noGrp="1"/>
          </p:cNvSpPr>
          <p:nvPr>
            <p:ph type="ctrTitle"/>
          </p:nvPr>
        </p:nvSpPr>
        <p:spPr/>
        <p:txBody>
          <a:bodyPr/>
          <a:lstStyle/>
          <a:p>
            <a:r>
              <a:rPr lang="en-GB" dirty="0"/>
              <a:t>Q Learning</a:t>
            </a:r>
            <a:endParaRPr lang="en-IN" dirty="0"/>
          </a:p>
        </p:txBody>
      </p:sp>
      <p:sp>
        <p:nvSpPr>
          <p:cNvPr id="3" name="TextBox 2">
            <a:extLst>
              <a:ext uri="{FF2B5EF4-FFF2-40B4-BE49-F238E27FC236}">
                <a16:creationId xmlns:a16="http://schemas.microsoft.com/office/drawing/2014/main" id="{2B7DE00F-84A0-9C4A-D033-55B6B3D8BEAF}"/>
              </a:ext>
            </a:extLst>
          </p:cNvPr>
          <p:cNvSpPr txBox="1"/>
          <p:nvPr/>
        </p:nvSpPr>
        <p:spPr>
          <a:xfrm>
            <a:off x="463733" y="1636709"/>
            <a:ext cx="4275907" cy="2554545"/>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The Q-learning algorithm process is an interactive method where the agent learns by exploring the environment and updating the Q-table based on the rewards received. Q-learning is a model-free, value-based, off-policy algorithm that will find the best series of actions based on the agent's current state. The “Q” stands for quality. Quality represents how valuable the action is in maximizing future rewards.  </a:t>
            </a:r>
          </a:p>
        </p:txBody>
      </p:sp>
      <p:pic>
        <p:nvPicPr>
          <p:cNvPr id="3078" name="Picture 6" descr="How does Reinforcement Learning Works">
            <a:extLst>
              <a:ext uri="{FF2B5EF4-FFF2-40B4-BE49-F238E27FC236}">
                <a16:creationId xmlns:a16="http://schemas.microsoft.com/office/drawing/2014/main" id="{4B497867-8817-5D18-B77B-B71436C0FA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931"/>
          <a:stretch/>
        </p:blipFill>
        <p:spPr bwMode="auto">
          <a:xfrm>
            <a:off x="5094922" y="1356360"/>
            <a:ext cx="3786188" cy="27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1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9E15-7ACD-EAAF-B0E9-56BDA91B142E}"/>
              </a:ext>
            </a:extLst>
          </p:cNvPr>
          <p:cNvSpPr>
            <a:spLocks noGrp="1"/>
          </p:cNvSpPr>
          <p:nvPr>
            <p:ph type="ctrTitle"/>
          </p:nvPr>
        </p:nvSpPr>
        <p:spPr/>
        <p:txBody>
          <a:bodyPr/>
          <a:lstStyle/>
          <a:p>
            <a:r>
              <a:rPr lang="en-GB" dirty="0"/>
              <a:t>Bellman Equation for Q learning</a:t>
            </a:r>
            <a:endParaRPr lang="en-IN" dirty="0"/>
          </a:p>
        </p:txBody>
      </p:sp>
      <p:pic>
        <p:nvPicPr>
          <p:cNvPr id="5122" name="Picture 2" descr="A Beginners Guide to Q-Learning. Model-Free Reinforcement Learning | by  Chathurangi Shyalika | Towards Data Science">
            <a:extLst>
              <a:ext uri="{FF2B5EF4-FFF2-40B4-BE49-F238E27FC236}">
                <a16:creationId xmlns:a16="http://schemas.microsoft.com/office/drawing/2014/main" id="{0EA03A18-7909-EB55-9730-EE89FF0F3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1564958"/>
            <a:ext cx="67246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27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chemeClr val="dk2"/>
                </a:solidFill>
              </a:rPr>
              <a:t>How does Q learning work?</a:t>
            </a:r>
            <a:endParaRPr dirty="0">
              <a:solidFill>
                <a:schemeClr val="dk2"/>
              </a:solidFill>
            </a:endParaRPr>
          </a:p>
        </p:txBody>
      </p:sp>
      <p:pic>
        <p:nvPicPr>
          <p:cNvPr id="2" name="Picture 2" descr="Q-Learning Process">
            <a:extLst>
              <a:ext uri="{FF2B5EF4-FFF2-40B4-BE49-F238E27FC236}">
                <a16:creationId xmlns:a16="http://schemas.microsoft.com/office/drawing/2014/main" id="{C4E4A083-65A7-C4AB-706F-C8A2A0905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154" y="950825"/>
            <a:ext cx="3505200" cy="3981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Q-Table 3">
            <a:extLst>
              <a:ext uri="{FF2B5EF4-FFF2-40B4-BE49-F238E27FC236}">
                <a16:creationId xmlns:a16="http://schemas.microsoft.com/office/drawing/2014/main" id="{982DA474-4555-B0A4-A6E3-A784A36F1F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4" y="1432560"/>
            <a:ext cx="4374644" cy="349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16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2">
          <a:extLst>
            <a:ext uri="{FF2B5EF4-FFF2-40B4-BE49-F238E27FC236}">
              <a16:creationId xmlns:a16="http://schemas.microsoft.com/office/drawing/2014/main" id="{ED5E7A70-6F9D-9642-2774-8CDDC51EC1D8}"/>
            </a:ext>
          </a:extLst>
        </p:cNvPr>
        <p:cNvGrpSpPr/>
        <p:nvPr/>
      </p:nvGrpSpPr>
      <p:grpSpPr>
        <a:xfrm>
          <a:off x="0" y="0"/>
          <a:ext cx="0" cy="0"/>
          <a:chOff x="0" y="0"/>
          <a:chExt cx="0" cy="0"/>
        </a:xfrm>
      </p:grpSpPr>
      <p:sp>
        <p:nvSpPr>
          <p:cNvPr id="2803" name="Google Shape;2803;p64">
            <a:extLst>
              <a:ext uri="{FF2B5EF4-FFF2-40B4-BE49-F238E27FC236}">
                <a16:creationId xmlns:a16="http://schemas.microsoft.com/office/drawing/2014/main" id="{A1022939-42D1-03D3-245D-831397ADFE38}"/>
              </a:ext>
            </a:extLst>
          </p:cNvPr>
          <p:cNvSpPr txBox="1">
            <a:spLocks noGrp="1"/>
          </p:cNvSpPr>
          <p:nvPr>
            <p:ph type="title"/>
          </p:nvPr>
        </p:nvSpPr>
        <p:spPr>
          <a:xfrm>
            <a:off x="1284000" y="1558475"/>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QUIZ</a:t>
            </a:r>
            <a:endParaRPr dirty="0"/>
          </a:p>
        </p:txBody>
      </p:sp>
    </p:spTree>
    <p:extLst>
      <p:ext uri="{BB962C8B-B14F-4D97-AF65-F5344CB8AC3E}">
        <p14:creationId xmlns:p14="http://schemas.microsoft.com/office/powerpoint/2010/main" val="189475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Is the data for an RL model labelled</a:t>
            </a:r>
            <a:r>
              <a:rPr lang="en-GB" sz="4000" dirty="0">
                <a:solidFill>
                  <a:srgbClr val="ECECEC"/>
                </a:solidFill>
                <a:latin typeface="+mj-lt"/>
              </a:rPr>
              <a:t>?</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294195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No, Only information about the environment may be fed. Dataset is not must.</a:t>
            </a:r>
            <a:endParaRPr lang="en-GB" sz="4000" dirty="0">
              <a:solidFill>
                <a:srgbClr val="ECECEC"/>
              </a:solidFill>
              <a:latin typeface="+mj-lt"/>
              <a:sym typeface="Arial"/>
            </a:endParaRPr>
          </a:p>
        </p:txBody>
      </p:sp>
    </p:spTree>
    <p:extLst>
      <p:ext uri="{BB962C8B-B14F-4D97-AF65-F5344CB8AC3E}">
        <p14:creationId xmlns:p14="http://schemas.microsoft.com/office/powerpoint/2010/main" val="267973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qua Marketing Plan by Slidego">
  <a:themeElements>
    <a:clrScheme name="Simple Light">
      <a:dk1>
        <a:srgbClr val="434343"/>
      </a:dk1>
      <a:lt1>
        <a:srgbClr val="FFFFFF"/>
      </a:lt1>
      <a:dk2>
        <a:srgbClr val="632F07"/>
      </a:dk2>
      <a:lt2>
        <a:srgbClr val="D47843"/>
      </a:lt2>
      <a:accent1>
        <a:srgbClr val="D47843"/>
      </a:accent1>
      <a:accent2>
        <a:srgbClr val="A8BAD7"/>
      </a:accent2>
      <a:accent3>
        <a:srgbClr val="9FC5E8"/>
      </a:accent3>
      <a:accent4>
        <a:srgbClr val="DC9EBD"/>
      </a:accent4>
      <a:accent5>
        <a:srgbClr val="7D93C4"/>
      </a:accent5>
      <a:accent6>
        <a:srgbClr val="DC946F"/>
      </a:accent6>
      <a:hlink>
        <a:srgbClr val="632F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1963</TotalTime>
  <Words>623</Words>
  <Application>Microsoft Office PowerPoint</Application>
  <PresentationFormat>On-screen Show (16:9)</PresentationFormat>
  <Paragraphs>39</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Overpass Black</vt:lpstr>
      <vt:lpstr>Open Sans</vt:lpstr>
      <vt:lpstr>Georgia</vt:lpstr>
      <vt:lpstr>Arial</vt:lpstr>
      <vt:lpstr>Aqua Marketing Plan by Slidego</vt:lpstr>
      <vt:lpstr>Reinforcement Learning</vt:lpstr>
      <vt:lpstr>Reinforcement Learning</vt:lpstr>
      <vt:lpstr>Key Terms in RL</vt:lpstr>
      <vt:lpstr>Markov Decision Process</vt:lpstr>
      <vt:lpstr>Q Learning</vt:lpstr>
      <vt:lpstr>Bellman Equation for Q learning</vt:lpstr>
      <vt:lpstr>How does Q learning work?</vt:lpstr>
      <vt:lpstr>QUIZ</vt:lpstr>
      <vt:lpstr>Question: Is the data for an RL model labelled?</vt:lpstr>
      <vt:lpstr>Question: In the first few iterations, should there be more exploration or exploitation?</vt:lpstr>
      <vt:lpstr>Question: What would happen id a model always exploits?</vt:lpstr>
      <vt:lpstr>Question: What would happen id a model always explores?</vt:lpstr>
      <vt:lpstr>Question: What would happen if my discount rate is very small?</vt:lpstr>
      <vt:lpstr>Question: What if the discount rate is zero?</vt:lpstr>
      <vt:lpstr>Question: How much weightage will the future rewards be given if the discount rate is 1? A) Less than Immediate Reward  B) More than Immediate Reward  C) Same as Immediate Reward </vt:lpstr>
      <vt:lpstr>Question: What would happen id the learning rate is 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Wizardry of Data-driven Decision Making</dc:title>
  <cp:lastModifiedBy>Ashwina Rakish</cp:lastModifiedBy>
  <cp:revision>32</cp:revision>
  <dcterms:modified xsi:type="dcterms:W3CDTF">2024-03-31T07:59:49Z</dcterms:modified>
</cp:coreProperties>
</file>