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371" r:id="rId3"/>
    <p:sldId id="270" r:id="rId4"/>
    <p:sldId id="381" r:id="rId5"/>
    <p:sldId id="373" r:id="rId6"/>
    <p:sldId id="374" r:id="rId7"/>
    <p:sldId id="367" r:id="rId8"/>
    <p:sldId id="375" r:id="rId9"/>
    <p:sldId id="376" r:id="rId10"/>
    <p:sldId id="377" r:id="rId11"/>
    <p:sldId id="378" r:id="rId12"/>
    <p:sldId id="379" r:id="rId13"/>
    <p:sldId id="380" r:id="rId14"/>
    <p:sldId id="282" r:id="rId15"/>
    <p:sldId id="362" r:id="rId16"/>
    <p:sldId id="363" r:id="rId17"/>
    <p:sldId id="369" r:id="rId18"/>
    <p:sldId id="370" r:id="rId19"/>
    <p:sldId id="292" r:id="rId20"/>
    <p:sldId id="331" r:id="rId21"/>
  </p:sldIdLst>
  <p:sldSz cx="9144000" cy="5143500" type="screen16x9"/>
  <p:notesSz cx="6858000" cy="9144000"/>
  <p:embeddedFontLst>
    <p:embeddedFont>
      <p:font typeface="Georgia" panose="02040502050405020303" pitchFamily="18"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verpass Black" panose="020B0604020202020204"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75" d="100"/>
          <a:sy n="75" d="100"/>
        </p:scale>
        <p:origin x="1771"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65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289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974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19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4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8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645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65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2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89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2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66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73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287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499" y="1515512"/>
            <a:ext cx="6291000" cy="1566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Artificial Neural  Networks</a:t>
            </a:r>
          </a:p>
        </p:txBody>
      </p:sp>
      <p:sp>
        <p:nvSpPr>
          <p:cNvPr id="2129" name="Google Shape;2129;p38"/>
          <p:cNvSpPr txBox="1">
            <a:spLocks noGrp="1"/>
          </p:cNvSpPr>
          <p:nvPr>
            <p:ph type="subTitle" idx="1"/>
          </p:nvPr>
        </p:nvSpPr>
        <p:spPr>
          <a:xfrm>
            <a:off x="720000" y="3305240"/>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Activation Functions</a:t>
            </a:r>
          </a:p>
        </p:txBody>
      </p:sp>
      <p:sp>
        <p:nvSpPr>
          <p:cNvPr id="2" name="TextBox 1">
            <a:extLst>
              <a:ext uri="{FF2B5EF4-FFF2-40B4-BE49-F238E27FC236}">
                <a16:creationId xmlns:a16="http://schemas.microsoft.com/office/drawing/2014/main" id="{CBF351D9-9F0F-6051-5CBF-774D24E5B7B1}"/>
              </a:ext>
            </a:extLst>
          </p:cNvPr>
          <p:cNvSpPr txBox="1"/>
          <p:nvPr/>
        </p:nvSpPr>
        <p:spPr>
          <a:xfrm>
            <a:off x="1249680" y="1039223"/>
            <a:ext cx="7498080" cy="615553"/>
          </a:xfrm>
          <a:prstGeom prst="rect">
            <a:avLst/>
          </a:prstGeom>
          <a:noFill/>
        </p:spPr>
        <p:txBody>
          <a:bodyPr wrap="square" rtlCol="0">
            <a:spAutoFit/>
          </a:bodyPr>
          <a:lstStyle/>
          <a:p>
            <a:pPr algn="just" fontAlgn="base"/>
            <a:r>
              <a:rPr lang="en-GB" sz="2000" dirty="0">
                <a:solidFill>
                  <a:schemeClr val="tx2">
                    <a:lumMod val="50000"/>
                  </a:schemeClr>
                </a:solidFill>
                <a:latin typeface="Georgia" panose="02040502050405020303" pitchFamily="18" charset="0"/>
              </a:rPr>
              <a:t>An activation function brings nonlinearity to the network.</a:t>
            </a:r>
          </a:p>
          <a:p>
            <a:pPr algn="just"/>
            <a:endParaRPr lang="en-IN" dirty="0"/>
          </a:p>
        </p:txBody>
      </p:sp>
      <p:pic>
        <p:nvPicPr>
          <p:cNvPr id="4" name="Picture 3">
            <a:extLst>
              <a:ext uri="{FF2B5EF4-FFF2-40B4-BE49-F238E27FC236}">
                <a16:creationId xmlns:a16="http://schemas.microsoft.com/office/drawing/2014/main" id="{9BB72AA1-68C0-DF59-531B-9E2641A0DFA2}"/>
              </a:ext>
            </a:extLst>
          </p:cNvPr>
          <p:cNvPicPr>
            <a:picLocks noChangeAspect="1"/>
          </p:cNvPicPr>
          <p:nvPr/>
        </p:nvPicPr>
        <p:blipFill>
          <a:blip r:embed="rId3"/>
          <a:stretch>
            <a:fillRect/>
          </a:stretch>
        </p:blipFill>
        <p:spPr>
          <a:xfrm>
            <a:off x="3772025" y="1654776"/>
            <a:ext cx="4853814" cy="3252504"/>
          </a:xfrm>
          <a:prstGeom prst="rect">
            <a:avLst/>
          </a:prstGeom>
        </p:spPr>
      </p:pic>
      <p:sp>
        <p:nvSpPr>
          <p:cNvPr id="5" name="TextBox 4">
            <a:extLst>
              <a:ext uri="{FF2B5EF4-FFF2-40B4-BE49-F238E27FC236}">
                <a16:creationId xmlns:a16="http://schemas.microsoft.com/office/drawing/2014/main" id="{1476255D-3213-51B3-94DB-C0C66D7270D7}"/>
              </a:ext>
            </a:extLst>
          </p:cNvPr>
          <p:cNvSpPr txBox="1"/>
          <p:nvPr/>
        </p:nvSpPr>
        <p:spPr>
          <a:xfrm>
            <a:off x="985521" y="2042160"/>
            <a:ext cx="3078480" cy="1631216"/>
          </a:xfrm>
          <a:prstGeom prst="rect">
            <a:avLst/>
          </a:prstGeom>
          <a:noFill/>
        </p:spPr>
        <p:txBody>
          <a:bodyPr wrap="square" rtlCol="0">
            <a:spAutoFit/>
          </a:bodyPr>
          <a:lstStyle/>
          <a:p>
            <a:r>
              <a:rPr lang="en-IN" sz="2000" b="1" dirty="0">
                <a:solidFill>
                  <a:schemeClr val="tx2">
                    <a:lumMod val="50000"/>
                  </a:schemeClr>
                </a:solidFill>
                <a:latin typeface="Georgia" panose="02040502050405020303" pitchFamily="18" charset="0"/>
              </a:rPr>
              <a:t>Sigmoid function:</a:t>
            </a:r>
          </a:p>
          <a:p>
            <a:endParaRPr lang="en-IN" sz="2000" b="1" dirty="0">
              <a:solidFill>
                <a:schemeClr val="tx2">
                  <a:lumMod val="50000"/>
                </a:schemeClr>
              </a:solidFill>
              <a:latin typeface="Georgia" panose="02040502050405020303" pitchFamily="18" charset="0"/>
            </a:endParaRPr>
          </a:p>
          <a:p>
            <a:r>
              <a:rPr lang="en-IN" sz="2000" b="1" dirty="0">
                <a:solidFill>
                  <a:schemeClr val="tx2">
                    <a:lumMod val="50000"/>
                  </a:schemeClr>
                </a:solidFill>
                <a:latin typeface="Georgia" panose="02040502050405020303" pitchFamily="18" charset="0"/>
              </a:rPr>
              <a:t>Range: </a:t>
            </a:r>
            <a:r>
              <a:rPr lang="en-IN" sz="2000" dirty="0">
                <a:solidFill>
                  <a:schemeClr val="tx2">
                    <a:lumMod val="50000"/>
                  </a:schemeClr>
                </a:solidFill>
                <a:latin typeface="Georgia" panose="02040502050405020303" pitchFamily="18" charset="0"/>
              </a:rPr>
              <a:t>0 to 1</a:t>
            </a:r>
          </a:p>
          <a:p>
            <a:r>
              <a:rPr lang="en-IN" sz="2000" b="1" dirty="0">
                <a:solidFill>
                  <a:schemeClr val="tx2">
                    <a:lumMod val="50000"/>
                  </a:schemeClr>
                </a:solidFill>
                <a:latin typeface="Georgia" panose="02040502050405020303" pitchFamily="18" charset="0"/>
              </a:rPr>
              <a:t>Use: </a:t>
            </a:r>
            <a:r>
              <a:rPr lang="en-IN" sz="2000" dirty="0">
                <a:solidFill>
                  <a:schemeClr val="tx2">
                    <a:lumMod val="50000"/>
                  </a:schemeClr>
                </a:solidFill>
                <a:latin typeface="Georgia" panose="02040502050405020303" pitchFamily="18" charset="0"/>
              </a:rPr>
              <a:t>Used in binary classification.</a:t>
            </a:r>
          </a:p>
        </p:txBody>
      </p:sp>
    </p:spTree>
    <p:extLst>
      <p:ext uri="{BB962C8B-B14F-4D97-AF65-F5344CB8AC3E}">
        <p14:creationId xmlns:p14="http://schemas.microsoft.com/office/powerpoint/2010/main" val="153983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Activation Functions</a:t>
            </a:r>
          </a:p>
        </p:txBody>
      </p:sp>
      <p:sp>
        <p:nvSpPr>
          <p:cNvPr id="5" name="TextBox 4">
            <a:extLst>
              <a:ext uri="{FF2B5EF4-FFF2-40B4-BE49-F238E27FC236}">
                <a16:creationId xmlns:a16="http://schemas.microsoft.com/office/drawing/2014/main" id="{1476255D-3213-51B3-94DB-C0C66D7270D7}"/>
              </a:ext>
            </a:extLst>
          </p:cNvPr>
          <p:cNvSpPr txBox="1"/>
          <p:nvPr/>
        </p:nvSpPr>
        <p:spPr>
          <a:xfrm>
            <a:off x="842010" y="1666240"/>
            <a:ext cx="3078480" cy="2246769"/>
          </a:xfrm>
          <a:prstGeom prst="rect">
            <a:avLst/>
          </a:prstGeom>
          <a:noFill/>
        </p:spPr>
        <p:txBody>
          <a:bodyPr wrap="square" rtlCol="0">
            <a:spAutoFit/>
          </a:bodyPr>
          <a:lstStyle/>
          <a:p>
            <a:r>
              <a:rPr lang="en-IN" sz="2000" b="1" dirty="0">
                <a:solidFill>
                  <a:schemeClr val="tx2">
                    <a:lumMod val="50000"/>
                  </a:schemeClr>
                </a:solidFill>
                <a:latin typeface="Georgia" panose="02040502050405020303" pitchFamily="18" charset="0"/>
              </a:rPr>
              <a:t>SoftMax:</a:t>
            </a:r>
          </a:p>
          <a:p>
            <a:endParaRPr lang="en-IN" sz="2000" b="1" dirty="0">
              <a:solidFill>
                <a:schemeClr val="tx2">
                  <a:lumMod val="50000"/>
                </a:schemeClr>
              </a:solidFill>
              <a:latin typeface="Georgia" panose="02040502050405020303" pitchFamily="18" charset="0"/>
            </a:endParaRPr>
          </a:p>
          <a:p>
            <a:r>
              <a:rPr lang="en-IN" sz="2000" b="1" dirty="0">
                <a:solidFill>
                  <a:schemeClr val="tx2">
                    <a:lumMod val="50000"/>
                  </a:schemeClr>
                </a:solidFill>
                <a:latin typeface="Georgia" panose="02040502050405020303" pitchFamily="18" charset="0"/>
              </a:rPr>
              <a:t>Range: </a:t>
            </a:r>
            <a:r>
              <a:rPr lang="en-IN" sz="2000" dirty="0">
                <a:solidFill>
                  <a:schemeClr val="tx2">
                    <a:lumMod val="50000"/>
                  </a:schemeClr>
                </a:solidFill>
                <a:latin typeface="Georgia" panose="02040502050405020303" pitchFamily="18" charset="0"/>
              </a:rPr>
              <a:t>0 to 1 for each output and will sum </a:t>
            </a:r>
            <a:r>
              <a:rPr lang="en-IN" sz="2000" dirty="0" err="1">
                <a:solidFill>
                  <a:schemeClr val="tx2">
                    <a:lumMod val="50000"/>
                  </a:schemeClr>
                </a:solidFill>
                <a:latin typeface="Georgia" panose="02040502050405020303" pitchFamily="18" charset="0"/>
              </a:rPr>
              <a:t>upto</a:t>
            </a:r>
            <a:r>
              <a:rPr lang="en-IN" sz="2000" dirty="0">
                <a:solidFill>
                  <a:schemeClr val="tx2">
                    <a:lumMod val="50000"/>
                  </a:schemeClr>
                </a:solidFill>
                <a:latin typeface="Georgia" panose="02040502050405020303" pitchFamily="18" charset="0"/>
              </a:rPr>
              <a:t> one.</a:t>
            </a:r>
          </a:p>
          <a:p>
            <a:r>
              <a:rPr lang="en-IN" sz="2000" b="1" dirty="0">
                <a:solidFill>
                  <a:schemeClr val="tx2">
                    <a:lumMod val="50000"/>
                  </a:schemeClr>
                </a:solidFill>
                <a:latin typeface="Georgia" panose="02040502050405020303" pitchFamily="18" charset="0"/>
              </a:rPr>
              <a:t>Use: </a:t>
            </a:r>
            <a:r>
              <a:rPr lang="en-IN" sz="2000" dirty="0">
                <a:solidFill>
                  <a:schemeClr val="tx2">
                    <a:lumMod val="50000"/>
                  </a:schemeClr>
                </a:solidFill>
                <a:latin typeface="Georgia" panose="02040502050405020303" pitchFamily="18" charset="0"/>
              </a:rPr>
              <a:t>Multiclass classification</a:t>
            </a:r>
            <a:r>
              <a:rPr lang="en-IN" sz="2000" b="1" dirty="0">
                <a:solidFill>
                  <a:schemeClr val="tx2">
                    <a:lumMod val="50000"/>
                  </a:schemeClr>
                </a:solidFill>
                <a:latin typeface="Georgia" panose="02040502050405020303" pitchFamily="18" charset="0"/>
              </a:rPr>
              <a:t> </a:t>
            </a:r>
            <a:endParaRPr lang="en-IN" sz="2000" dirty="0">
              <a:solidFill>
                <a:schemeClr val="tx2">
                  <a:lumMod val="50000"/>
                </a:schemeClr>
              </a:solidFill>
              <a:latin typeface="Georgia" panose="02040502050405020303" pitchFamily="18" charset="0"/>
            </a:endParaRPr>
          </a:p>
        </p:txBody>
      </p:sp>
      <p:pic>
        <p:nvPicPr>
          <p:cNvPr id="4098" name="Picture 2" descr="Softmax Function: Advantages and Applications | BotPenguin">
            <a:extLst>
              <a:ext uri="{FF2B5EF4-FFF2-40B4-BE49-F238E27FC236}">
                <a16:creationId xmlns:a16="http://schemas.microsoft.com/office/drawing/2014/main" id="{E98F8920-DC2E-9826-BE34-E3A6D93E5A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01"/>
          <a:stretch/>
        </p:blipFill>
        <p:spPr bwMode="auto">
          <a:xfrm>
            <a:off x="3920490" y="1117600"/>
            <a:ext cx="5143500" cy="391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1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Activation Functions</a:t>
            </a:r>
          </a:p>
        </p:txBody>
      </p:sp>
      <p:sp>
        <p:nvSpPr>
          <p:cNvPr id="5" name="TextBox 4">
            <a:extLst>
              <a:ext uri="{FF2B5EF4-FFF2-40B4-BE49-F238E27FC236}">
                <a16:creationId xmlns:a16="http://schemas.microsoft.com/office/drawing/2014/main" id="{1476255D-3213-51B3-94DB-C0C66D7270D7}"/>
              </a:ext>
            </a:extLst>
          </p:cNvPr>
          <p:cNvSpPr txBox="1"/>
          <p:nvPr/>
        </p:nvSpPr>
        <p:spPr>
          <a:xfrm>
            <a:off x="975362" y="1869440"/>
            <a:ext cx="3413759" cy="1938992"/>
          </a:xfrm>
          <a:prstGeom prst="rect">
            <a:avLst/>
          </a:prstGeom>
          <a:noFill/>
        </p:spPr>
        <p:txBody>
          <a:bodyPr wrap="square" rtlCol="0">
            <a:spAutoFit/>
          </a:bodyPr>
          <a:lstStyle/>
          <a:p>
            <a:r>
              <a:rPr lang="en-IN" sz="2000" b="1" dirty="0">
                <a:solidFill>
                  <a:schemeClr val="tx2">
                    <a:lumMod val="50000"/>
                  </a:schemeClr>
                </a:solidFill>
                <a:latin typeface="Georgia" panose="02040502050405020303" pitchFamily="18" charset="0"/>
              </a:rPr>
              <a:t>ReLU: </a:t>
            </a:r>
            <a:r>
              <a:rPr lang="en-IN" sz="2000" dirty="0">
                <a:solidFill>
                  <a:schemeClr val="tx2">
                    <a:lumMod val="50000"/>
                  </a:schemeClr>
                </a:solidFill>
                <a:latin typeface="Georgia" panose="02040502050405020303" pitchFamily="18" charset="0"/>
              </a:rPr>
              <a:t>Rectified Linear Unit</a:t>
            </a:r>
          </a:p>
          <a:p>
            <a:endParaRPr lang="en-IN" sz="2000" b="1" dirty="0">
              <a:solidFill>
                <a:schemeClr val="tx2">
                  <a:lumMod val="50000"/>
                </a:schemeClr>
              </a:solidFill>
              <a:latin typeface="Georgia" panose="02040502050405020303" pitchFamily="18" charset="0"/>
            </a:endParaRPr>
          </a:p>
          <a:p>
            <a:r>
              <a:rPr lang="en-IN" sz="2000" b="1" dirty="0">
                <a:solidFill>
                  <a:schemeClr val="tx2">
                    <a:lumMod val="50000"/>
                  </a:schemeClr>
                </a:solidFill>
                <a:latin typeface="Georgia" panose="02040502050405020303" pitchFamily="18" charset="0"/>
              </a:rPr>
              <a:t>Range: </a:t>
            </a:r>
            <a:r>
              <a:rPr lang="en-IN" sz="2000" dirty="0">
                <a:solidFill>
                  <a:schemeClr val="tx2">
                    <a:lumMod val="50000"/>
                  </a:schemeClr>
                </a:solidFill>
                <a:latin typeface="Georgia" panose="02040502050405020303" pitchFamily="18" charset="0"/>
              </a:rPr>
              <a:t>0 to infinity</a:t>
            </a:r>
          </a:p>
          <a:p>
            <a:r>
              <a:rPr lang="en-IN" sz="2000" b="1" dirty="0">
                <a:solidFill>
                  <a:schemeClr val="tx2">
                    <a:lumMod val="50000"/>
                  </a:schemeClr>
                </a:solidFill>
                <a:latin typeface="Georgia" panose="02040502050405020303" pitchFamily="18" charset="0"/>
              </a:rPr>
              <a:t>Use: </a:t>
            </a:r>
            <a:r>
              <a:rPr lang="en-IN" sz="2000" dirty="0">
                <a:solidFill>
                  <a:schemeClr val="tx2">
                    <a:lumMod val="50000"/>
                  </a:schemeClr>
                </a:solidFill>
                <a:latin typeface="Georgia" panose="02040502050405020303" pitchFamily="18" charset="0"/>
              </a:rPr>
              <a:t>Usually used in Hidden layers</a:t>
            </a:r>
          </a:p>
        </p:txBody>
      </p:sp>
      <p:pic>
        <p:nvPicPr>
          <p:cNvPr id="6146" name="Picture 2" descr="Activation function (ReLu). ReLu: Rectified Linear Activation. | Download  Scientific Diagram">
            <a:extLst>
              <a:ext uri="{FF2B5EF4-FFF2-40B4-BE49-F238E27FC236}">
                <a16:creationId xmlns:a16="http://schemas.microsoft.com/office/drawing/2014/main" id="{0D6DADC8-1793-B6B3-3229-0C31D2424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656" y="1249494"/>
            <a:ext cx="3793490" cy="370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2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Activation Functions</a:t>
            </a:r>
          </a:p>
        </p:txBody>
      </p:sp>
      <p:sp>
        <p:nvSpPr>
          <p:cNvPr id="5" name="TextBox 4">
            <a:extLst>
              <a:ext uri="{FF2B5EF4-FFF2-40B4-BE49-F238E27FC236}">
                <a16:creationId xmlns:a16="http://schemas.microsoft.com/office/drawing/2014/main" id="{1476255D-3213-51B3-94DB-C0C66D7270D7}"/>
              </a:ext>
            </a:extLst>
          </p:cNvPr>
          <p:cNvSpPr txBox="1"/>
          <p:nvPr/>
        </p:nvSpPr>
        <p:spPr>
          <a:xfrm>
            <a:off x="975362" y="1869440"/>
            <a:ext cx="3413759" cy="1631216"/>
          </a:xfrm>
          <a:prstGeom prst="rect">
            <a:avLst/>
          </a:prstGeom>
          <a:noFill/>
        </p:spPr>
        <p:txBody>
          <a:bodyPr wrap="square" rtlCol="0">
            <a:spAutoFit/>
          </a:bodyPr>
          <a:lstStyle/>
          <a:p>
            <a:r>
              <a:rPr lang="en-IN" sz="2000" b="1" dirty="0">
                <a:solidFill>
                  <a:schemeClr val="tx2">
                    <a:lumMod val="50000"/>
                  </a:schemeClr>
                </a:solidFill>
                <a:latin typeface="Georgia" panose="02040502050405020303" pitchFamily="18" charset="0"/>
              </a:rPr>
              <a:t>tanh: </a:t>
            </a:r>
            <a:r>
              <a:rPr lang="en-IN" sz="2000" dirty="0">
                <a:solidFill>
                  <a:schemeClr val="tx2">
                    <a:lumMod val="50000"/>
                  </a:schemeClr>
                </a:solidFill>
                <a:latin typeface="Georgia" panose="02040502050405020303" pitchFamily="18" charset="0"/>
              </a:rPr>
              <a:t>Hyperbolic Tangent</a:t>
            </a:r>
          </a:p>
          <a:p>
            <a:endParaRPr lang="en-IN" sz="2000" b="1" dirty="0">
              <a:solidFill>
                <a:schemeClr val="tx2">
                  <a:lumMod val="50000"/>
                </a:schemeClr>
              </a:solidFill>
              <a:latin typeface="Georgia" panose="02040502050405020303" pitchFamily="18" charset="0"/>
            </a:endParaRPr>
          </a:p>
          <a:p>
            <a:r>
              <a:rPr lang="en-IN" sz="2000" b="1" dirty="0">
                <a:solidFill>
                  <a:schemeClr val="tx2">
                    <a:lumMod val="50000"/>
                  </a:schemeClr>
                </a:solidFill>
                <a:latin typeface="Georgia" panose="02040502050405020303" pitchFamily="18" charset="0"/>
              </a:rPr>
              <a:t>Range: </a:t>
            </a:r>
            <a:r>
              <a:rPr lang="en-IN" sz="2000" dirty="0">
                <a:solidFill>
                  <a:schemeClr val="tx2">
                    <a:lumMod val="50000"/>
                  </a:schemeClr>
                </a:solidFill>
                <a:latin typeface="Georgia" panose="02040502050405020303" pitchFamily="18" charset="0"/>
              </a:rPr>
              <a:t>-1 to 1</a:t>
            </a:r>
          </a:p>
          <a:p>
            <a:r>
              <a:rPr lang="en-IN" sz="2000" b="1" dirty="0">
                <a:solidFill>
                  <a:schemeClr val="tx2">
                    <a:lumMod val="50000"/>
                  </a:schemeClr>
                </a:solidFill>
                <a:latin typeface="Georgia" panose="02040502050405020303" pitchFamily="18" charset="0"/>
              </a:rPr>
              <a:t>Use: </a:t>
            </a:r>
            <a:r>
              <a:rPr lang="en-IN" sz="2000" dirty="0">
                <a:solidFill>
                  <a:schemeClr val="tx2">
                    <a:lumMod val="50000"/>
                  </a:schemeClr>
                </a:solidFill>
                <a:latin typeface="Georgia" panose="02040502050405020303" pitchFamily="18" charset="0"/>
              </a:rPr>
              <a:t>Usually used in Hidden layers</a:t>
            </a:r>
          </a:p>
        </p:txBody>
      </p:sp>
      <p:pic>
        <p:nvPicPr>
          <p:cNvPr id="7170" name="Picture 2" descr="Tanh Activation Explained | Papers With Code">
            <a:extLst>
              <a:ext uri="{FF2B5EF4-FFF2-40B4-BE49-F238E27FC236}">
                <a16:creationId xmlns:a16="http://schemas.microsoft.com/office/drawing/2014/main" id="{5F827C4A-26ED-1DA3-167D-64838447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1240790"/>
            <a:ext cx="49149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0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What would happen if there is no activation function used</a:t>
            </a:r>
            <a:r>
              <a:rPr lang="en-GB" sz="4000" dirty="0">
                <a:solidFill>
                  <a:srgbClr val="ECECEC"/>
                </a:solidFill>
                <a:latin typeface="+mj-lt"/>
              </a:rPr>
              <a:t>?</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29419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It would act like a simple linear regression model.</a:t>
            </a:r>
            <a:endParaRPr lang="en-GB" sz="4000" dirty="0">
              <a:solidFill>
                <a:srgbClr val="ECECEC"/>
              </a:solidFill>
              <a:latin typeface="+mj-lt"/>
              <a:sym typeface="Arial"/>
            </a:endParaRPr>
          </a:p>
        </p:txBody>
      </p:sp>
    </p:spTree>
    <p:extLst>
      <p:ext uri="{BB962C8B-B14F-4D97-AF65-F5344CB8AC3E}">
        <p14:creationId xmlns:p14="http://schemas.microsoft.com/office/powerpoint/2010/main" val="26797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Do we have to perform feature selection for neural networks?</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No</a:t>
            </a:r>
            <a:endParaRPr lang="en-GB" sz="4000" dirty="0">
              <a:solidFill>
                <a:srgbClr val="ECECEC"/>
              </a:solidFill>
              <a:latin typeface="+mj-lt"/>
              <a:sym typeface="Arial"/>
            </a:endParaRPr>
          </a:p>
        </p:txBody>
      </p:sp>
    </p:spTree>
    <p:extLst>
      <p:ext uri="{BB962C8B-B14F-4D97-AF65-F5344CB8AC3E}">
        <p14:creationId xmlns:p14="http://schemas.microsoft.com/office/powerpoint/2010/main" val="5147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Do we have to perform data preprocessing for neural networks?</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Yes</a:t>
            </a:r>
            <a:endParaRPr lang="en-GB" sz="4000" dirty="0">
              <a:solidFill>
                <a:srgbClr val="ECECEC"/>
              </a:solidFill>
              <a:latin typeface="+mj-lt"/>
              <a:sym typeface="Arial"/>
            </a:endParaRPr>
          </a:p>
        </p:txBody>
      </p:sp>
    </p:spTree>
    <p:extLst>
      <p:ext uri="{BB962C8B-B14F-4D97-AF65-F5344CB8AC3E}">
        <p14:creationId xmlns:p14="http://schemas.microsoft.com/office/powerpoint/2010/main" val="8326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Which activation function can be used for binary classification?</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48965" y="294830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Sigmoid</a:t>
            </a:r>
            <a:endParaRPr lang="en-GB" sz="4000" dirty="0">
              <a:solidFill>
                <a:srgbClr val="ECECEC"/>
              </a:solidFill>
              <a:latin typeface="+mj-lt"/>
              <a:sym typeface="Arial"/>
            </a:endParaRPr>
          </a:p>
        </p:txBody>
      </p:sp>
    </p:spTree>
    <p:extLst>
      <p:ext uri="{BB962C8B-B14F-4D97-AF65-F5344CB8AC3E}">
        <p14:creationId xmlns:p14="http://schemas.microsoft.com/office/powerpoint/2010/main" val="12850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In which activation function does all the values add up to one?</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634665" y="30880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err="1">
                <a:solidFill>
                  <a:srgbClr val="ECECEC"/>
                </a:solidFill>
                <a:latin typeface="+mj-lt"/>
              </a:rPr>
              <a:t>Softmax</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117EB-2BE6-5694-B89F-B9941CC47219}"/>
              </a:ext>
            </a:extLst>
          </p:cNvPr>
          <p:cNvPicPr>
            <a:picLocks noChangeAspect="1"/>
          </p:cNvPicPr>
          <p:nvPr/>
        </p:nvPicPr>
        <p:blipFill>
          <a:blip r:embed="rId2"/>
          <a:stretch>
            <a:fillRect/>
          </a:stretch>
        </p:blipFill>
        <p:spPr>
          <a:xfrm>
            <a:off x="736646" y="1193008"/>
            <a:ext cx="7672500" cy="3577467"/>
          </a:xfrm>
          <a:prstGeom prst="rect">
            <a:avLst/>
          </a:prstGeom>
        </p:spPr>
      </p:pic>
      <p:sp>
        <p:nvSpPr>
          <p:cNvPr id="4" name="Title 3">
            <a:extLst>
              <a:ext uri="{FF2B5EF4-FFF2-40B4-BE49-F238E27FC236}">
                <a16:creationId xmlns:a16="http://schemas.microsoft.com/office/drawing/2014/main" id="{D451CD9A-888F-9E0A-D3F1-ED5C69703548}"/>
              </a:ext>
            </a:extLst>
          </p:cNvPr>
          <p:cNvSpPr>
            <a:spLocks noGrp="1"/>
          </p:cNvSpPr>
          <p:nvPr>
            <p:ph type="ctrTitle"/>
          </p:nvPr>
        </p:nvSpPr>
        <p:spPr/>
        <p:txBody>
          <a:bodyPr/>
          <a:lstStyle/>
          <a:p>
            <a:r>
              <a:rPr lang="en-IN" dirty="0"/>
              <a:t>Deep Learning</a:t>
            </a:r>
          </a:p>
        </p:txBody>
      </p:sp>
    </p:spTree>
    <p:extLst>
      <p:ext uri="{BB962C8B-B14F-4D97-AF65-F5344CB8AC3E}">
        <p14:creationId xmlns:p14="http://schemas.microsoft.com/office/powerpoint/2010/main" val="176678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Deep Learning</a:t>
            </a:r>
          </a:p>
        </p:txBody>
      </p:sp>
      <p:sp>
        <p:nvSpPr>
          <p:cNvPr id="8" name="TextBox 7">
            <a:extLst>
              <a:ext uri="{FF2B5EF4-FFF2-40B4-BE49-F238E27FC236}">
                <a16:creationId xmlns:a16="http://schemas.microsoft.com/office/drawing/2014/main" id="{3AB216ED-5EBC-F10D-9B3D-0486FBEBB30B}"/>
              </a:ext>
            </a:extLst>
          </p:cNvPr>
          <p:cNvSpPr txBox="1"/>
          <p:nvPr/>
        </p:nvSpPr>
        <p:spPr>
          <a:xfrm>
            <a:off x="490628" y="1155683"/>
            <a:ext cx="7850005" cy="3477875"/>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solidFill>
                  <a:schemeClr val="tx2">
                    <a:lumMod val="50000"/>
                  </a:schemeClr>
                </a:solidFill>
                <a:latin typeface="Georgia" panose="02040502050405020303" pitchFamily="18" charset="0"/>
              </a:rPr>
              <a:t>Deep learning is a branch of machine learning which is based on artificial neural networks.</a:t>
            </a:r>
          </a:p>
          <a:p>
            <a:pPr marL="285750" indent="-285750" algn="just">
              <a:buFont typeface="Arial" panose="020B0604020202020204" pitchFamily="34" charset="0"/>
              <a:buChar char="•"/>
            </a:pPr>
            <a:r>
              <a:rPr lang="en-GB" sz="2000" dirty="0">
                <a:solidFill>
                  <a:schemeClr val="tx2">
                    <a:lumMod val="50000"/>
                  </a:schemeClr>
                </a:solidFill>
                <a:latin typeface="Georgia" panose="02040502050405020303" pitchFamily="18" charset="0"/>
              </a:rPr>
              <a:t>It is </a:t>
            </a:r>
            <a:r>
              <a:rPr lang="en-GB" sz="2000" b="1" dirty="0">
                <a:solidFill>
                  <a:schemeClr val="tx2">
                    <a:lumMod val="50000"/>
                  </a:schemeClr>
                </a:solidFill>
                <a:latin typeface="Georgia" panose="02040502050405020303" pitchFamily="18" charset="0"/>
              </a:rPr>
              <a:t>capable of learning complex patterns and relationships</a:t>
            </a:r>
            <a:r>
              <a:rPr lang="en-GB" sz="2000" dirty="0">
                <a:solidFill>
                  <a:schemeClr val="tx2">
                    <a:lumMod val="50000"/>
                  </a:schemeClr>
                </a:solidFill>
                <a:latin typeface="Georgia" panose="02040502050405020303" pitchFamily="18" charset="0"/>
              </a:rPr>
              <a:t> within data and does not require us to explicitly program everything.</a:t>
            </a:r>
          </a:p>
          <a:p>
            <a:pPr marL="285750" indent="-285750" algn="just">
              <a:buFont typeface="Arial" panose="020B0604020202020204" pitchFamily="34" charset="0"/>
              <a:buChar char="•"/>
            </a:pPr>
            <a:r>
              <a:rPr lang="en-GB" sz="2000" dirty="0">
                <a:solidFill>
                  <a:schemeClr val="tx2">
                    <a:lumMod val="50000"/>
                  </a:schemeClr>
                </a:solidFill>
                <a:latin typeface="Georgia" panose="02040502050405020303" pitchFamily="18" charset="0"/>
              </a:rPr>
              <a:t>It has become increasingly popular in recent years due to the advances in processing power and the </a:t>
            </a:r>
            <a:r>
              <a:rPr lang="en-GB" sz="2000" b="1" dirty="0">
                <a:solidFill>
                  <a:schemeClr val="tx2">
                    <a:lumMod val="50000"/>
                  </a:schemeClr>
                </a:solidFill>
                <a:latin typeface="Georgia" panose="02040502050405020303" pitchFamily="18" charset="0"/>
              </a:rPr>
              <a:t>availability of large datasets</a:t>
            </a:r>
            <a:r>
              <a:rPr lang="en-GB" sz="2000" dirty="0">
                <a:solidFill>
                  <a:schemeClr val="tx2">
                    <a:lumMod val="50000"/>
                  </a:schemeClr>
                </a:solidFill>
                <a:latin typeface="Georgia" panose="02040502050405020303" pitchFamily="18" charset="0"/>
              </a:rPr>
              <a:t>.</a:t>
            </a:r>
          </a:p>
          <a:p>
            <a:pPr marL="285750" indent="-285750" algn="just">
              <a:buFont typeface="Arial" panose="020B0604020202020204" pitchFamily="34" charset="0"/>
              <a:buChar char="•"/>
            </a:pPr>
            <a:r>
              <a:rPr lang="en-GB" sz="2000" b="1" dirty="0">
                <a:solidFill>
                  <a:schemeClr val="tx2">
                    <a:lumMod val="50000"/>
                  </a:schemeClr>
                </a:solidFill>
                <a:latin typeface="Georgia" panose="02040502050405020303" pitchFamily="18" charset="0"/>
              </a:rPr>
              <a:t>Automatic Feature Extraction:</a:t>
            </a:r>
            <a:r>
              <a:rPr lang="en-GB" sz="2000" dirty="0">
                <a:solidFill>
                  <a:schemeClr val="tx2">
                    <a:lumMod val="50000"/>
                  </a:schemeClr>
                </a:solidFill>
                <a:latin typeface="Georgia" panose="02040502050405020303" pitchFamily="18" charset="0"/>
              </a:rPr>
              <a:t> Deep learning models, especially neural networks, automatically learn relevant features from raw input data during the training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Deep Learning</a:t>
            </a:r>
          </a:p>
        </p:txBody>
      </p:sp>
      <p:sp>
        <p:nvSpPr>
          <p:cNvPr id="8" name="TextBox 7">
            <a:extLst>
              <a:ext uri="{FF2B5EF4-FFF2-40B4-BE49-F238E27FC236}">
                <a16:creationId xmlns:a16="http://schemas.microsoft.com/office/drawing/2014/main" id="{3AB216ED-5EBC-F10D-9B3D-0486FBEBB30B}"/>
              </a:ext>
            </a:extLst>
          </p:cNvPr>
          <p:cNvSpPr txBox="1"/>
          <p:nvPr/>
        </p:nvSpPr>
        <p:spPr>
          <a:xfrm>
            <a:off x="490628" y="1155683"/>
            <a:ext cx="7850005" cy="1015663"/>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solidFill>
                  <a:schemeClr val="tx2">
                    <a:lumMod val="50000"/>
                  </a:schemeClr>
                </a:solidFill>
                <a:latin typeface="Georgia" panose="02040502050405020303" pitchFamily="18" charset="0"/>
              </a:rPr>
              <a:t>It can be used for object detection, image segmentation, image classification, image generation, text generation, sentiment analysis, translation…</a:t>
            </a:r>
          </a:p>
        </p:txBody>
      </p:sp>
      <p:pic>
        <p:nvPicPr>
          <p:cNvPr id="3" name="Picture 2">
            <a:extLst>
              <a:ext uri="{FF2B5EF4-FFF2-40B4-BE49-F238E27FC236}">
                <a16:creationId xmlns:a16="http://schemas.microsoft.com/office/drawing/2014/main" id="{6751DBCF-C747-099D-FF25-A3588802565C}"/>
              </a:ext>
            </a:extLst>
          </p:cNvPr>
          <p:cNvPicPr>
            <a:picLocks noChangeAspect="1"/>
          </p:cNvPicPr>
          <p:nvPr/>
        </p:nvPicPr>
        <p:blipFill rotWithShape="1">
          <a:blip r:embed="rId3"/>
          <a:srcRect r="50108" b="15398"/>
          <a:stretch/>
        </p:blipFill>
        <p:spPr>
          <a:xfrm>
            <a:off x="1615439" y="2427650"/>
            <a:ext cx="1920241" cy="2342825"/>
          </a:xfrm>
          <a:prstGeom prst="rect">
            <a:avLst/>
          </a:prstGeom>
        </p:spPr>
      </p:pic>
      <p:pic>
        <p:nvPicPr>
          <p:cNvPr id="5" name="Picture 4">
            <a:extLst>
              <a:ext uri="{FF2B5EF4-FFF2-40B4-BE49-F238E27FC236}">
                <a16:creationId xmlns:a16="http://schemas.microsoft.com/office/drawing/2014/main" id="{5FE18327-C6D1-FA45-F86F-DB40B8F55588}"/>
              </a:ext>
            </a:extLst>
          </p:cNvPr>
          <p:cNvPicPr>
            <a:picLocks noChangeAspect="1"/>
          </p:cNvPicPr>
          <p:nvPr/>
        </p:nvPicPr>
        <p:blipFill>
          <a:blip r:embed="rId4"/>
          <a:stretch>
            <a:fillRect/>
          </a:stretch>
        </p:blipFill>
        <p:spPr>
          <a:xfrm>
            <a:off x="4399280" y="2252705"/>
            <a:ext cx="3941353" cy="2632232"/>
          </a:xfrm>
          <a:prstGeom prst="rect">
            <a:avLst/>
          </a:prstGeom>
        </p:spPr>
      </p:pic>
    </p:spTree>
    <p:extLst>
      <p:ext uri="{BB962C8B-B14F-4D97-AF65-F5344CB8AC3E}">
        <p14:creationId xmlns:p14="http://schemas.microsoft.com/office/powerpoint/2010/main" val="203929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Artificial Neural Network (ANN)</a:t>
            </a:r>
          </a:p>
        </p:txBody>
      </p:sp>
      <p:pic>
        <p:nvPicPr>
          <p:cNvPr id="4" name="Picture 3">
            <a:extLst>
              <a:ext uri="{FF2B5EF4-FFF2-40B4-BE49-F238E27FC236}">
                <a16:creationId xmlns:a16="http://schemas.microsoft.com/office/drawing/2014/main" id="{D1F813CD-FFAA-9284-B46A-923596926157}"/>
              </a:ext>
            </a:extLst>
          </p:cNvPr>
          <p:cNvPicPr>
            <a:picLocks noChangeAspect="1"/>
          </p:cNvPicPr>
          <p:nvPr/>
        </p:nvPicPr>
        <p:blipFill>
          <a:blip r:embed="rId3"/>
          <a:stretch>
            <a:fillRect/>
          </a:stretch>
        </p:blipFill>
        <p:spPr>
          <a:xfrm>
            <a:off x="1828801" y="1508759"/>
            <a:ext cx="5688874" cy="2913813"/>
          </a:xfrm>
          <a:prstGeom prst="rect">
            <a:avLst/>
          </a:prstGeom>
        </p:spPr>
      </p:pic>
    </p:spTree>
    <p:extLst>
      <p:ext uri="{BB962C8B-B14F-4D97-AF65-F5344CB8AC3E}">
        <p14:creationId xmlns:p14="http://schemas.microsoft.com/office/powerpoint/2010/main" val="379749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ANN - Architecture</a:t>
            </a:r>
          </a:p>
        </p:txBody>
      </p:sp>
      <p:sp>
        <p:nvSpPr>
          <p:cNvPr id="2" name="TextBox 1">
            <a:extLst>
              <a:ext uri="{FF2B5EF4-FFF2-40B4-BE49-F238E27FC236}">
                <a16:creationId xmlns:a16="http://schemas.microsoft.com/office/drawing/2014/main" id="{CBF351D9-9F0F-6051-5CBF-774D24E5B7B1}"/>
              </a:ext>
            </a:extLst>
          </p:cNvPr>
          <p:cNvSpPr txBox="1"/>
          <p:nvPr/>
        </p:nvSpPr>
        <p:spPr>
          <a:xfrm>
            <a:off x="911066" y="1018903"/>
            <a:ext cx="7498080" cy="4185761"/>
          </a:xfrm>
          <a:prstGeom prst="rect">
            <a:avLst/>
          </a:prstGeom>
          <a:noFill/>
        </p:spPr>
        <p:txBody>
          <a:bodyPr wrap="square" rtlCol="0">
            <a:spAutoFit/>
          </a:bodyPr>
          <a:lstStyle/>
          <a:p>
            <a:pPr algn="just"/>
            <a:r>
              <a:rPr lang="en-GB" dirty="0">
                <a:solidFill>
                  <a:schemeClr val="tx2">
                    <a:lumMod val="50000"/>
                  </a:schemeClr>
                </a:solidFill>
                <a:latin typeface="Georgia" panose="02040502050405020303" pitchFamily="18" charset="0"/>
              </a:rPr>
              <a:t>A basic neural network has interconnected artificial neurons in three layers:</a:t>
            </a:r>
          </a:p>
          <a:p>
            <a:pPr algn="just"/>
            <a:endParaRPr lang="en-GB" b="1" dirty="0">
              <a:solidFill>
                <a:schemeClr val="tx2">
                  <a:lumMod val="50000"/>
                </a:schemeClr>
              </a:solidFill>
              <a:latin typeface="Georgia" panose="02040502050405020303" pitchFamily="18" charset="0"/>
            </a:endParaRPr>
          </a:p>
          <a:p>
            <a:pPr algn="just"/>
            <a:r>
              <a:rPr lang="en-GB" b="1" dirty="0">
                <a:solidFill>
                  <a:schemeClr val="tx2">
                    <a:lumMod val="50000"/>
                  </a:schemeClr>
                </a:solidFill>
                <a:latin typeface="Georgia" panose="02040502050405020303" pitchFamily="18" charset="0"/>
              </a:rPr>
              <a:t>Input Layer</a:t>
            </a:r>
          </a:p>
          <a:p>
            <a:pPr algn="just"/>
            <a:r>
              <a:rPr lang="en-GB" dirty="0">
                <a:solidFill>
                  <a:schemeClr val="tx2">
                    <a:lumMod val="50000"/>
                  </a:schemeClr>
                </a:solidFill>
                <a:latin typeface="Georgia" panose="02040502050405020303" pitchFamily="18" charset="0"/>
              </a:rPr>
              <a:t>Information from the outside world enters the artificial neural network from the input layer. Input nodes process the data, analyse or categorize it, and pass it on to the next layer.</a:t>
            </a:r>
          </a:p>
          <a:p>
            <a:pPr algn="just"/>
            <a:endParaRPr lang="en-GB" b="1" dirty="0">
              <a:solidFill>
                <a:schemeClr val="tx2">
                  <a:lumMod val="50000"/>
                </a:schemeClr>
              </a:solidFill>
              <a:latin typeface="Georgia" panose="02040502050405020303" pitchFamily="18" charset="0"/>
            </a:endParaRPr>
          </a:p>
          <a:p>
            <a:pPr algn="just"/>
            <a:r>
              <a:rPr lang="en-GB" b="1" dirty="0">
                <a:solidFill>
                  <a:schemeClr val="tx2">
                    <a:lumMod val="50000"/>
                  </a:schemeClr>
                </a:solidFill>
                <a:latin typeface="Georgia" panose="02040502050405020303" pitchFamily="18" charset="0"/>
              </a:rPr>
              <a:t>Hidden Layer</a:t>
            </a:r>
          </a:p>
          <a:p>
            <a:pPr algn="just"/>
            <a:r>
              <a:rPr lang="en-GB" dirty="0">
                <a:solidFill>
                  <a:schemeClr val="tx2">
                    <a:lumMod val="50000"/>
                  </a:schemeClr>
                </a:solidFill>
                <a:latin typeface="Georgia" panose="02040502050405020303" pitchFamily="18" charset="0"/>
              </a:rPr>
              <a:t>Hidden layers take their input from the input layer or other hidden layers. Artificial neural networks can have a large number of hidden layers. Each hidden layer analyses the output from the previous layer, processes it further, and passes it on to the next layer.</a:t>
            </a:r>
          </a:p>
          <a:p>
            <a:pPr algn="just"/>
            <a:endParaRPr lang="en-GB" b="1" dirty="0">
              <a:solidFill>
                <a:schemeClr val="tx2">
                  <a:lumMod val="50000"/>
                </a:schemeClr>
              </a:solidFill>
              <a:latin typeface="Georgia" panose="02040502050405020303" pitchFamily="18" charset="0"/>
            </a:endParaRPr>
          </a:p>
          <a:p>
            <a:pPr algn="just"/>
            <a:r>
              <a:rPr lang="en-GB" b="1" dirty="0">
                <a:solidFill>
                  <a:schemeClr val="tx2">
                    <a:lumMod val="50000"/>
                  </a:schemeClr>
                </a:solidFill>
                <a:latin typeface="Georgia" panose="02040502050405020303" pitchFamily="18" charset="0"/>
              </a:rPr>
              <a:t>Output Layer</a:t>
            </a:r>
          </a:p>
          <a:p>
            <a:pPr algn="just"/>
            <a:r>
              <a:rPr lang="en-GB" dirty="0">
                <a:solidFill>
                  <a:schemeClr val="tx2">
                    <a:lumMod val="50000"/>
                  </a:schemeClr>
                </a:solidFill>
                <a:latin typeface="Georgia" panose="02040502050405020303" pitchFamily="18" charset="0"/>
              </a:rPr>
              <a:t>The output layer gives the final result of all the data processing by the artificial neural network. It can have single or multiple nodes. For instance, if we have a binary (yes/no) classification problem, the output layer will have one output node, which will give the result as 1 or 0. However, if we have a multi-class classification problem, the output layer might consist of more than one output node.</a:t>
            </a:r>
          </a:p>
          <a:p>
            <a:pPr algn="just"/>
            <a:endParaRPr lang="en-GB" dirty="0">
              <a:solidFill>
                <a:schemeClr val="tx2">
                  <a:lumMod val="50000"/>
                </a:schemeClr>
              </a:solidFill>
              <a:latin typeface="Georgia" panose="02040502050405020303" pitchFamily="18" charset="0"/>
            </a:endParaRPr>
          </a:p>
          <a:p>
            <a:pPr algn="just"/>
            <a:endParaRPr lang="en-IN" dirty="0"/>
          </a:p>
        </p:txBody>
      </p:sp>
    </p:spTree>
    <p:extLst>
      <p:ext uri="{BB962C8B-B14F-4D97-AF65-F5344CB8AC3E}">
        <p14:creationId xmlns:p14="http://schemas.microsoft.com/office/powerpoint/2010/main" val="406386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How does it work?</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360360" y="1186682"/>
            <a:ext cx="2951800" cy="4031873"/>
          </a:xfrm>
          <a:prstGeom prst="rect">
            <a:avLst/>
          </a:prstGeom>
          <a:noFill/>
        </p:spPr>
        <p:txBody>
          <a:bodyPr wrap="square" rtlCol="0">
            <a:spAutoFit/>
          </a:bodyPr>
          <a:lstStyle/>
          <a:p>
            <a:pPr marL="457200" indent="-457200" algn="just" fontAlgn="base">
              <a:buFont typeface="+mj-lt"/>
              <a:buAutoNum type="arabicPeriod"/>
            </a:pPr>
            <a:r>
              <a:rPr lang="en-GB" sz="2000" dirty="0">
                <a:solidFill>
                  <a:schemeClr val="tx2">
                    <a:lumMod val="50000"/>
                  </a:schemeClr>
                </a:solidFill>
                <a:latin typeface="Georgia" panose="02040502050405020303" pitchFamily="18" charset="0"/>
              </a:rPr>
              <a:t>It takes certain inputs and weights.</a:t>
            </a:r>
          </a:p>
          <a:p>
            <a:pPr marL="457200" indent="-457200" algn="just" fontAlgn="base">
              <a:buFont typeface="+mj-lt"/>
              <a:buAutoNum type="arabicPeriod"/>
            </a:pPr>
            <a:r>
              <a:rPr lang="en-GB" sz="2000" dirty="0">
                <a:solidFill>
                  <a:schemeClr val="tx2">
                    <a:lumMod val="50000"/>
                  </a:schemeClr>
                </a:solidFill>
                <a:latin typeface="Georgia" panose="02040502050405020303" pitchFamily="18" charset="0"/>
              </a:rPr>
              <a:t>Applies dot product on respective inputs &amp; weights and apply summation.</a:t>
            </a:r>
          </a:p>
          <a:p>
            <a:pPr marL="457200" indent="-457200" algn="just">
              <a:buFont typeface="+mj-lt"/>
              <a:buAutoNum type="arabicPeriod"/>
            </a:pPr>
            <a:r>
              <a:rPr lang="en-GB" sz="2000" dirty="0">
                <a:solidFill>
                  <a:schemeClr val="tx2">
                    <a:lumMod val="50000"/>
                  </a:schemeClr>
                </a:solidFill>
                <a:latin typeface="Georgia" panose="02040502050405020303" pitchFamily="18" charset="0"/>
              </a:rPr>
              <a:t>Apply some transformation using activation function on the above summation.</a:t>
            </a:r>
            <a:br>
              <a:rPr lang="en-GB" sz="2000" dirty="0">
                <a:solidFill>
                  <a:schemeClr val="tx2">
                    <a:lumMod val="50000"/>
                  </a:schemeClr>
                </a:solidFill>
                <a:latin typeface="Georgia" panose="02040502050405020303" pitchFamily="18" charset="0"/>
              </a:rPr>
            </a:br>
            <a:endParaRPr lang="en-GB" sz="2000" dirty="0">
              <a:solidFill>
                <a:schemeClr val="tx2">
                  <a:lumMod val="50000"/>
                </a:schemeClr>
              </a:solidFill>
              <a:latin typeface="Georgia" panose="02040502050405020303" pitchFamily="18" charset="0"/>
            </a:endParaRPr>
          </a:p>
          <a:p>
            <a:pPr marL="342900" indent="-342900" algn="just">
              <a:buFont typeface="+mj-lt"/>
              <a:buAutoNum type="arabicPeriod"/>
            </a:pPr>
            <a:endParaRPr lang="en-GB" sz="1600" dirty="0">
              <a:solidFill>
                <a:schemeClr val="tx2">
                  <a:lumMod val="50000"/>
                </a:schemeClr>
              </a:solidFill>
              <a:latin typeface="Georgia" panose="02040502050405020303" pitchFamily="18" charset="0"/>
            </a:endParaRPr>
          </a:p>
        </p:txBody>
      </p:sp>
      <p:pic>
        <p:nvPicPr>
          <p:cNvPr id="3076" name="Picture 4" descr="Artificial Neuron">
            <a:extLst>
              <a:ext uri="{FF2B5EF4-FFF2-40B4-BE49-F238E27FC236}">
                <a16:creationId xmlns:a16="http://schemas.microsoft.com/office/drawing/2014/main" id="{AFDE3865-1B00-09A2-E283-35DAFC17C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480" y="1046480"/>
            <a:ext cx="5191760" cy="389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5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How does it work?</a:t>
            </a:r>
            <a:endParaRPr dirty="0">
              <a:solidFill>
                <a:schemeClr val="dk2"/>
              </a:solidFill>
            </a:endParaRPr>
          </a:p>
        </p:txBody>
      </p:sp>
      <p:pic>
        <p:nvPicPr>
          <p:cNvPr id="3074" name="Picture 2" descr="Animated Explanation of Feed Forward Neural Network Architecture - MLK -  Machine Learning Knowledge">
            <a:extLst>
              <a:ext uri="{FF2B5EF4-FFF2-40B4-BE49-F238E27FC236}">
                <a16:creationId xmlns:a16="http://schemas.microsoft.com/office/drawing/2014/main" id="{04F812D2-68D4-F156-5B1A-0EB9FC7392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65"/>
          <a:stretch/>
        </p:blipFill>
        <p:spPr bwMode="auto">
          <a:xfrm>
            <a:off x="1645920" y="1080875"/>
            <a:ext cx="6167121" cy="40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94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ANN - Architecture</a:t>
            </a:r>
          </a:p>
        </p:txBody>
      </p:sp>
      <p:sp>
        <p:nvSpPr>
          <p:cNvPr id="2" name="TextBox 1">
            <a:extLst>
              <a:ext uri="{FF2B5EF4-FFF2-40B4-BE49-F238E27FC236}">
                <a16:creationId xmlns:a16="http://schemas.microsoft.com/office/drawing/2014/main" id="{CBF351D9-9F0F-6051-5CBF-774D24E5B7B1}"/>
              </a:ext>
            </a:extLst>
          </p:cNvPr>
          <p:cNvSpPr txBox="1"/>
          <p:nvPr/>
        </p:nvSpPr>
        <p:spPr>
          <a:xfrm>
            <a:off x="822960" y="1567543"/>
            <a:ext cx="7498080" cy="3293209"/>
          </a:xfrm>
          <a:prstGeom prst="rect">
            <a:avLst/>
          </a:prstGeom>
          <a:noFill/>
        </p:spPr>
        <p:txBody>
          <a:bodyPr wrap="square" rtlCol="0">
            <a:spAutoFit/>
          </a:bodyPr>
          <a:lstStyle/>
          <a:p>
            <a:pPr algn="just" fontAlgn="base"/>
            <a:r>
              <a:rPr lang="en-GB" sz="2000" dirty="0">
                <a:solidFill>
                  <a:schemeClr val="tx2">
                    <a:lumMod val="50000"/>
                  </a:schemeClr>
                </a:solidFill>
                <a:latin typeface="Georgia" panose="02040502050405020303" pitchFamily="18" charset="0"/>
              </a:rPr>
              <a:t>1. During the training phase, the neural network is initialized with random weight values.</a:t>
            </a:r>
          </a:p>
          <a:p>
            <a:pPr algn="just" fontAlgn="base"/>
            <a:r>
              <a:rPr lang="en-GB" sz="2000" dirty="0">
                <a:solidFill>
                  <a:schemeClr val="tx2">
                    <a:lumMod val="50000"/>
                  </a:schemeClr>
                </a:solidFill>
                <a:latin typeface="Georgia" panose="02040502050405020303" pitchFamily="18" charset="0"/>
              </a:rPr>
              <a:t>2. Training data is fed to the network and the network then calculates the output. This is known as a forward pass.</a:t>
            </a:r>
          </a:p>
          <a:p>
            <a:pPr algn="just" fontAlgn="base"/>
            <a:r>
              <a:rPr lang="en-GB" sz="2000" dirty="0">
                <a:solidFill>
                  <a:schemeClr val="tx2">
                    <a:lumMod val="50000"/>
                  </a:schemeClr>
                </a:solidFill>
                <a:latin typeface="Georgia" panose="02040502050405020303" pitchFamily="18" charset="0"/>
              </a:rPr>
              <a:t>3. The calculated output is then compared with the actual output with the help of loss/cost function and the error is determined.</a:t>
            </a:r>
          </a:p>
          <a:p>
            <a:pPr algn="just" fontAlgn="base"/>
            <a:r>
              <a:rPr lang="en-GB" sz="2000" dirty="0">
                <a:solidFill>
                  <a:schemeClr val="tx2">
                    <a:lumMod val="50000"/>
                  </a:schemeClr>
                </a:solidFill>
                <a:latin typeface="Georgia" panose="02040502050405020303" pitchFamily="18" charset="0"/>
              </a:rPr>
              <a:t>4. Now comes the backpropagation part where the network determines how to adjust all the weights in its network so that the loss can be minimized.</a:t>
            </a:r>
          </a:p>
          <a:p>
            <a:pPr algn="just"/>
            <a:endParaRPr lang="en-GB" dirty="0">
              <a:solidFill>
                <a:schemeClr val="tx2">
                  <a:lumMod val="50000"/>
                </a:schemeClr>
              </a:solidFill>
              <a:latin typeface="Georgia" panose="02040502050405020303" pitchFamily="18" charset="0"/>
            </a:endParaRPr>
          </a:p>
          <a:p>
            <a:pPr algn="just"/>
            <a:endParaRPr lang="en-IN" dirty="0"/>
          </a:p>
        </p:txBody>
      </p:sp>
    </p:spTree>
    <p:extLst>
      <p:ext uri="{BB962C8B-B14F-4D97-AF65-F5344CB8AC3E}">
        <p14:creationId xmlns:p14="http://schemas.microsoft.com/office/powerpoint/2010/main" val="3440970017"/>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2051</TotalTime>
  <Words>640</Words>
  <Application>Microsoft Office PowerPoint</Application>
  <PresentationFormat>On-screen Show (16:9)</PresentationFormat>
  <Paragraphs>66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Overpass Black</vt:lpstr>
      <vt:lpstr>Open Sans</vt:lpstr>
      <vt:lpstr>Georgia</vt:lpstr>
      <vt:lpstr>Arial</vt:lpstr>
      <vt:lpstr>Aqua Marketing Plan by Slidego</vt:lpstr>
      <vt:lpstr>Artificial Neural  Networks</vt:lpstr>
      <vt:lpstr>Deep Learning</vt:lpstr>
      <vt:lpstr>Deep Learning</vt:lpstr>
      <vt:lpstr>Deep Learning</vt:lpstr>
      <vt:lpstr>Artificial Neural Network (ANN)</vt:lpstr>
      <vt:lpstr>ANN - Architecture</vt:lpstr>
      <vt:lpstr>How does it work?</vt:lpstr>
      <vt:lpstr>How does it work?</vt:lpstr>
      <vt:lpstr>ANN - Architecture</vt:lpstr>
      <vt:lpstr>Activation Functions</vt:lpstr>
      <vt:lpstr>Activation Functions</vt:lpstr>
      <vt:lpstr>Activation Functions</vt:lpstr>
      <vt:lpstr>Activation Functions</vt:lpstr>
      <vt:lpstr>QUIZ</vt:lpstr>
      <vt:lpstr>Question: What would happen if there is no activation function used?</vt:lpstr>
      <vt:lpstr>Question: Do we have to perform feature selection for neural networks?</vt:lpstr>
      <vt:lpstr>Question: Do we have to perform data preprocessing for neural networks?</vt:lpstr>
      <vt:lpstr>Question: Which activation function can be used for binary classification?</vt:lpstr>
      <vt:lpstr>Question: In which activation function does all the values add up to 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35</cp:revision>
  <dcterms:modified xsi:type="dcterms:W3CDTF">2024-04-02T03:37:31Z</dcterms:modified>
</cp:coreProperties>
</file>