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Nunito-bold.fntdata"/><Relationship Id="rId10" Type="http://schemas.openxmlformats.org/officeDocument/2006/relationships/slide" Target="slides/slide5.xml"/><Relationship Id="rId21" Type="http://schemas.openxmlformats.org/officeDocument/2006/relationships/font" Target="fonts/Nunito-regular.fntdata"/><Relationship Id="rId13" Type="http://schemas.openxmlformats.org/officeDocument/2006/relationships/slide" Target="slides/slide8.xml"/><Relationship Id="rId24" Type="http://schemas.openxmlformats.org/officeDocument/2006/relationships/font" Target="fonts/Nunito-boldItalic.fntdata"/><Relationship Id="rId12" Type="http://schemas.openxmlformats.org/officeDocument/2006/relationships/slide" Target="slides/slide7.xml"/><Relationship Id="rId23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wachhindia.ndtv.com/e-waste-tackling-indias-next-big-waste-problem-6126/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google.com/search?q=stats+related+to+e+waste+in+india&amp;sxsrf=ALeKk00NPbHFTv1koACU5u-RL2YkQpww_A:1582206954075&amp;source=lnms&amp;tbm=isch&amp;sa=X&amp;ved=2ahUKEwiOudWbpODnAhWc63MBHWQuAk8Q_AUoAXoECA4QAw&amp;biw=1366&amp;bih=576#imgrc=DIz5ncKpTAB6uM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researchgate.net/figure/Growth-of-E-waste-in-India-14_fig1_279999734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statista.com/chart/2283/electronic-waste/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lideplayer.com/slide/9377002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e774bd8a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e774bd8a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Contribution of Mumbai in the E-waste growth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https://swachhindia.ndtv.com/e-waste-tackling-indias-next-big-waste-problem-6126/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e774bd8a0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e774bd8a0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Majority is done by small equipments (household): Need for our app to link bhangarwalas to the users.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https://www.google.com/search?q=stats+related+to+e+waste+in+india&amp;sxsrf=ALeKk00NPbHFTv1koACU5u-RL2YkQpww_A:1582206954075&amp;source=lnms&amp;tbm=isch&amp;sa=X&amp;ved=2ahUKEwiOudWbpODnAhWc63MBHWQuAk8Q_AUoAXoECA4QAw&amp;biw=1366&amp;bih=576#imgrc=DIz5ncKpTAB6uM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e774bd8a0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e774bd8a0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e774bd8a0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e774bd8a0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e774bd8a0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7e774bd8a0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6f3184cc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6f3184cc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f3184ccb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f3184ccb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e774bd8a0_0_8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e774bd8a0_0_8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f3184ccb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f3184ccb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f3184ccb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f3184ccb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e774bd8a0_0_8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e774bd8a0_0_8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e774bd8a0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e774bd8a0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Need to have proper E-waste disposal in India.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https://www.researchgate.net/figure/Growth-of-E-waste-in-India-14_fig1_279999734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e774bd8a0_0_8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e774bd8a0_0_8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Rank of India among E-waste generating countries.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https://www.statista.com/chart/2283/electronic-waste/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e774bd8a0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e774bd8a0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r>
              <a:rPr lang="en"/>
              <a:t>Contribution of Maharashtra in the E-waste growth.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https://slideplayer.com/slide/9377002/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rive.google.com/open?id=1QSNWrkVyXX7_OfRTSm7CBbgPtNBZixy8" TargetMode="External"/><Relationship Id="rId4" Type="http://schemas.openxmlformats.org/officeDocument/2006/relationships/hyperlink" Target="https://drive.google.com/open?id=1KU_0T8YcwG3TDVOzvVxobgPY6j8PvI9J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45870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Distributed E-waste Dispenser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6023100" y="3681500"/>
            <a:ext cx="2765700" cy="8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Aditya Jain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Karthik R Prakash</a:t>
            </a:r>
            <a:endParaRPr/>
          </a:p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Kartavya Kothari</a:t>
            </a:r>
            <a:endParaRPr/>
          </a:p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MTech CSE, IIT Bombay</a:t>
            </a:r>
            <a:endParaRPr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4750" y="1805808"/>
            <a:ext cx="3909190" cy="2931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163" y="215600"/>
            <a:ext cx="7715675" cy="471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175" y="356825"/>
            <a:ext cx="7207051" cy="442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>
            <p:ph type="title"/>
          </p:nvPr>
        </p:nvSpPr>
        <p:spPr>
          <a:xfrm>
            <a:off x="451775" y="313525"/>
            <a:ext cx="4838700" cy="6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Times New Roman"/>
                <a:ea typeface="Times New Roman"/>
                <a:cs typeface="Times New Roman"/>
                <a:sym typeface="Times New Roman"/>
              </a:rPr>
              <a:t>Employment Opportunities</a:t>
            </a:r>
            <a:endParaRPr sz="3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24"/>
          <p:cNvSpPr txBox="1"/>
          <p:nvPr>
            <p:ph idx="1" type="body"/>
          </p:nvPr>
        </p:nvSpPr>
        <p:spPr>
          <a:xfrm>
            <a:off x="819150" y="1089400"/>
            <a:ext cx="7935000" cy="3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Handling of E-waste requires a lot of 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manpower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. If all e-waste generated is processed, employment in this sector will be maximized.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Future problems related to e-waste can slow down generation of electronic items. Focusing on this problem now will help in future technology creation, which as we know creates a lot of jobs.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Bhangarwalas, and most E-waste management are a part of India’s unorganized sector. This idea will make the process a lot more organized, and hence open up opportunities for employment.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" sz="2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Field Visit 1</a:t>
            </a: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					</a:t>
            </a:r>
            <a:r>
              <a:rPr lang="en" sz="2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Field Visit 2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         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24"/>
          <p:cNvSpPr txBox="1"/>
          <p:nvPr/>
        </p:nvSpPr>
        <p:spPr>
          <a:xfrm>
            <a:off x="7158175" y="4383375"/>
            <a:ext cx="17862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Times New Roman"/>
                <a:ea typeface="Times New Roman"/>
                <a:cs typeface="Times New Roman"/>
                <a:sym typeface="Times New Roman"/>
              </a:rPr>
              <a:t>IIT Bombay</a:t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>
            <p:ph type="title"/>
          </p:nvPr>
        </p:nvSpPr>
        <p:spPr>
          <a:xfrm>
            <a:off x="401075" y="364200"/>
            <a:ext cx="75057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Times New Roman"/>
                <a:ea typeface="Times New Roman"/>
                <a:cs typeface="Times New Roman"/>
                <a:sym typeface="Times New Roman"/>
              </a:rPr>
              <a:t>Future Need</a:t>
            </a:r>
            <a:endParaRPr sz="3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25"/>
          <p:cNvSpPr txBox="1"/>
          <p:nvPr>
            <p:ph idx="1" type="body"/>
          </p:nvPr>
        </p:nvSpPr>
        <p:spPr>
          <a:xfrm>
            <a:off x="819150" y="1005675"/>
            <a:ext cx="7505700" cy="3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We can easily predict that E-waste generation is only going to increase over the next few years.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As E-waste generation rises, handling it will be get even more tedious. The application has a high importance now, and it is only going to increase.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Bhangarwalas also handle other waste products as well, so extension of this app to other waste management can also be done in future.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p25"/>
          <p:cNvSpPr txBox="1"/>
          <p:nvPr/>
        </p:nvSpPr>
        <p:spPr>
          <a:xfrm>
            <a:off x="7158175" y="4383375"/>
            <a:ext cx="17862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Times New Roman"/>
                <a:ea typeface="Times New Roman"/>
                <a:cs typeface="Times New Roman"/>
                <a:sym typeface="Times New Roman"/>
              </a:rPr>
              <a:t>IIT Bombay</a:t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/>
          <p:nvPr>
            <p:ph type="title"/>
          </p:nvPr>
        </p:nvSpPr>
        <p:spPr>
          <a:xfrm>
            <a:off x="553100" y="338850"/>
            <a:ext cx="3429900" cy="6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Team Composition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26"/>
          <p:cNvSpPr txBox="1"/>
          <p:nvPr>
            <p:ph idx="1" type="body"/>
          </p:nvPr>
        </p:nvSpPr>
        <p:spPr>
          <a:xfrm>
            <a:off x="604500" y="961650"/>
            <a:ext cx="7935000" cy="39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b="1" lang="en" sz="2200">
                <a:latin typeface="Times New Roman"/>
                <a:ea typeface="Times New Roman"/>
                <a:cs typeface="Times New Roman"/>
                <a:sym typeface="Times New Roman"/>
              </a:rPr>
              <a:t>Aditya Jain: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Business Plan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UI Design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b="1" lang="en" sz="2200">
                <a:latin typeface="Times New Roman"/>
                <a:ea typeface="Times New Roman"/>
                <a:cs typeface="Times New Roman"/>
                <a:sym typeface="Times New Roman"/>
              </a:rPr>
              <a:t>Karthik Prakash: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Market Research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b="1" lang="en" sz="2200">
                <a:latin typeface="Times New Roman"/>
                <a:ea typeface="Times New Roman"/>
                <a:cs typeface="Times New Roman"/>
                <a:sym typeface="Times New Roman"/>
              </a:rPr>
              <a:t>Kartavya Kothari: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Application Development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Technology Stack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26"/>
          <p:cNvSpPr txBox="1"/>
          <p:nvPr/>
        </p:nvSpPr>
        <p:spPr>
          <a:xfrm>
            <a:off x="7158175" y="4383375"/>
            <a:ext cx="17862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Times New Roman"/>
                <a:ea typeface="Times New Roman"/>
                <a:cs typeface="Times New Roman"/>
                <a:sym typeface="Times New Roman"/>
              </a:rPr>
              <a:t>IIT Bombay</a:t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6200"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 b="1" sz="6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5475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13477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E-waste is an ever growing issue problem. About 42% E waste is generated in consumer households. Survey indicates that household waste is either thrown as dry waste or a small portion is handled by bhangarwala networks. The un managed waste reaches landfill sites when they harm the environment. The e waste that reaches bhangarwalas is  segregated and recycled smoothly. In this entire chain of e waste processing the weakest link that requires attention is between consumer and processing networks. We propose a system that allows users to easily locate bhangarwalas and government e waste bins nearby. A novelty addition being, they can add the locations on our map themselves! To enable people using the application, we also incorporate incentives for both the network and consumers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543600" y="314550"/>
            <a:ext cx="7505700" cy="5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latin typeface="Times New Roman"/>
                <a:ea typeface="Times New Roman"/>
                <a:cs typeface="Times New Roman"/>
                <a:sym typeface="Times New Roman"/>
              </a:rPr>
              <a:t>Bplan</a:t>
            </a:r>
            <a:r>
              <a:rPr b="1" lang="en" sz="38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1" sz="3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133075"/>
            <a:ext cx="7505700" cy="17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Font typeface="Times New Roman"/>
              <a:buChar char="●"/>
            </a:pPr>
            <a:r>
              <a:rPr lang="en" sz="2900">
                <a:latin typeface="Times New Roman"/>
                <a:ea typeface="Times New Roman"/>
                <a:cs typeface="Times New Roman"/>
                <a:sym typeface="Times New Roman"/>
              </a:rPr>
              <a:t>Initial Funding</a:t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Font typeface="Times New Roman"/>
              <a:buChar char="●"/>
            </a:pPr>
            <a:r>
              <a:rPr lang="en" sz="2900">
                <a:latin typeface="Times New Roman"/>
                <a:ea typeface="Times New Roman"/>
                <a:cs typeface="Times New Roman"/>
                <a:sym typeface="Times New Roman"/>
              </a:rPr>
              <a:t>Revenue Model</a:t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Font typeface="Times New Roman"/>
              <a:buChar char="●"/>
            </a:pPr>
            <a:r>
              <a:rPr lang="en" sz="2900">
                <a:latin typeface="Times New Roman"/>
                <a:ea typeface="Times New Roman"/>
                <a:cs typeface="Times New Roman"/>
                <a:sym typeface="Times New Roman"/>
              </a:rPr>
              <a:t>Scalability</a:t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15"/>
          <p:cNvSpPr txBox="1"/>
          <p:nvPr/>
        </p:nvSpPr>
        <p:spPr>
          <a:xfrm>
            <a:off x="7158175" y="4383375"/>
            <a:ext cx="17862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Times New Roman"/>
                <a:ea typeface="Times New Roman"/>
                <a:cs typeface="Times New Roman"/>
                <a:sym typeface="Times New Roman"/>
              </a:rPr>
              <a:t>IIT Bombay</a:t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543600" y="314550"/>
            <a:ext cx="7505700" cy="5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latin typeface="Times New Roman"/>
                <a:ea typeface="Times New Roman"/>
                <a:cs typeface="Times New Roman"/>
                <a:sym typeface="Times New Roman"/>
              </a:rPr>
              <a:t>5 year plan</a:t>
            </a:r>
            <a:r>
              <a:rPr b="1" lang="en" sz="38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1" sz="3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819150" y="1133075"/>
            <a:ext cx="7505700" cy="17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Font typeface="Times New Roman"/>
              <a:buAutoNum type="arabicPeriod"/>
            </a:pPr>
            <a:r>
              <a:rPr lang="en" sz="2900">
                <a:latin typeface="Times New Roman"/>
                <a:ea typeface="Times New Roman"/>
                <a:cs typeface="Times New Roman"/>
                <a:sym typeface="Times New Roman"/>
              </a:rPr>
              <a:t>Year one (City wide)</a:t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Font typeface="Times New Roman"/>
              <a:buAutoNum type="arabicPeriod"/>
            </a:pPr>
            <a:r>
              <a:rPr lang="en" sz="2900">
                <a:latin typeface="Times New Roman"/>
                <a:ea typeface="Times New Roman"/>
                <a:cs typeface="Times New Roman"/>
                <a:sym typeface="Times New Roman"/>
              </a:rPr>
              <a:t>Year two (Nation wide)</a:t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Font typeface="Times New Roman"/>
              <a:buAutoNum type="arabicPeriod"/>
            </a:pPr>
            <a:r>
              <a:rPr lang="en" sz="2900">
                <a:latin typeface="Times New Roman"/>
                <a:ea typeface="Times New Roman"/>
                <a:cs typeface="Times New Roman"/>
                <a:sym typeface="Times New Roman"/>
              </a:rPr>
              <a:t>Year three (Sustainable crowdsourcing)</a:t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Font typeface="Times New Roman"/>
              <a:buAutoNum type="arabicPeriod"/>
            </a:pPr>
            <a:r>
              <a:rPr lang="en" sz="2900">
                <a:latin typeface="Times New Roman"/>
                <a:ea typeface="Times New Roman"/>
                <a:cs typeface="Times New Roman"/>
                <a:sym typeface="Times New Roman"/>
              </a:rPr>
              <a:t>Year four (Own infrastructure)</a:t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Font typeface="Times New Roman"/>
              <a:buAutoNum type="arabicPeriod"/>
            </a:pPr>
            <a:r>
              <a:rPr lang="en" sz="2900">
                <a:latin typeface="Times New Roman"/>
                <a:ea typeface="Times New Roman"/>
                <a:cs typeface="Times New Roman"/>
                <a:sym typeface="Times New Roman"/>
              </a:rPr>
              <a:t>Year five (Overall control)</a:t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16"/>
          <p:cNvSpPr txBox="1"/>
          <p:nvPr/>
        </p:nvSpPr>
        <p:spPr>
          <a:xfrm>
            <a:off x="7158175" y="4383375"/>
            <a:ext cx="17862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Times New Roman"/>
                <a:ea typeface="Times New Roman"/>
                <a:cs typeface="Times New Roman"/>
                <a:sym typeface="Times New Roman"/>
              </a:rPr>
              <a:t>IIT Bombay</a:t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528300" y="176775"/>
            <a:ext cx="7505700" cy="5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latin typeface="Times New Roman"/>
                <a:ea typeface="Times New Roman"/>
                <a:cs typeface="Times New Roman"/>
                <a:sym typeface="Times New Roman"/>
              </a:rPr>
              <a:t>Innovation:</a:t>
            </a:r>
            <a:endParaRPr b="1" sz="3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Times New Roman"/>
                <a:ea typeface="Times New Roman"/>
                <a:cs typeface="Times New Roman"/>
                <a:sym typeface="Times New Roman"/>
              </a:rPr>
              <a:t>What makes us different?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680950" y="1842750"/>
            <a:ext cx="7505700" cy="17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Crowdsourcing new Bhangarwala’s location.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Incentivize users and Bhangarwalas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Ease in locating E-bins.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1651" y="640925"/>
            <a:ext cx="1931275" cy="201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7"/>
          <p:cNvSpPr txBox="1"/>
          <p:nvPr/>
        </p:nvSpPr>
        <p:spPr>
          <a:xfrm>
            <a:off x="7158175" y="4383375"/>
            <a:ext cx="17862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Times New Roman"/>
                <a:ea typeface="Times New Roman"/>
                <a:cs typeface="Times New Roman"/>
                <a:sym typeface="Times New Roman"/>
              </a:rPr>
              <a:t>IIT Bombay</a:t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287075" y="256500"/>
            <a:ext cx="7505700" cy="5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latin typeface="Times New Roman"/>
                <a:ea typeface="Times New Roman"/>
                <a:cs typeface="Times New Roman"/>
                <a:sym typeface="Times New Roman"/>
              </a:rPr>
              <a:t>Social Benefits</a:t>
            </a:r>
            <a:endParaRPr b="1" sz="3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493750" y="956975"/>
            <a:ext cx="7968900" cy="3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" sz="2600">
                <a:latin typeface="Times New Roman"/>
                <a:ea typeface="Times New Roman"/>
                <a:cs typeface="Times New Roman"/>
                <a:sym typeface="Times New Roman"/>
              </a:rPr>
              <a:t>Upliftment of Bhangarwalas.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" sz="2600">
                <a:latin typeface="Times New Roman"/>
                <a:ea typeface="Times New Roman"/>
                <a:cs typeface="Times New Roman"/>
                <a:sym typeface="Times New Roman"/>
              </a:rPr>
              <a:t>Reduction in </a:t>
            </a:r>
            <a:r>
              <a:rPr lang="en" sz="2600">
                <a:latin typeface="Times New Roman"/>
                <a:ea typeface="Times New Roman"/>
                <a:cs typeface="Times New Roman"/>
                <a:sym typeface="Times New Roman"/>
              </a:rPr>
              <a:t>Pollution</a:t>
            </a:r>
            <a:r>
              <a:rPr lang="en" sz="2600">
                <a:latin typeface="Times New Roman"/>
                <a:ea typeface="Times New Roman"/>
                <a:cs typeface="Times New Roman"/>
                <a:sym typeface="Times New Roman"/>
              </a:rPr>
              <a:t> levels.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" sz="2600">
                <a:latin typeface="Times New Roman"/>
                <a:ea typeface="Times New Roman"/>
                <a:cs typeface="Times New Roman"/>
                <a:sym typeface="Times New Roman"/>
              </a:rPr>
              <a:t>Segregation of E-waste from dry waste.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" sz="2600">
                <a:latin typeface="Times New Roman"/>
                <a:ea typeface="Times New Roman"/>
                <a:cs typeface="Times New Roman"/>
                <a:sym typeface="Times New Roman"/>
              </a:rPr>
              <a:t>Government collaborations. (Swachh Bharat Abhiyan)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" sz="2600">
                <a:latin typeface="Times New Roman"/>
                <a:ea typeface="Times New Roman"/>
                <a:cs typeface="Times New Roman"/>
                <a:sym typeface="Times New Roman"/>
              </a:rPr>
              <a:t>Need of the hour for Mumbai!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18"/>
          <p:cNvSpPr txBox="1"/>
          <p:nvPr/>
        </p:nvSpPr>
        <p:spPr>
          <a:xfrm>
            <a:off x="7158175" y="4383375"/>
            <a:ext cx="17862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Times New Roman"/>
                <a:ea typeface="Times New Roman"/>
                <a:cs typeface="Times New Roman"/>
                <a:sym typeface="Times New Roman"/>
              </a:rPr>
              <a:t>IIT Bombay</a:t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588" y="238700"/>
            <a:ext cx="8486825" cy="466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775" y="227500"/>
            <a:ext cx="7376450" cy="468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475" y="258550"/>
            <a:ext cx="7515050" cy="462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