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0" roundtripDataSignature="AMtx7mjRMdVgTzkpu6YXlJdosovpU4oT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 name="Google Shape;6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e4dd8eaad_0_1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gde4dd8eaad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e4dd8eaad_0_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de4dd8eaad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e4dd8eaad_0_4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gde4dd8eaad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e4dd8eaad_0_5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de4dd8eaad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e4dd8eaad_0_6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de4dd8eaad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e4dd8eaad_0_6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de4dd8eaad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e4dd8eaad_0_7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gde4dd8eaad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e4dd8eaad_0_18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gde4dd8eaad_0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e4dd8eaad_0_1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de4dd8eaad_0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e4dd8eaad_0_1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de4dd8eaad_0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e4dd8eaad_0_18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gde4dd8eaad_0_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e4dd8eaad_0_15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gde4dd8eaad_0_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e4dd8eaad_0_16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de4dd8eaad_0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e4dd8eaad_0_19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de4dd8eaad_0_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e4dd8eaad_0_14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de4dd8eaad_0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b124443ed_0_13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gdb124443ed_0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b124443ed_0_17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gdb124443ed_0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 name="Google Shape;7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b124443ed_0_17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gdb124443ed_0_1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e4dd8eaad_0_15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gde4dd8eaad_0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e4dd8eaad_0_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gde4dd8eaad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4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e4dd8eaad_0_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gde4dd8eaa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e4dd8eaad_0_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gde4dd8eaad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0" name="Shape 10"/>
        <p:cNvGrpSpPr/>
        <p:nvPr/>
      </p:nvGrpSpPr>
      <p:grpSpPr>
        <a:xfrm>
          <a:off x="0" y="0"/>
          <a:ext cx="0" cy="0"/>
          <a:chOff x="0" y="0"/>
          <a:chExt cx="0" cy="0"/>
        </a:xfrm>
      </p:grpSpPr>
      <p:sp>
        <p:nvSpPr>
          <p:cNvPr id="11" name="Google Shape;11;p42"/>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42"/>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42"/>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5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8" name="Google Shape;48;p5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5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0" name="Google Shape;50;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5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3" name="Google Shape;53;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5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6" name="Google Shape;56;p5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7" name="Google Shape;57;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4" name="Shape 14"/>
        <p:cNvGrpSpPr/>
        <p:nvPr/>
      </p:nvGrpSpPr>
      <p:grpSpPr>
        <a:xfrm>
          <a:off x="0" y="0"/>
          <a:ext cx="0" cy="0"/>
          <a:chOff x="0" y="0"/>
          <a:chExt cx="0" cy="0"/>
        </a:xfrm>
      </p:grpSpPr>
      <p:sp>
        <p:nvSpPr>
          <p:cNvPr id="15" name="Google Shape;15;p43"/>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43"/>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43"/>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43"/>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4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4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5" name="Google Shape;25;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2" name="Google Shape;32;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4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4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4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4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5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4" name="Google Shape;44;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p4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descr="Logo, company name&#10;&#10;Description automatically generated" id="64" name="Google Shape;64;p1"/>
          <p:cNvPicPr preferRelativeResize="0"/>
          <p:nvPr/>
        </p:nvPicPr>
        <p:blipFill rotWithShape="1">
          <a:blip r:embed="rId3">
            <a:alphaModFix/>
          </a:blip>
          <a:srcRect b="0" l="0" r="0" t="0"/>
          <a:stretch/>
        </p:blipFill>
        <p:spPr>
          <a:xfrm>
            <a:off x="5225235" y="1161385"/>
            <a:ext cx="3405963" cy="2820729"/>
          </a:xfrm>
          <a:prstGeom prst="rect">
            <a:avLst/>
          </a:prstGeom>
          <a:noFill/>
          <a:ln>
            <a:noFill/>
          </a:ln>
        </p:spPr>
      </p:pic>
      <p:sp>
        <p:nvSpPr>
          <p:cNvPr id="65" name="Google Shape;65;p1"/>
          <p:cNvSpPr txBox="1"/>
          <p:nvPr/>
        </p:nvSpPr>
        <p:spPr>
          <a:xfrm>
            <a:off x="429142" y="2217806"/>
            <a:ext cx="41679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000000"/>
                </a:solidFill>
              </a:rPr>
              <a:t>Functions</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de4dd8eaad_0_12"/>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3" name="Google Shape;123;gde4dd8eaad_0_12"/>
          <p:cNvSpPr txBox="1"/>
          <p:nvPr/>
        </p:nvSpPr>
        <p:spPr>
          <a:xfrm>
            <a:off x="1976394" y="20838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User defined function example</a:t>
            </a:r>
            <a:endParaRPr b="1" i="0" sz="3000" u="none" cap="none" strike="noStrike">
              <a:solidFill>
                <a:schemeClr val="dk1"/>
              </a:solidFill>
              <a:latin typeface="Calibri"/>
              <a:ea typeface="Calibri"/>
              <a:cs typeface="Calibri"/>
              <a:sym typeface="Calibri"/>
            </a:endParaRPr>
          </a:p>
        </p:txBody>
      </p:sp>
      <p:sp>
        <p:nvSpPr>
          <p:cNvPr id="124" name="Google Shape;124;gde4dd8eaad_0_1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2"/>
          <p:cNvSpPr txBox="1"/>
          <p:nvPr/>
        </p:nvSpPr>
        <p:spPr>
          <a:xfrm>
            <a:off x="94468"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you define a function, you can specify a default value for each of the last parameters. This value will be used if the corresponding argument is left blank when calling to the function.</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is done by using the assignment operator and assigning values for the arguments in the function definition. If a value for that parameter is not passed when the function is called, the default given value is used, but if a value is specified, this default value is ignored and the passed value is used instead.</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Consider the following example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130" name="Google Shape;130;p12"/>
          <p:cNvSpPr txBox="1"/>
          <p:nvPr/>
        </p:nvSpPr>
        <p:spPr>
          <a:xfrm>
            <a:off x="389699" y="92375"/>
            <a:ext cx="8082355"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Default Parameter List (Default Values for the parameters)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de4dd8eaad_0_18"/>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6" name="Google Shape;136;gde4dd8eaad_0_18"/>
          <p:cNvSpPr txBox="1"/>
          <p:nvPr/>
        </p:nvSpPr>
        <p:spPr>
          <a:xfrm>
            <a:off x="1976394" y="20838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Function with default values example</a:t>
            </a:r>
            <a:endParaRPr b="1" sz="3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1" sz="3000">
              <a:solidFill>
                <a:schemeClr val="dk1"/>
              </a:solidFill>
              <a:latin typeface="Calibri"/>
              <a:ea typeface="Calibri"/>
              <a:cs typeface="Calibri"/>
              <a:sym typeface="Calibri"/>
            </a:endParaRPr>
          </a:p>
        </p:txBody>
      </p:sp>
      <p:sp>
        <p:nvSpPr>
          <p:cNvPr id="137" name="Google Shape;137;gde4dd8eaad_0_1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nvSpPr>
        <p:spPr>
          <a:xfrm>
            <a:off x="94468"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Function overloading is a C++ programming feature that allows us to have more than one function having same name but different parameter list,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I say parameter list, it means the data type and sequence of the parameters</a:t>
            </a: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3" name="Google Shape;143;p1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Function Overloading</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de4dd8eaad_0_40"/>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9" name="Google Shape;149;gde4dd8eaad_0_40"/>
          <p:cNvSpPr txBox="1"/>
          <p:nvPr/>
        </p:nvSpPr>
        <p:spPr>
          <a:xfrm>
            <a:off x="1976394" y="20838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Function overloading</a:t>
            </a:r>
            <a:r>
              <a:rPr b="1" lang="en-US" sz="3000">
                <a:solidFill>
                  <a:schemeClr val="dk1"/>
                </a:solidFill>
                <a:latin typeface="Calibri"/>
                <a:ea typeface="Calibri"/>
                <a:cs typeface="Calibri"/>
                <a:sym typeface="Calibri"/>
              </a:rPr>
              <a:t> example</a:t>
            </a:r>
            <a:endParaRPr b="1" i="0" sz="3000" u="none" cap="none" strike="noStrike">
              <a:solidFill>
                <a:schemeClr val="dk1"/>
              </a:solidFill>
              <a:latin typeface="Calibri"/>
              <a:ea typeface="Calibri"/>
              <a:cs typeface="Calibri"/>
              <a:sym typeface="Calibri"/>
            </a:endParaRPr>
          </a:p>
        </p:txBody>
      </p:sp>
      <p:sp>
        <p:nvSpPr>
          <p:cNvPr id="150" name="Google Shape;150;gde4dd8eaad_0_4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main advantage of function overloading is to the improve the </a:t>
            </a:r>
            <a:r>
              <a:rPr b="1" i="0" lang="en-US" sz="1800" u="none" cap="none" strike="noStrike">
                <a:solidFill>
                  <a:srgbClr val="000000"/>
                </a:solidFill>
                <a:latin typeface="Calibri"/>
                <a:ea typeface="Calibri"/>
                <a:cs typeface="Calibri"/>
                <a:sym typeface="Calibri"/>
              </a:rPr>
              <a:t>code readability</a:t>
            </a:r>
            <a:r>
              <a:rPr b="0" i="0" lang="en-US" sz="1800" u="none" cap="none" strike="noStrike">
                <a:solidFill>
                  <a:srgbClr val="000000"/>
                </a:solidFill>
                <a:latin typeface="Calibri"/>
                <a:ea typeface="Calibri"/>
                <a:cs typeface="Calibri"/>
                <a:sym typeface="Calibri"/>
              </a:rPr>
              <a:t> and allows </a:t>
            </a:r>
            <a:r>
              <a:rPr b="1" i="0" lang="en-US" sz="1800" u="none" cap="none" strike="noStrike">
                <a:solidFill>
                  <a:srgbClr val="000000"/>
                </a:solidFill>
                <a:latin typeface="Calibri"/>
                <a:ea typeface="Calibri"/>
                <a:cs typeface="Calibri"/>
                <a:sym typeface="Calibri"/>
              </a:rPr>
              <a:t>code reusability</a:t>
            </a:r>
            <a:r>
              <a:rPr b="0" i="0" lang="en-US" sz="1800" u="none" cap="none" strike="noStrike">
                <a:solidFill>
                  <a:srgbClr val="000000"/>
                </a:solidFill>
                <a:latin typeface="Calibri"/>
                <a:ea typeface="Calibri"/>
                <a:cs typeface="Calibri"/>
                <a:sym typeface="Calibri"/>
              </a:rPr>
              <a:t>. In the example 1, we have seen how we were able to have more than one function for the same task(addition) with different parameters, this allowed us to add two integer numbers as well as three integer numbers, if we wanted we could have some more functions with same name and four or five arguments.</a:t>
            </a:r>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Imagine if we didn’t have function overloading, we either have the limitation to add only two integers or we had to write different name functions for the same task addition, this would reduce the code readability and reusability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endParaRPr/>
          </a:p>
        </p:txBody>
      </p:sp>
      <p:sp>
        <p:nvSpPr>
          <p:cNvPr id="156" name="Google Shape;156;p2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Advantage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de4dd8eaad_0_58"/>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To understand the importance of each type of call and their difference, we must know, what the actual and formal parameters are: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Actual Parameters </a:t>
            </a:r>
            <a:r>
              <a:rPr b="0" i="0" lang="en-US" sz="1800" u="none" cap="none" strike="noStrike">
                <a:solidFill>
                  <a:srgbClr val="000000"/>
                </a:solidFill>
                <a:latin typeface="Calibri"/>
                <a:ea typeface="Calibri"/>
                <a:cs typeface="Calibri"/>
                <a:sym typeface="Calibri"/>
              </a:rPr>
              <a:t>are the parameters that appear in the function call statement.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Formal Parameters </a:t>
            </a:r>
            <a:r>
              <a:rPr b="0" i="0" lang="en-US" sz="1800" u="none" cap="none" strike="noStrike">
                <a:solidFill>
                  <a:srgbClr val="000000"/>
                </a:solidFill>
                <a:latin typeface="Calibri"/>
                <a:ea typeface="Calibri"/>
                <a:cs typeface="Calibri"/>
                <a:sym typeface="Calibri"/>
              </a:rPr>
              <a:t>are the parameters that appear in the declaration of the function which has been called.</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62" name="Google Shape;162;gde4dd8eaad_0_5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Call by value, Call by reference and Call by address.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de4dd8eaad_0_63"/>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68" name="Google Shape;168;gde4dd8eaad_0_6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Call by value, Call by reference and Call by address.</a:t>
            </a:r>
            <a:endParaRPr/>
          </a:p>
        </p:txBody>
      </p:sp>
      <p:pic>
        <p:nvPicPr>
          <p:cNvPr descr="Diagram&#10;&#10;Description automatically generated" id="169" name="Google Shape;169;gde4dd8eaad_0_63"/>
          <p:cNvPicPr preferRelativeResize="0"/>
          <p:nvPr/>
        </p:nvPicPr>
        <p:blipFill rotWithShape="1">
          <a:blip r:embed="rId3">
            <a:alphaModFix/>
          </a:blip>
          <a:srcRect b="0" l="0" r="0" t="0"/>
          <a:stretch/>
        </p:blipFill>
        <p:spPr>
          <a:xfrm>
            <a:off x="624067" y="807649"/>
            <a:ext cx="7658638" cy="418596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de4dd8eaad_0_69"/>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a function is called in the call by value, the value of the actual parameters is copied into formal parameters.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Both the actual and formal parameters have their own copies of values, therefore any change in one of the types of parameters will not be reflected by the other.</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is because both actual and formal parameters point to different locations in memory (i.e. they both have different memory addresses).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75" name="Google Shape;175;gde4dd8eaad_0_6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Call by value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de4dd8eaad_0_74"/>
          <p:cNvSpPr txBox="1"/>
          <p:nvPr/>
        </p:nvSpPr>
        <p:spPr>
          <a:xfrm>
            <a:off x="94468" y="811500"/>
            <a:ext cx="8952300" cy="337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Call by value method is useful when we do not want the values of the actual parameters to be changed by the function that has been invoked.</a:t>
            </a: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81" name="Google Shape;181;gde4dd8eaad_0_7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Call by value</a:t>
            </a:r>
            <a:endParaRPr/>
          </a:p>
        </p:txBody>
      </p:sp>
      <p:pic>
        <p:nvPicPr>
          <p:cNvPr descr="Graphical user interface&#10;&#10;Description automatically generated" id="182" name="Google Shape;182;gde4dd8eaad_0_74"/>
          <p:cNvPicPr preferRelativeResize="0"/>
          <p:nvPr/>
        </p:nvPicPr>
        <p:blipFill rotWithShape="1">
          <a:blip r:embed="rId3">
            <a:alphaModFix/>
          </a:blip>
          <a:srcRect b="0" l="0" r="0" t="0"/>
          <a:stretch/>
        </p:blipFill>
        <p:spPr>
          <a:xfrm>
            <a:off x="216290" y="762450"/>
            <a:ext cx="8894731" cy="316571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317500" lvl="0" marL="457200" marR="0" rtl="0" algn="l">
              <a:lnSpc>
                <a:spcPct val="200000"/>
              </a:lnSpc>
              <a:spcBef>
                <a:spcPts val="0"/>
              </a:spcBef>
              <a:spcAft>
                <a:spcPts val="0"/>
              </a:spcAft>
              <a:buSzPts val="1400"/>
              <a:buChar char="●"/>
            </a:pPr>
            <a:r>
              <a:rPr lang="en-US"/>
              <a:t>Function</a:t>
            </a:r>
            <a:endParaRPr/>
          </a:p>
          <a:p>
            <a:pPr indent="-317500" lvl="0" marL="457200" marR="0" rtl="0" algn="l">
              <a:lnSpc>
                <a:spcPct val="200000"/>
              </a:lnSpc>
              <a:spcBef>
                <a:spcPts val="0"/>
              </a:spcBef>
              <a:spcAft>
                <a:spcPts val="0"/>
              </a:spcAft>
              <a:buSzPts val="1400"/>
              <a:buChar char="●"/>
            </a:pPr>
            <a:r>
              <a:rPr lang="en-US"/>
              <a:t>Function Overloading and scope rules </a:t>
            </a:r>
            <a:endParaRPr/>
          </a:p>
          <a:p>
            <a:pPr indent="-317500" lvl="0" marL="457200" marR="0" rtl="0" algn="l">
              <a:lnSpc>
                <a:spcPct val="200000"/>
              </a:lnSpc>
              <a:spcBef>
                <a:spcPts val="0"/>
              </a:spcBef>
              <a:spcAft>
                <a:spcPts val="0"/>
              </a:spcAft>
              <a:buSzPts val="1400"/>
              <a:buChar char="●"/>
            </a:pPr>
            <a:r>
              <a:rPr lang="en-US"/>
              <a:t>Difference b/w call by value, </a:t>
            </a:r>
            <a:r>
              <a:rPr lang="en-US">
                <a:solidFill>
                  <a:schemeClr val="dk1"/>
                </a:solidFill>
              </a:rPr>
              <a:t>call by address and </a:t>
            </a:r>
            <a:r>
              <a:rPr lang="en-US"/>
              <a:t>call by reference</a:t>
            </a:r>
            <a:endParaRPr/>
          </a:p>
          <a:p>
            <a:pPr indent="-317500" lvl="0" marL="457200" marR="0" rtl="0" algn="l">
              <a:lnSpc>
                <a:spcPct val="200000"/>
              </a:lnSpc>
              <a:spcBef>
                <a:spcPts val="0"/>
              </a:spcBef>
              <a:spcAft>
                <a:spcPts val="0"/>
              </a:spcAft>
              <a:buSzPts val="1400"/>
              <a:buChar char="●"/>
            </a:pPr>
            <a:r>
              <a:rPr lang="en-US"/>
              <a:t>Recursion</a:t>
            </a:r>
            <a:endParaRPr/>
          </a:p>
        </p:txBody>
      </p:sp>
      <p:sp>
        <p:nvSpPr>
          <p:cNvPr id="71" name="Google Shape;71;p3"/>
          <p:cNvSpPr txBox="1"/>
          <p:nvPr/>
        </p:nvSpPr>
        <p:spPr>
          <a:xfrm>
            <a:off x="148856" y="14350"/>
            <a:ext cx="3280144"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Today’s Agenda</a:t>
            </a:r>
            <a:endParaRPr b="1" i="0" sz="3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de4dd8eaad_0_180"/>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8" name="Google Shape;188;gde4dd8eaad_0_180"/>
          <p:cNvSpPr txBox="1"/>
          <p:nvPr/>
        </p:nvSpPr>
        <p:spPr>
          <a:xfrm>
            <a:off x="1976394" y="20838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Call by value</a:t>
            </a:r>
            <a:endParaRPr b="1" sz="30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example</a:t>
            </a:r>
            <a:endParaRPr b="1" i="0" sz="3000" u="none" cap="none" strike="noStrike">
              <a:solidFill>
                <a:schemeClr val="dk1"/>
              </a:solidFill>
              <a:latin typeface="Calibri"/>
              <a:ea typeface="Calibri"/>
              <a:cs typeface="Calibri"/>
              <a:sym typeface="Calibri"/>
            </a:endParaRPr>
          </a:p>
        </p:txBody>
      </p:sp>
      <p:sp>
        <p:nvSpPr>
          <p:cNvPr id="189" name="Google Shape;189;gde4dd8eaad_0_18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de4dd8eaad_0_113"/>
          <p:cNvSpPr txBox="1"/>
          <p:nvPr/>
        </p:nvSpPr>
        <p:spPr>
          <a:xfrm>
            <a:off x="94468"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the call by address method, both actual and formal parameters indirectly share the same variable.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this type of call mechanism, pointer variables are used as formal parameters.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formal pointer variable holds the address of the actual parameter, hence the changes done by the formal parameter is also reflected in the actual parameter.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5" name="Google Shape;195;gde4dd8eaad_0_11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Call by Address</a:t>
            </a:r>
            <a:endParaRPr b="0" i="0" sz="4000" u="none" cap="none" strike="noStrike">
              <a:solidFill>
                <a:schemeClr val="lt1"/>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de4dd8eaad_0_118"/>
          <p:cNvSpPr txBox="1"/>
          <p:nvPr/>
        </p:nvSpPr>
        <p:spPr>
          <a:xfrm>
            <a:off x="94468"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01" name="Google Shape;201;gde4dd8eaad_0_11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Call by Address</a:t>
            </a:r>
            <a:endParaRPr b="0" i="0" sz="4000" u="none" cap="none" strike="noStrike">
              <a:solidFill>
                <a:schemeClr val="lt1"/>
              </a:solidFill>
              <a:latin typeface="Trebuchet MS"/>
              <a:ea typeface="Trebuchet MS"/>
              <a:cs typeface="Trebuchet MS"/>
              <a:sym typeface="Trebuchet MS"/>
            </a:endParaRPr>
          </a:p>
        </p:txBody>
      </p:sp>
      <p:pic>
        <p:nvPicPr>
          <p:cNvPr descr="Graphical user interface, application&#10;&#10;Description automatically generated" id="202" name="Google Shape;202;gde4dd8eaad_0_118"/>
          <p:cNvPicPr preferRelativeResize="0"/>
          <p:nvPr/>
        </p:nvPicPr>
        <p:blipFill rotWithShape="1">
          <a:blip r:embed="rId3">
            <a:alphaModFix/>
          </a:blip>
          <a:srcRect b="0" l="0" r="0" t="0"/>
          <a:stretch/>
        </p:blipFill>
        <p:spPr>
          <a:xfrm>
            <a:off x="321335" y="946461"/>
            <a:ext cx="7336764" cy="411322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de4dd8eaad_0_186"/>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8" name="Google Shape;208;gde4dd8eaad_0_186"/>
          <p:cNvSpPr txBox="1"/>
          <p:nvPr/>
        </p:nvSpPr>
        <p:spPr>
          <a:xfrm>
            <a:off x="1976394" y="20838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Call by address</a:t>
            </a:r>
            <a:endParaRPr b="1" sz="30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example</a:t>
            </a:r>
            <a:endParaRPr b="1" i="0" sz="3000" u="none" cap="none" strike="noStrike">
              <a:solidFill>
                <a:schemeClr val="dk1"/>
              </a:solidFill>
              <a:latin typeface="Calibri"/>
              <a:ea typeface="Calibri"/>
              <a:cs typeface="Calibri"/>
              <a:sym typeface="Calibri"/>
            </a:endParaRPr>
          </a:p>
        </p:txBody>
      </p:sp>
      <p:sp>
        <p:nvSpPr>
          <p:cNvPr id="209" name="Google Shape;209;gde4dd8eaad_0_18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de4dd8eaad_0_158"/>
          <p:cNvSpPr txBox="1"/>
          <p:nvPr/>
        </p:nvSpPr>
        <p:spPr>
          <a:xfrm>
            <a:off x="94468" y="811500"/>
            <a:ext cx="8952300" cy="337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the call by reference, both formal and actual parameters share the same value.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Both the actual and formal parameter points to the same address in the memory.</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215" name="Google Shape;215;gde4dd8eaad_0_15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Call by Reference</a:t>
            </a:r>
            <a:endParaRPr/>
          </a:p>
        </p:txBody>
      </p:sp>
      <p:pic>
        <p:nvPicPr>
          <p:cNvPr descr="Graphical user interface, application&#10;&#10;Description automatically generated" id="216" name="Google Shape;216;gde4dd8eaad_0_158"/>
          <p:cNvPicPr preferRelativeResize="0"/>
          <p:nvPr/>
        </p:nvPicPr>
        <p:blipFill rotWithShape="1">
          <a:blip r:embed="rId3">
            <a:alphaModFix/>
          </a:blip>
          <a:srcRect b="0" l="0" r="0" t="0"/>
          <a:stretch/>
        </p:blipFill>
        <p:spPr>
          <a:xfrm>
            <a:off x="820139" y="1642613"/>
            <a:ext cx="6662647" cy="3238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de4dd8eaad_0_164"/>
          <p:cNvSpPr txBox="1"/>
          <p:nvPr/>
        </p:nvSpPr>
        <p:spPr>
          <a:xfrm>
            <a:off x="94468"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That means any change on one type of parameter will also be reflected by other.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Calls by reference are preferred in cases where we do not want to make copies of objects or variables, but rather we want all operations to be performed on the same copy.</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222" name="Google Shape;222;gde4dd8eaad_0_16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Call by Reference</a:t>
            </a:r>
            <a:endParaRPr b="0" i="0" sz="40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de4dd8eaad_0_192"/>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8" name="Google Shape;228;gde4dd8eaad_0_192"/>
          <p:cNvSpPr txBox="1"/>
          <p:nvPr/>
        </p:nvSpPr>
        <p:spPr>
          <a:xfrm>
            <a:off x="1976394" y="20838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Call by reference</a:t>
            </a:r>
            <a:endParaRPr b="1" sz="30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example</a:t>
            </a:r>
            <a:endParaRPr b="1" i="0" sz="3000" u="none" cap="none" strike="noStrike">
              <a:solidFill>
                <a:schemeClr val="dk1"/>
              </a:solidFill>
              <a:latin typeface="Calibri"/>
              <a:ea typeface="Calibri"/>
              <a:cs typeface="Calibri"/>
              <a:sym typeface="Calibri"/>
            </a:endParaRPr>
          </a:p>
        </p:txBody>
      </p:sp>
      <p:sp>
        <p:nvSpPr>
          <p:cNvPr id="229" name="Google Shape;229;gde4dd8eaad_0_19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de4dd8eaad_0_147"/>
          <p:cNvSpPr txBox="1"/>
          <p:nvPr/>
        </p:nvSpPr>
        <p:spPr>
          <a:xfrm>
            <a:off x="94468"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As a conclusion, we can say that call by value should be used in cases where we do not want the value of the actual parameter to be disturbed by other functions and call by reference and call by address should be used in cases where we want to maintain a variable or a copy of the object throughout the program.</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71450" lvl="2" marL="28575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gde4dd8eaad_0_14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Conclusion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db124443ed_0_132"/>
          <p:cNvSpPr txBox="1"/>
          <p:nvPr/>
        </p:nvSpPr>
        <p:spPr>
          <a:xfrm>
            <a:off x="94468"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function is called within the same function, it is known as recursion in C++. The function which calls the same function, is known as recursive function.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function that calls itself, and doesn't perform any task after function call, is known as tail recursion. In tail recursion, we generally call the same function with return statement.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71450" lvl="2" marL="28575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 name="Google Shape;241;gdb124443ed_0_13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Recursion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db124443ed_0_173"/>
          <p:cNvSpPr txBox="1"/>
          <p:nvPr/>
        </p:nvSpPr>
        <p:spPr>
          <a:xfrm>
            <a:off x="94468" y="671320"/>
            <a:ext cx="8952300" cy="4379700"/>
          </a:xfrm>
          <a:prstGeom prst="rect">
            <a:avLst/>
          </a:prstGeom>
          <a:noFill/>
          <a:ln>
            <a:noFill/>
          </a:ln>
        </p:spPr>
        <p:txBody>
          <a:bodyPr anchorCtr="0" anchor="t" bIns="91425" lIns="91425" spcFirstLastPara="1" rIns="91425" wrap="square" tIns="91425">
            <a:noAutofit/>
          </a:bodyPr>
          <a:lstStyle/>
          <a:p>
            <a:pPr indent="-196850" lvl="0" marL="28575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It makes our code shorter and cleaner.</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Recursion is required in problems concerning data structures and advanced algorithms, such as Graph and Tree Traversal.</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47" name="Google Shape;247;gdb124443ed_0_17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Advantage of Recursion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 name="Google Shape;77;p4"/>
          <p:cNvSpPr txBox="1"/>
          <p:nvPr/>
        </p:nvSpPr>
        <p:spPr>
          <a:xfrm>
            <a:off x="1976394" y="20838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Let’s Get Started-</a:t>
            </a:r>
            <a:endParaRPr b="1" i="0" sz="3000" u="none" cap="none" strike="noStrike">
              <a:solidFill>
                <a:schemeClr val="dk1"/>
              </a:solidFill>
              <a:latin typeface="Calibri"/>
              <a:ea typeface="Calibri"/>
              <a:cs typeface="Calibri"/>
              <a:sym typeface="Calibri"/>
            </a:endParaRPr>
          </a:p>
        </p:txBody>
      </p:sp>
      <p:sp>
        <p:nvSpPr>
          <p:cNvPr id="78" name="Google Shape;78;p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db124443ed_0_178"/>
          <p:cNvSpPr txBox="1"/>
          <p:nvPr/>
        </p:nvSpPr>
        <p:spPr>
          <a:xfrm>
            <a:off x="94468"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It takes a lot of stack space compared to an iterative program.</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It uses more processor time.</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It can be more difficult to debug compared to an equivalent iterative program.</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SzPts val="1800"/>
              <a:buFont typeface="Calibri"/>
              <a:buAutoNum type="arabicPeriod"/>
            </a:pPr>
            <a:r>
              <a:rPr lang="en-US" sz="1800">
                <a:latin typeface="Calibri"/>
                <a:ea typeface="Calibri"/>
                <a:cs typeface="Calibri"/>
                <a:sym typeface="Calibri"/>
              </a:rPr>
              <a:t>Stack might overflow</a:t>
            </a:r>
            <a:endParaRPr sz="1800">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gdb124443ed_0_17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Disadvantage of Recursion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de4dd8eaad_0_152"/>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9" name="Google Shape;259;gde4dd8eaad_0_152"/>
          <p:cNvSpPr txBox="1"/>
          <p:nvPr/>
        </p:nvSpPr>
        <p:spPr>
          <a:xfrm>
            <a:off x="1976394" y="20838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Calculator program example</a:t>
            </a:r>
            <a:endParaRPr b="1" i="0" sz="3000" u="none" cap="none" strike="noStrike">
              <a:solidFill>
                <a:schemeClr val="dk1"/>
              </a:solidFill>
              <a:latin typeface="Calibri"/>
              <a:ea typeface="Calibri"/>
              <a:cs typeface="Calibri"/>
              <a:sym typeface="Calibri"/>
            </a:endParaRPr>
          </a:p>
        </p:txBody>
      </p:sp>
      <p:sp>
        <p:nvSpPr>
          <p:cNvPr id="260" name="Google Shape;260;gde4dd8eaad_0_15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de4dd8eaad_0_30"/>
          <p:cNvSpPr txBox="1"/>
          <p:nvPr/>
        </p:nvSpPr>
        <p:spPr>
          <a:xfrm>
            <a:off x="94468"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 person is elligible to vote if his/her age is greater than or equal to 18. Define a function to find out if he/she is elligible to vote.</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Write a program which will ask the user to enter his/her marks (out of 100). Define a function that will display grades according to the marks entered as below:</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Marks        Grade</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91-100         AA</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81-90          AB</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71-80          BB</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61-70          BC</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51-60          CD</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41-50          DD</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&lt;=40          Fail</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266" name="Google Shape;266;gde4dd8eaad_0_3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txBox="1"/>
          <p:nvPr/>
        </p:nvSpPr>
        <p:spPr>
          <a:xfrm>
            <a:off x="94468" y="811499"/>
            <a:ext cx="8952289" cy="4239625"/>
          </a:xfrm>
          <a:prstGeom prst="rect">
            <a:avLst/>
          </a:prstGeom>
          <a:noFill/>
          <a:ln>
            <a:noFill/>
          </a:ln>
        </p:spPr>
        <p:txBody>
          <a:bodyPr anchorCtr="0" anchor="t" bIns="91425" lIns="91425" spcFirstLastPara="1" rIns="91425" wrap="square" tIns="91425">
            <a:noAutofit/>
          </a:bodyPr>
          <a:lstStyle/>
          <a:p>
            <a:pPr indent="0" lvl="2" marL="0" marR="0" rtl="0" algn="ctr">
              <a:lnSpc>
                <a:spcPct val="150000"/>
              </a:lnSpc>
              <a:spcBef>
                <a:spcPts val="0"/>
              </a:spcBef>
              <a:spcAft>
                <a:spcPts val="0"/>
              </a:spcAft>
              <a:buNone/>
            </a:pPr>
            <a:r>
              <a:t/>
            </a:r>
            <a:endParaRPr b="1" i="0" sz="4000" u="none" cap="none" strike="noStrike">
              <a:solidFill>
                <a:srgbClr val="000000"/>
              </a:solidFill>
              <a:latin typeface="Calibri"/>
              <a:ea typeface="Calibri"/>
              <a:cs typeface="Calibri"/>
              <a:sym typeface="Calibri"/>
            </a:endParaRPr>
          </a:p>
          <a:p>
            <a:pPr indent="0" lvl="2" marL="0" marR="0" rtl="0" algn="ctr">
              <a:lnSpc>
                <a:spcPct val="150000"/>
              </a:lnSpc>
              <a:spcBef>
                <a:spcPts val="0"/>
              </a:spcBef>
              <a:spcAft>
                <a:spcPts val="0"/>
              </a:spcAft>
              <a:buNone/>
            </a:pPr>
            <a:r>
              <a:rPr b="1" i="0" lang="en-US" sz="4000" u="none" cap="none" strike="noStrike">
                <a:solidFill>
                  <a:srgbClr val="000000"/>
                </a:solidFill>
                <a:latin typeface="Calibri"/>
                <a:ea typeface="Calibri"/>
                <a:cs typeface="Calibri"/>
                <a:sym typeface="Calibri"/>
              </a:rPr>
              <a:t>Any Questions??</a:t>
            </a:r>
            <a:endParaRPr/>
          </a:p>
        </p:txBody>
      </p:sp>
      <p:sp>
        <p:nvSpPr>
          <p:cNvPr id="272" name="Google Shape;272;p39"/>
          <p:cNvSpPr txBox="1"/>
          <p:nvPr/>
        </p:nvSpPr>
        <p:spPr>
          <a:xfrm>
            <a:off x="340079" y="138448"/>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lt1"/>
                </a:solidFill>
                <a:latin typeface="Calibri"/>
                <a:ea typeface="Calibri"/>
                <a:cs typeface="Calibri"/>
                <a:sym typeface="Calibri"/>
              </a:rPr>
              <a:t>QNA Time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662435" y="2001171"/>
            <a:ext cx="7819200" cy="6351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SzPts val="2800"/>
              <a:buNone/>
            </a:pPr>
            <a:r>
              <a:rPr lang="en-US"/>
              <a:t>Thank You!</a:t>
            </a:r>
            <a:endParaRPr/>
          </a:p>
          <a:p>
            <a:pPr indent="0" lvl="0" marL="12700" rtl="0" algn="ctr">
              <a:lnSpc>
                <a:spcPct val="100000"/>
              </a:lnSpc>
              <a:spcBef>
                <a:spcPts val="0"/>
              </a:spcBef>
              <a:spcAft>
                <a:spcPts val="0"/>
              </a:spcAft>
              <a:buSzPts val="2800"/>
              <a:buNone/>
            </a:pPr>
            <a:r>
              <a:t/>
            </a:r>
            <a:endParaRPr sz="2000"/>
          </a:p>
          <a:p>
            <a:pPr indent="0" lvl="0" marL="12700" rtl="0" algn="l">
              <a:lnSpc>
                <a:spcPct val="100000"/>
              </a:lnSpc>
              <a:spcBef>
                <a:spcPts val="0"/>
              </a:spcBef>
              <a:spcAft>
                <a:spcPts val="0"/>
              </a:spcAft>
              <a:buSzPts val="2800"/>
              <a:buNone/>
            </a:pPr>
            <a:r>
              <a:t/>
            </a:r>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p:txBody>
      </p:sp>
      <p:sp>
        <p:nvSpPr>
          <p:cNvPr id="278" name="Google Shape;278;p40"/>
          <p:cNvSpPr txBox="1"/>
          <p:nvPr/>
        </p:nvSpPr>
        <p:spPr>
          <a:xfrm>
            <a:off x="1754372" y="3625702"/>
            <a:ext cx="598613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See you guys in next class.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function is block of code which is used to perform a particular task.</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Instead of doing a particular task several times, you can write these lines inside a function and call that function every time you want to perform that task.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would make you code simple, readable and reusable.</a:t>
            </a:r>
            <a:endParaRPr/>
          </a:p>
          <a:p>
            <a:pPr indent="0" lvl="0" marL="0" marR="0" rtl="0" algn="l">
              <a:lnSpc>
                <a:spcPct val="15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p:txBody>
      </p:sp>
      <p:sp>
        <p:nvSpPr>
          <p:cNvPr id="84" name="Google Shape;84;p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Functions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de4dd8eaad_0_0"/>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 name="Google Shape;90;gde4dd8eaad_0_0"/>
          <p:cNvSpPr txBox="1"/>
          <p:nvPr/>
        </p:nvSpPr>
        <p:spPr>
          <a:xfrm>
            <a:off x="1976394" y="20838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Function example</a:t>
            </a:r>
            <a:endParaRPr b="1" i="0" sz="3000" u="none" cap="none" strike="noStrike">
              <a:solidFill>
                <a:schemeClr val="dk1"/>
              </a:solidFill>
              <a:latin typeface="Calibri"/>
              <a:ea typeface="Calibri"/>
              <a:cs typeface="Calibri"/>
              <a:sym typeface="Calibri"/>
            </a:endParaRPr>
          </a:p>
        </p:txBody>
      </p:sp>
      <p:sp>
        <p:nvSpPr>
          <p:cNvPr id="91" name="Google Shape;91;gde4dd8eaad_0_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nvSpPr>
        <p:spPr>
          <a:xfrm>
            <a:off x="94468"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Function Declaration:</a:t>
            </a:r>
            <a:r>
              <a:rPr b="0" i="0" lang="en-US" sz="1800" u="none" cap="none" strike="noStrike">
                <a:solidFill>
                  <a:srgbClr val="000000"/>
                </a:solidFill>
                <a:latin typeface="Calibri"/>
                <a:ea typeface="Calibri"/>
                <a:cs typeface="Calibri"/>
                <a:sym typeface="Calibri"/>
              </a:rPr>
              <a:t> You have seen that I have written the same program in two ways, in the first program I didn’t have any function declaration and in the second program I have function declaration at the beginning of the program. The thing is that when you define the function before the main() function in your program then you don’t need to do function declaration but if you are writing your function after the main() function like we did in the second program then you need to declare the function first, else you will get compilation error</a:t>
            </a: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71450" lvl="2" marL="28575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Function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nvSpPr>
        <p:spPr>
          <a:xfrm>
            <a:off x="94468"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syntax of function declaration:</a:t>
            </a:r>
            <a:endParaRPr b="0" i="0" sz="1800" u="none" cap="none" strike="noStrike">
              <a:solidFill>
                <a:srgbClr val="000000"/>
              </a:solidFill>
              <a:latin typeface="Calibri"/>
              <a:ea typeface="Calibri"/>
              <a:cs typeface="Calibri"/>
              <a:sym typeface="Calibri"/>
            </a:endParaRPr>
          </a:p>
          <a:p>
            <a:pPr indent="0" lvl="2" marL="0" marR="0" rtl="0" algn="l">
              <a:lnSpc>
                <a:spcPct val="150000"/>
              </a:lnSpc>
              <a:spcBef>
                <a:spcPts val="0"/>
              </a:spcBef>
              <a:spcAft>
                <a:spcPts val="0"/>
              </a:spcAft>
              <a:buNone/>
            </a:pPr>
            <a:r>
              <a:rPr b="0" i="0" lang="en-US" sz="1800" u="none" cap="none" strike="noStrike">
                <a:solidFill>
                  <a:srgbClr val="000000"/>
                </a:solidFill>
                <a:latin typeface="Calibri"/>
                <a:ea typeface="Calibri"/>
                <a:cs typeface="Calibri"/>
                <a:sym typeface="Calibri"/>
              </a:rPr>
              <a:t>return_type function_name(parameter_list);</a:t>
            </a:r>
            <a:endParaRPr/>
          </a:p>
          <a:p>
            <a:pPr indent="0" lvl="2" marL="0" marR="0" rtl="0" algn="l">
              <a:lnSpc>
                <a:spcPct val="15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2" marL="0" marR="0" rtl="0" algn="l">
              <a:lnSpc>
                <a:spcPct val="150000"/>
              </a:lnSpc>
              <a:spcBef>
                <a:spcPts val="0"/>
              </a:spcBef>
              <a:spcAft>
                <a:spcPts val="0"/>
              </a:spcAft>
              <a:buNone/>
            </a:pPr>
            <a:r>
              <a:rPr b="1" i="0" lang="en-US" sz="1800" u="none" cap="none" strike="noStrike">
                <a:solidFill>
                  <a:srgbClr val="000000"/>
                </a:solidFill>
                <a:latin typeface="Calibri"/>
                <a:ea typeface="Calibri"/>
                <a:cs typeface="Calibri"/>
                <a:sym typeface="Calibri"/>
              </a:rPr>
              <a:t>Function definition:</a:t>
            </a:r>
            <a:r>
              <a:rPr b="0" i="0" lang="en-US" sz="1800" u="none" cap="none" strike="noStrike">
                <a:solidFill>
                  <a:srgbClr val="000000"/>
                </a:solidFill>
                <a:latin typeface="Calibri"/>
                <a:ea typeface="Calibri"/>
                <a:cs typeface="Calibri"/>
                <a:sym typeface="Calibri"/>
              </a:rPr>
              <a:t> Writing the full body of function is known as defining a function.</a:t>
            </a:r>
            <a:endParaRPr/>
          </a:p>
          <a:p>
            <a:pPr indent="0" lvl="2" marL="0" marR="0" rtl="0" algn="l">
              <a:lnSpc>
                <a:spcPct val="150000"/>
              </a:lnSpc>
              <a:spcBef>
                <a:spcPts val="0"/>
              </a:spcBef>
              <a:spcAft>
                <a:spcPts val="0"/>
              </a:spcAft>
              <a:buNone/>
            </a:pPr>
            <a:r>
              <a:rPr b="1" i="0" lang="en-US" sz="1800" u="none" cap="none" strike="noStrike">
                <a:solidFill>
                  <a:srgbClr val="000000"/>
                </a:solidFill>
                <a:latin typeface="Calibri"/>
                <a:ea typeface="Calibri"/>
                <a:cs typeface="Calibri"/>
                <a:sym typeface="Calibri"/>
              </a:rPr>
              <a:t>syntax of function definition:</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r>
              <a:rPr b="0" i="0" lang="en-US" sz="1800" u="none" cap="none" strike="noStrike">
                <a:solidFill>
                  <a:srgbClr val="000000"/>
                </a:solidFill>
                <a:latin typeface="Calibri"/>
                <a:ea typeface="Calibri"/>
                <a:cs typeface="Calibri"/>
                <a:sym typeface="Calibri"/>
              </a:rPr>
              <a:t>return_type function_name(parameter_list)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//Statements inside function</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t>
            </a:r>
            <a:endParaRPr/>
          </a:p>
          <a:p>
            <a:pPr indent="0" lvl="0" marL="0" marR="0" rtl="0" algn="l">
              <a:lnSpc>
                <a:spcPct val="150000"/>
              </a:lnSpc>
              <a:spcBef>
                <a:spcPts val="0"/>
              </a:spcBef>
              <a:spcAft>
                <a:spcPts val="0"/>
              </a:spcAft>
              <a:buNone/>
            </a:pPr>
            <a:r>
              <a:rPr b="1" i="0" lang="en-US" sz="1800" u="none" cap="none" strike="noStrike">
                <a:solidFill>
                  <a:srgbClr val="000000"/>
                </a:solidFill>
                <a:latin typeface="Calibri"/>
                <a:ea typeface="Calibri"/>
                <a:cs typeface="Calibri"/>
                <a:sym typeface="Calibri"/>
              </a:rPr>
              <a:t>Calling function:</a:t>
            </a:r>
            <a:r>
              <a:rPr b="0" i="0" lang="en-US" sz="1800" u="none" cap="none" strike="noStrike">
                <a:solidFill>
                  <a:srgbClr val="000000"/>
                </a:solidFill>
                <a:latin typeface="Calibri"/>
                <a:ea typeface="Calibri"/>
                <a:cs typeface="Calibri"/>
                <a:sym typeface="Calibri"/>
              </a:rPr>
              <a:t> We can call the function like this:</a:t>
            </a:r>
            <a:endParaRPr/>
          </a:p>
          <a:p>
            <a:pPr indent="0" lvl="0" marL="0" marR="0" rtl="0" algn="l">
              <a:lnSpc>
                <a:spcPct val="150000"/>
              </a:lnSpc>
              <a:spcBef>
                <a:spcPts val="0"/>
              </a:spcBef>
              <a:spcAft>
                <a:spcPts val="0"/>
              </a:spcAft>
              <a:buNone/>
            </a:pPr>
            <a:r>
              <a:rPr b="0" i="0" lang="en-US" sz="1800" u="none" cap="none" strike="noStrike">
                <a:solidFill>
                  <a:srgbClr val="000000"/>
                </a:solidFill>
                <a:latin typeface="Calibri"/>
                <a:ea typeface="Calibri"/>
                <a:cs typeface="Calibri"/>
                <a:sym typeface="Calibri"/>
              </a:rPr>
              <a:t>function_name(parameters);</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71450" lvl="2" marL="28575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Function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9"/>
          <p:cNvSpPr txBox="1"/>
          <p:nvPr/>
        </p:nvSpPr>
        <p:spPr>
          <a:xfrm>
            <a:off x="94468"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09" name="Google Shape;109;p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Function</a:t>
            </a:r>
            <a:endParaRPr b="1" i="0" sz="2400" u="none" cap="none" strike="noStrike">
              <a:solidFill>
                <a:srgbClr val="FFFFFF"/>
              </a:solidFill>
              <a:latin typeface="Calibri"/>
              <a:ea typeface="Calibri"/>
              <a:cs typeface="Calibri"/>
              <a:sym typeface="Calibri"/>
            </a:endParaRPr>
          </a:p>
        </p:txBody>
      </p:sp>
      <p:pic>
        <p:nvPicPr>
          <p:cNvPr descr="A close up of a sign&#10;&#10;Description automatically generated" id="110" name="Google Shape;110;p9"/>
          <p:cNvPicPr preferRelativeResize="0"/>
          <p:nvPr/>
        </p:nvPicPr>
        <p:blipFill rotWithShape="1">
          <a:blip r:embed="rId3">
            <a:alphaModFix/>
          </a:blip>
          <a:srcRect b="0" l="0" r="0" t="0"/>
          <a:stretch/>
        </p:blipFill>
        <p:spPr>
          <a:xfrm>
            <a:off x="1361086" y="866145"/>
            <a:ext cx="5343525" cy="3971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de4dd8eaad_0_6"/>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6" name="Google Shape;116;gde4dd8eaad_0_6"/>
          <p:cNvSpPr txBox="1"/>
          <p:nvPr/>
        </p:nvSpPr>
        <p:spPr>
          <a:xfrm>
            <a:off x="1976394" y="20838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Built in function example</a:t>
            </a:r>
            <a:endParaRPr b="1" i="0" sz="3000" u="none" cap="none" strike="noStrike">
              <a:solidFill>
                <a:schemeClr val="dk1"/>
              </a:solidFill>
              <a:latin typeface="Calibri"/>
              <a:ea typeface="Calibri"/>
              <a:cs typeface="Calibri"/>
              <a:sym typeface="Calibri"/>
            </a:endParaRPr>
          </a:p>
        </p:txBody>
      </p:sp>
      <p:sp>
        <p:nvSpPr>
          <p:cNvPr id="117" name="Google Shape;117;gde4dd8eaad_0_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