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rXXlrbZwwWC/NVrg3H8eorWr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e54af4009_0_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de54af4009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54af4009_0_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de54af400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54af4009_0_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de54af400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54af4009_0_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de54af400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54af4009_0_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de54af400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e54af4009_0_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de54af400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e54af4009_0_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de54af4009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e54af4009_0_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de54af4009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e54af4009_0_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de54af400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e54af4009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de54af4009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54af4009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de54af4009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e54af4009_0_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de54af4009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e54af4009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de54af4009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e54af4009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de54af4009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e54af4009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de54af4009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e54af4009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de54af4009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e54af4009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de54af400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e54af4009_0_1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de54af4009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67" name="Shape 67"/>
        <p:cNvGrpSpPr/>
        <p:nvPr/>
      </p:nvGrpSpPr>
      <p:grpSpPr>
        <a:xfrm>
          <a:off x="0" y="0"/>
          <a:ext cx="0" cy="0"/>
          <a:chOff x="0" y="0"/>
          <a:chExt cx="0" cy="0"/>
        </a:xfrm>
      </p:grpSpPr>
      <p:sp>
        <p:nvSpPr>
          <p:cNvPr id="68" name="Google Shape;68;p2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2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4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4" name="Google Shape;74;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4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6" name="Google Shape;86;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3"/>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2" name="Google Shape;92;p43"/>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4"/>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9" name="Google Shape;99;p44"/>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0" name="Google Shape;100;p44"/>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44"/>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2" name="Google Shape;102;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4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4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7" name="Google Shape;117;p4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8" name="Google Shape;118;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4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4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4" name="Google Shape;124;p4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5" name="Google Shape;125;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50"/>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0"/>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1.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4" name="Google Shape;6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5" name="Google Shape;6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Logo, company name&#10;&#10;Description automatically generated" id="144" name="Google Shape;14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45" name="Google Shape;14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Array</a:t>
            </a: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 arr[]  = {1, 2, 0, 0, 0, 3, 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 1 2 3 6 0 0 0</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Input: arr[] = {0, 1, 9, 8, 4, 0, 0, 2, 7, 0, 6, 0, 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1 9 8 4 2 7 6 9 0 0 0 0 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01" name="Google Shape;20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Move all zeroes to end of array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07" name="Google Shape;207;p11"/>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Clr>
                <a:srgbClr val="000000"/>
              </a:buClr>
              <a:buSzPts val="2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1" i="0" lang="en-US" sz="1400" u="none" cap="none" strike="noStrike">
                <a:solidFill>
                  <a:srgbClr val="000000"/>
                </a:solidFill>
                <a:latin typeface="Arial"/>
                <a:ea typeface="Arial"/>
                <a:cs typeface="Arial"/>
                <a:sym typeface="Arial"/>
              </a:rPr>
              <a:t>type name[size1][size2]...[sizeN];</a:t>
            </a:r>
            <a:endParaRPr/>
          </a:p>
          <a:p>
            <a:pPr indent="0" lvl="0" marL="0" marR="0" rtl="0" algn="l">
              <a:lnSpc>
                <a:spcPct val="115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Eg.</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int arr[3][2];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13" name="Google Shape;213;p12"/>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Two Dimensional Array:</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type arrayName [ x ][ y ];</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Eg.</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arr[3][4];</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cxnSp>
        <p:nvCxnSpPr>
          <p:cNvPr id="214" name="Google Shape;214;p12"/>
          <p:cNvCxnSpPr/>
          <p:nvPr/>
        </p:nvCxnSpPr>
        <p:spPr>
          <a:xfrm>
            <a:off x="1285852" y="3571882"/>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cxnSp>
        <p:nvCxnSpPr>
          <p:cNvPr id="215" name="Google Shape;215;p12"/>
          <p:cNvCxnSpPr/>
          <p:nvPr/>
        </p:nvCxnSpPr>
        <p:spPr>
          <a:xfrm flipH="1" rot="10800000">
            <a:off x="1571604" y="300026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16" name="Google Shape;216;p12"/>
          <p:cNvSpPr txBox="1"/>
          <p:nvPr/>
        </p:nvSpPr>
        <p:spPr>
          <a:xfrm>
            <a:off x="2214546" y="3786196"/>
            <a:ext cx="15716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rows</a:t>
            </a:r>
            <a:endParaRPr/>
          </a:p>
        </p:txBody>
      </p:sp>
      <p:sp>
        <p:nvSpPr>
          <p:cNvPr id="217" name="Google Shape;217;p12"/>
          <p:cNvSpPr txBox="1"/>
          <p:nvPr/>
        </p:nvSpPr>
        <p:spPr>
          <a:xfrm>
            <a:off x="2571736" y="2857502"/>
            <a:ext cx="1643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column</a:t>
            </a:r>
            <a:endParaRPr/>
          </a:p>
        </p:txBody>
      </p:sp>
      <p:pic>
        <p:nvPicPr>
          <p:cNvPr descr="Two Dimensional Arrays" id="218" name="Google Shape;218;p12"/>
          <p:cNvPicPr preferRelativeResize="0"/>
          <p:nvPr/>
        </p:nvPicPr>
        <p:blipFill rotWithShape="1">
          <a:blip r:embed="rId3">
            <a:alphaModFix/>
          </a:blip>
          <a:srcRect b="0" l="0" r="0" t="0"/>
          <a:stretch/>
        </p:blipFill>
        <p:spPr>
          <a:xfrm>
            <a:off x="4071934" y="1928808"/>
            <a:ext cx="4067175"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24" name="Google Shape;224;p13"/>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Initializing 2D arrays:</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a[3][4] = { {0, 1, 2, 3} , </a:t>
            </a:r>
            <a:r>
              <a:rPr b="0" i="0" lang="en-US" sz="1400" u="none" cap="none" strike="noStrike">
                <a:solidFill>
                  <a:srgbClr val="E36C09"/>
                </a:solidFill>
                <a:latin typeface="Arial"/>
                <a:ea typeface="Arial"/>
                <a:cs typeface="Arial"/>
                <a:sym typeface="Arial"/>
              </a:rPr>
              <a:t>/* initializers for row indexed by 0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{4, 5, 6, 7} , </a:t>
            </a:r>
            <a:r>
              <a:rPr b="0" i="0" lang="en-US" sz="1400" u="none" cap="none" strike="noStrike">
                <a:solidFill>
                  <a:srgbClr val="E36C09"/>
                </a:solidFill>
                <a:latin typeface="Arial"/>
                <a:ea typeface="Arial"/>
                <a:cs typeface="Arial"/>
                <a:sym typeface="Arial"/>
              </a:rPr>
              <a:t>/* initializers for row indexed by 1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{8, 9, 10, 11} </a:t>
            </a:r>
            <a:r>
              <a:rPr b="0" i="0" lang="en-US" sz="1400" u="none" cap="none" strike="noStrike">
                <a:solidFill>
                  <a:srgbClr val="E36C09"/>
                </a:solidFill>
                <a:latin typeface="Arial"/>
                <a:ea typeface="Arial"/>
                <a:cs typeface="Arial"/>
                <a:sym typeface="Arial"/>
              </a:rPr>
              <a:t>/* initializers for row indexed by 2 */ </a:t>
            </a:r>
            <a:r>
              <a:rPr b="0" i="0" lang="en-US" sz="1400" u="none" cap="none" strike="noStrike">
                <a:solidFill>
                  <a:srgbClr val="000000"/>
                </a:solidFill>
                <a:latin typeface="Arial"/>
                <a:ea typeface="Arial"/>
                <a:cs typeface="Arial"/>
                <a:sym typeface="Arial"/>
              </a:rPr>
              <a:t>};</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30" name="Google Shape;230;p14"/>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a[2][3]</a:t>
            </a:r>
            <a:endParaRPr b="1" i="0" sz="4000" u="none" cap="none" strike="noStrike">
              <a:solidFill>
                <a:srgbClr val="000000"/>
              </a:solidFill>
              <a:latin typeface="Calibri"/>
              <a:ea typeface="Calibri"/>
              <a:cs typeface="Calibri"/>
              <a:sym typeface="Calibri"/>
            </a:endParaRPr>
          </a:p>
        </p:txBody>
      </p:sp>
      <p:cxnSp>
        <p:nvCxnSpPr>
          <p:cNvPr id="231" name="Google Shape;231;p14"/>
          <p:cNvCxnSpPr/>
          <p:nvPr/>
        </p:nvCxnSpPr>
        <p:spPr>
          <a:xfrm>
            <a:off x="1142976" y="2000246"/>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32" name="Google Shape;232;p14"/>
          <p:cNvSpPr txBox="1"/>
          <p:nvPr/>
        </p:nvSpPr>
        <p:spPr>
          <a:xfrm>
            <a:off x="2071670" y="2214560"/>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33" name="Google Shape;233;p14"/>
          <p:cNvCxnSpPr/>
          <p:nvPr/>
        </p:nvCxnSpPr>
        <p:spPr>
          <a:xfrm flipH="1" rot="10800000">
            <a:off x="1714480" y="1142880"/>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34" name="Google Shape;234;p14"/>
          <p:cNvSpPr txBox="1"/>
          <p:nvPr/>
        </p:nvSpPr>
        <p:spPr>
          <a:xfrm>
            <a:off x="2714612" y="1000114"/>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40" name="Google Shape;240;p15"/>
          <p:cNvSpPr txBox="1"/>
          <p:nvPr/>
        </p:nvSpPr>
        <p:spPr>
          <a:xfrm>
            <a:off x="507300" y="1289250"/>
            <a:ext cx="8014500" cy="349707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Suppose there is a class:</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Class c1{</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int a[5][7];</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It has an Object:</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c1 </a:t>
            </a:r>
            <a:r>
              <a:rPr b="0" i="1" lang="en-US" sz="1400" u="none" cap="none" strike="noStrike">
                <a:solidFill>
                  <a:srgbClr val="000000"/>
                </a:solidFill>
                <a:latin typeface="Arial"/>
                <a:ea typeface="Arial"/>
                <a:cs typeface="Arial"/>
                <a:sym typeface="Arial"/>
              </a:rPr>
              <a:t>obj1</a:t>
            </a: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obj1.a[2][3]</a:t>
            </a:r>
            <a:endParaRPr b="1" i="0" sz="4000" u="none" cap="none" strike="noStrike">
              <a:solidFill>
                <a:srgbClr val="000000"/>
              </a:solidFill>
              <a:latin typeface="Calibri"/>
              <a:ea typeface="Calibri"/>
              <a:cs typeface="Calibri"/>
              <a:sym typeface="Calibri"/>
            </a:endParaRPr>
          </a:p>
        </p:txBody>
      </p:sp>
      <p:cxnSp>
        <p:nvCxnSpPr>
          <p:cNvPr id="241" name="Google Shape;241;p15"/>
          <p:cNvCxnSpPr/>
          <p:nvPr/>
        </p:nvCxnSpPr>
        <p:spPr>
          <a:xfrm>
            <a:off x="2285984" y="4429138"/>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42" name="Google Shape;242;p15"/>
          <p:cNvSpPr txBox="1"/>
          <p:nvPr/>
        </p:nvSpPr>
        <p:spPr>
          <a:xfrm>
            <a:off x="3214678" y="4643452"/>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43" name="Google Shape;243;p15"/>
          <p:cNvCxnSpPr/>
          <p:nvPr/>
        </p:nvCxnSpPr>
        <p:spPr>
          <a:xfrm flipH="1" rot="10800000">
            <a:off x="2857488" y="371464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44" name="Google Shape;244;p15"/>
          <p:cNvSpPr txBox="1"/>
          <p:nvPr/>
        </p:nvSpPr>
        <p:spPr>
          <a:xfrm>
            <a:off x="3857620" y="3571882"/>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 </a:t>
            </a:r>
            <a:endParaRPr b="1" i="0" sz="3000" u="none" cap="none" strike="noStrike">
              <a:solidFill>
                <a:srgbClr val="FFFFFF"/>
              </a:solidFill>
              <a:latin typeface="Calibri"/>
              <a:ea typeface="Calibri"/>
              <a:cs typeface="Calibri"/>
              <a:sym typeface="Calibri"/>
            </a:endParaRPr>
          </a:p>
        </p:txBody>
      </p:sp>
      <p:sp>
        <p:nvSpPr>
          <p:cNvPr id="250" name="Google Shape;250;p18"/>
          <p:cNvSpPr txBox="1"/>
          <p:nvPr/>
        </p:nvSpPr>
        <p:spPr>
          <a:xfrm>
            <a:off x="564750" y="771475"/>
            <a:ext cx="8014500" cy="38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r, c, a[100][100], b[100][100], sum[100][100], i, 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rows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columns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1st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Storing elements of first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a"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a[i][j];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56" name="Google Shape;256;p19"/>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Storing elements of second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2nd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b"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b[i][j];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Adding Two matrices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sum[i][j] = a[i][j] + b[i][j];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2" name="Google Shape;262;p20"/>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Displaying the resultant sum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"Sum of two matrix is: "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sum[i][j] &lt;&lt;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if(j == c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Enter number of rows (between 1 and 100): 2</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number of columns (between 1 and 100):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1st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a12: 5</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a21: 6</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a22: 8</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2nd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b11: 3</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b12: -9</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b21: 7</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b22: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Sum of two matrix is:</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13   10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Array.</a:t>
            </a:r>
            <a:endParaRPr/>
          </a:p>
          <a:p>
            <a:pPr indent="-317500" lvl="0" marL="457200" marR="0" rtl="0" algn="l">
              <a:lnSpc>
                <a:spcPct val="200000"/>
              </a:lnSpc>
              <a:spcBef>
                <a:spcPts val="0"/>
              </a:spcBef>
              <a:spcAft>
                <a:spcPts val="0"/>
              </a:spcAft>
              <a:buSzPts val="1400"/>
              <a:buChar char="●"/>
            </a:pPr>
            <a:r>
              <a:rPr lang="en-US"/>
              <a:t>Array declaration and accessing array.</a:t>
            </a:r>
            <a:endParaRPr/>
          </a:p>
          <a:p>
            <a:pPr indent="-317500" lvl="0" marL="457200" marR="0" rtl="0" algn="l">
              <a:lnSpc>
                <a:spcPct val="200000"/>
              </a:lnSpc>
              <a:spcBef>
                <a:spcPts val="0"/>
              </a:spcBef>
              <a:spcAft>
                <a:spcPts val="0"/>
              </a:spcAft>
              <a:buSzPts val="1400"/>
              <a:buChar char="●"/>
            </a:pPr>
            <a:r>
              <a:rPr lang="en-US"/>
              <a:t>Advantage and Disadvantage of Array.</a:t>
            </a:r>
            <a:endParaRPr/>
          </a:p>
          <a:p>
            <a:pPr indent="-317500" lvl="0" marL="457200" marR="0" rtl="0" algn="l">
              <a:lnSpc>
                <a:spcPct val="200000"/>
              </a:lnSpc>
              <a:spcBef>
                <a:spcPts val="0"/>
              </a:spcBef>
              <a:spcAft>
                <a:spcPts val="0"/>
              </a:spcAft>
              <a:buSzPts val="1400"/>
              <a:buChar char="●"/>
            </a:pPr>
            <a:r>
              <a:rPr lang="en-US"/>
              <a:t>Multidimensional</a:t>
            </a:r>
            <a:r>
              <a:rPr lang="en-US"/>
              <a:t> array</a:t>
            </a:r>
            <a:endParaRPr/>
          </a:p>
          <a:p>
            <a:pPr indent="-317500" lvl="0" marL="457200" marR="0" rtl="0" algn="l">
              <a:lnSpc>
                <a:spcPct val="200000"/>
              </a:lnSpc>
              <a:spcBef>
                <a:spcPts val="0"/>
              </a:spcBef>
              <a:spcAft>
                <a:spcPts val="0"/>
              </a:spcAft>
              <a:buSzPts val="1400"/>
              <a:buChar char="●"/>
            </a:pPr>
            <a:r>
              <a:rPr lang="en-US"/>
              <a:t>Accessing Multidimensional Array</a:t>
            </a:r>
            <a:endParaRPr/>
          </a:p>
          <a:p>
            <a:pPr indent="-317500" lvl="0" marL="457200" marR="0" rtl="0" algn="l">
              <a:lnSpc>
                <a:spcPct val="200000"/>
              </a:lnSpc>
              <a:spcBef>
                <a:spcPts val="0"/>
              </a:spcBef>
              <a:spcAft>
                <a:spcPts val="0"/>
              </a:spcAft>
              <a:buSzPts val="1400"/>
              <a:buChar char="●"/>
            </a:pPr>
            <a:r>
              <a:rPr lang="en-US"/>
              <a:t>Array Object</a:t>
            </a:r>
            <a:endParaRPr/>
          </a:p>
          <a:p>
            <a:pPr indent="-317500" lvl="0" marL="457200" marR="0" rtl="0" algn="l">
              <a:lnSpc>
                <a:spcPct val="200000"/>
              </a:lnSpc>
              <a:spcBef>
                <a:spcPts val="0"/>
              </a:spcBef>
              <a:spcAft>
                <a:spcPts val="0"/>
              </a:spcAft>
              <a:buSzPts val="1400"/>
              <a:buChar char="●"/>
            </a:pPr>
            <a:r>
              <a:rPr lang="en-US"/>
              <a:t>String Class</a:t>
            </a:r>
            <a:endParaRPr/>
          </a:p>
          <a:p>
            <a:pPr indent="-317500" lvl="0" marL="457200" marR="0" rtl="0" algn="l">
              <a:lnSpc>
                <a:spcPct val="200000"/>
              </a:lnSpc>
              <a:spcBef>
                <a:spcPts val="0"/>
              </a:spcBef>
              <a:spcAft>
                <a:spcPts val="0"/>
              </a:spcAft>
              <a:buSzPts val="1400"/>
              <a:buChar char="●"/>
            </a:pPr>
            <a:r>
              <a:rPr lang="en-US"/>
              <a:t>String Operation</a:t>
            </a:r>
            <a:endParaRPr/>
          </a:p>
          <a:p>
            <a:pPr indent="-317500" lvl="0" marL="457200" marR="0" rtl="0" algn="l">
              <a:lnSpc>
                <a:spcPct val="200000"/>
              </a:lnSpc>
              <a:spcBef>
                <a:spcPts val="0"/>
              </a:spcBef>
              <a:spcAft>
                <a:spcPts val="0"/>
              </a:spcAft>
              <a:buSzPts val="1400"/>
              <a:buChar char="●"/>
            </a:pPr>
            <a:r>
              <a:rPr lang="en-US"/>
              <a:t>Coding Question</a:t>
            </a:r>
            <a:endParaRPr/>
          </a:p>
        </p:txBody>
      </p:sp>
      <p:sp>
        <p:nvSpPr>
          <p:cNvPr id="151" name="Google Shape;151;p2"/>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e54af4009_0_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has in its definition a way to represent </a:t>
            </a:r>
            <a:r>
              <a:rPr b="1" i="0" lang="en-US" sz="1800" u="none" cap="none" strike="noStrike">
                <a:solidFill>
                  <a:srgbClr val="000000"/>
                </a:solidFill>
                <a:latin typeface="Calibri"/>
                <a:ea typeface="Calibri"/>
                <a:cs typeface="Calibri"/>
                <a:sym typeface="Calibri"/>
              </a:rPr>
              <a:t>sequence of characters as an object of class</a:t>
            </a:r>
            <a:r>
              <a:rPr b="0" i="0" lang="en-US" sz="1800" u="none" cap="none" strike="noStrike">
                <a:solidFill>
                  <a:srgbClr val="000000"/>
                </a:solidFill>
                <a:latin typeface="Calibri"/>
                <a:ea typeface="Calibri"/>
                <a:cs typeface="Calibri"/>
                <a:sym typeface="Calibri"/>
              </a:rPr>
              <a:t>. This class is called std:: string. String class stores the characters as a sequence of bytes with a functionality of allowing </a:t>
            </a:r>
            <a:r>
              <a:rPr b="1" i="0" lang="en-US" sz="1800" u="none" cap="none" strike="noStrike">
                <a:solidFill>
                  <a:srgbClr val="000000"/>
                </a:solidFill>
                <a:latin typeface="Calibri"/>
                <a:ea typeface="Calibri"/>
                <a:cs typeface="Calibri"/>
                <a:sym typeface="Calibri"/>
              </a:rPr>
              <a:t>access to single byte character</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74" name="Google Shape;274;gde54af4009_0_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de54af4009_0_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character array is simply an array of characters can terminated by a null character. A string is a class which defines objects that be represented as stream of characters.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preallocated, no memory is wasted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0" name="Google Shape;280;gde54af4009_0_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de54af4009_0_1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Implementation of character array is faster than std:: string. Strings are slower when compared to implementation than character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Character array do not offer much inbuilt functions to manipulate strings. String class defines a number of functionalities which allow manifold operations on strings.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6" name="Google Shape;286;gde54af4009_0_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e54af4009_0_2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getline() :- </a:t>
            </a:r>
            <a:r>
              <a:rPr b="0" i="0" lang="en-US" sz="1800" u="none" cap="none" strike="noStrike">
                <a:solidFill>
                  <a:srgbClr val="000000"/>
                </a:solidFill>
                <a:latin typeface="Calibri"/>
                <a:ea typeface="Calibri"/>
                <a:cs typeface="Calibri"/>
                <a:sym typeface="Calibri"/>
              </a:rPr>
              <a:t>This function is used to store a stream of characters as entered by the user in the object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push_back() :-</a:t>
            </a:r>
            <a:r>
              <a:rPr b="0" i="0" lang="en-US" sz="1800" u="none" cap="none" strike="noStrike">
                <a:solidFill>
                  <a:srgbClr val="000000"/>
                </a:solidFill>
                <a:latin typeface="Calibri"/>
                <a:ea typeface="Calibri"/>
                <a:cs typeface="Calibri"/>
                <a:sym typeface="Calibri"/>
              </a:rPr>
              <a:t> This function is used to input a character at the end of the 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pop_back() :- </a:t>
            </a:r>
            <a:r>
              <a:rPr b="0" i="0" lang="en-US" sz="1800" u="none" cap="none" strike="noStrike">
                <a:solidFill>
                  <a:srgbClr val="000000"/>
                </a:solidFill>
                <a:latin typeface="Calibri"/>
                <a:ea typeface="Calibri"/>
                <a:cs typeface="Calibri"/>
                <a:sym typeface="Calibri"/>
              </a:rPr>
              <a:t>Introduced from C++11(for strings), this function is used to delete the last character from the 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92" name="Google Shape;292;gde54af4009_0_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e54af4009_0_2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getline(cin,str);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str.push_back('s');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push_back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str.pop_back();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8" name="Google Shape;298;gde54af4009_0_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de54af4009_0_3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pop_back operation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Input:-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LPU</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initial string is : </a:t>
            </a:r>
            <a:r>
              <a:rPr lang="en-US" sz="1800">
                <a:latin typeface="Calibri"/>
                <a:ea typeface="Calibri"/>
                <a:cs typeface="Calibri"/>
                <a:sym typeface="Calibri"/>
              </a:rPr>
              <a:t>LPU</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push_back operation is : </a:t>
            </a:r>
            <a:r>
              <a:rPr lang="en-US" sz="1800">
                <a:latin typeface="Calibri"/>
                <a:ea typeface="Calibri"/>
                <a:cs typeface="Calibri"/>
                <a:sym typeface="Calibri"/>
              </a:rPr>
              <a:t>LPU</a:t>
            </a:r>
            <a:r>
              <a:rPr b="0" i="0" lang="en-US" sz="1800" u="none" cap="none" strike="noStrike">
                <a:solidFill>
                  <a:srgbClr val="000000"/>
                </a:solidFill>
                <a:latin typeface="Calibri"/>
                <a:ea typeface="Calibri"/>
                <a:cs typeface="Calibri"/>
                <a:sym typeface="Calibri"/>
              </a:rPr>
              <a:t>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pop_back operation is : </a:t>
            </a:r>
            <a:r>
              <a:rPr lang="en-US" sz="1800">
                <a:latin typeface="Calibri"/>
                <a:ea typeface="Calibri"/>
                <a:cs typeface="Calibri"/>
                <a:sym typeface="Calibri"/>
              </a:rPr>
              <a:t>LPU</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4" name="Google Shape;304;gde54af4009_0_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de54af4009_0_3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4. capacity() :-</a:t>
            </a:r>
            <a:r>
              <a:rPr b="0" i="0" lang="en-US" sz="1800" u="none" cap="none" strike="noStrike">
                <a:solidFill>
                  <a:srgbClr val="000000"/>
                </a:solidFill>
                <a:latin typeface="Calibri"/>
                <a:ea typeface="Calibri"/>
                <a:cs typeface="Calibri"/>
                <a:sym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 resize() :- </a:t>
            </a:r>
            <a:r>
              <a:rPr b="0" i="0" lang="en-US" sz="1800" u="none" cap="none" strike="noStrike">
                <a:solidFill>
                  <a:srgbClr val="000000"/>
                </a:solidFill>
                <a:latin typeface="Calibri"/>
                <a:ea typeface="Calibri"/>
                <a:cs typeface="Calibri"/>
                <a:sym typeface="Calibri"/>
              </a:rPr>
              <a:t>This function changes the size of string, the size can be increased or decreased.</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6</a:t>
            </a:r>
            <a:r>
              <a:rPr b="1" lang="en-US" sz="1800">
                <a:latin typeface="Calibri"/>
                <a:ea typeface="Calibri"/>
                <a:cs typeface="Calibri"/>
                <a:sym typeface="Calibri"/>
              </a:rPr>
              <a:t>.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7.shrink_to_fit() :- </a:t>
            </a:r>
            <a:r>
              <a:rPr b="0" i="0" lang="en-US" sz="1800" u="none" cap="none" strike="noStrike">
                <a:solidFill>
                  <a:srgbClr val="000000"/>
                </a:solidFill>
                <a:latin typeface="Calibri"/>
                <a:ea typeface="Calibri"/>
                <a:cs typeface="Calibri"/>
                <a:sym typeface="Calibri"/>
              </a:rPr>
              <a:t>This function decreases the capacity of the string and makes it equal to the minimum capacity of the string. This operation is useful to save additional memory if we are sure that no further addition of characters have to be made.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0" name="Google Shape;310;gde54af4009_0_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e54af4009_0_4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 for string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 and grow and learn fast";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str.resize(13);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resize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capacity of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cout&lt;&lt;"The length of the string is :"&lt;&lt;str.length()&lt;&lt;endl;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6" name="Google Shape;316;gde54af4009_0_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de54af4009_0_5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str.shrink_to_fit();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capacity after shrinking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2" name="Google Shape;322;gde54af4009_0_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e54af4009_0_5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 begin() :-</a:t>
            </a:r>
            <a:r>
              <a:rPr b="0" i="0" lang="en-US" sz="1800" u="none" cap="none" strike="noStrike">
                <a:solidFill>
                  <a:srgbClr val="000000"/>
                </a:solidFill>
                <a:latin typeface="Calibri"/>
                <a:ea typeface="Calibri"/>
                <a:cs typeface="Calibri"/>
                <a:sym typeface="Calibri"/>
              </a:rPr>
              <a:t> This function returns an iterator to beginning of the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 end() :- </a:t>
            </a:r>
            <a:r>
              <a:rPr b="0" i="0" lang="en-US" sz="1800" u="none" cap="none" strike="noStrike">
                <a:solidFill>
                  <a:srgbClr val="000000"/>
                </a:solidFill>
                <a:latin typeface="Calibri"/>
                <a:ea typeface="Calibri"/>
                <a:cs typeface="Calibri"/>
                <a:sym typeface="Calibri"/>
              </a:rPr>
              <a:t>This function returns an iterator to end of the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10. rbegin() :-</a:t>
            </a:r>
            <a:r>
              <a:rPr b="0" i="0" lang="en-US" sz="1800" u="none" cap="none" strike="noStrike">
                <a:solidFill>
                  <a:srgbClr val="000000"/>
                </a:solidFill>
                <a:latin typeface="Calibri"/>
                <a:ea typeface="Calibri"/>
                <a:cs typeface="Calibri"/>
                <a:sym typeface="Calibri"/>
              </a:rPr>
              <a:t> This function returns a reverse iterator pointing at the end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11. rend() :-</a:t>
            </a:r>
            <a:r>
              <a:rPr b="0" i="0" lang="en-US" sz="1800" u="none" cap="none" strike="noStrike">
                <a:solidFill>
                  <a:srgbClr val="000000"/>
                </a:solidFill>
                <a:latin typeface="Calibri"/>
                <a:ea typeface="Calibri"/>
                <a:cs typeface="Calibri"/>
                <a:sym typeface="Calibri"/>
              </a:rPr>
              <a:t> This function returns a reverse iterator pointing at beginning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8" name="Google Shape;328;gde54af4009_0_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58" name="Google Shape;158;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de54af4009_0_62"/>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"learnandgrow";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std::string::iterator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std::string::reverse_iterator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using forward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(it=str.begin(); it!=str.end();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reverse string using reverse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(it1=str.rbegin(); it1!=str.rend();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34" name="Google Shape;334;gde54af4009_0_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e54af4009_0_68"/>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 copy(“char array”, len, pos) :- </a:t>
            </a:r>
            <a:r>
              <a:rPr b="0" i="0" lang="en-US" sz="1800" u="none" cap="none" strike="noStrike">
                <a:solidFill>
                  <a:srgbClr val="000000"/>
                </a:solidFill>
                <a:latin typeface="Calibri"/>
                <a:ea typeface="Calibri"/>
                <a:cs typeface="Calibri"/>
                <a:sym typeface="Calibri"/>
              </a:rPr>
              <a:t>This function copies the substring in target character array mentioned in its arguments. It takes 3 arguments, target char array, length to be copied and starting position in string to start copying.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13. swap() :-</a:t>
            </a:r>
            <a:r>
              <a:rPr b="0" i="0" lang="en-US" sz="1800" u="none" cap="none" strike="noStrike">
                <a:solidFill>
                  <a:srgbClr val="000000"/>
                </a:solidFill>
                <a:latin typeface="Calibri"/>
                <a:ea typeface="Calibri"/>
                <a:cs typeface="Calibri"/>
                <a:sym typeface="Calibri"/>
              </a:rPr>
              <a:t> This function swaps one string with other.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40" name="Google Shape;340;gde54af4009_0_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de54af4009_0_7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str1 = "learn grow and explore";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str2 = "learn 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ch[80];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str1.copy(ch,13,0);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copied character array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 &lt;&lt; endl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46" name="Google Shape;346;gde54af4009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de54af4009_0_8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str1.swap(str2);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2" name="Google Shape;352;gde54af4009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de54af4009_0_9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find(“string”):</a:t>
            </a:r>
            <a:r>
              <a:rPr b="0" i="0" lang="en-US" sz="1800" u="none" cap="none" strike="noStrike">
                <a:solidFill>
                  <a:srgbClr val="000000"/>
                </a:solidFill>
                <a:latin typeface="Calibri"/>
                <a:ea typeface="Calibri"/>
                <a:cs typeface="Calibri"/>
                <a:sym typeface="Calibri"/>
              </a:rPr>
              <a:t> Searches the string for the first occurrence of the substring specified in arguments. It returns the position of the first occurrence of substring.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find_first_of(“string”):</a:t>
            </a:r>
            <a:r>
              <a:rPr b="0" i="0" lang="en-US" sz="1800" u="none" cap="none" strike="noStrike">
                <a:solidFill>
                  <a:srgbClr val="000000"/>
                </a:solidFill>
                <a:latin typeface="Calibri"/>
                <a:ea typeface="Calibri"/>
                <a:cs typeface="Calibri"/>
                <a:sym typeface="Calibri"/>
              </a:rPr>
              <a:t> Searches the string for the first character that matches any of the characters specified in its arguments. It returns the position of the first character that matches.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find_last_of(“string”):</a:t>
            </a:r>
            <a:r>
              <a:rPr b="0" i="0" lang="en-US" sz="1800" u="none" cap="none" strike="noStrike">
                <a:solidFill>
                  <a:srgbClr val="000000"/>
                </a:solidFill>
                <a:latin typeface="Calibri"/>
                <a:ea typeface="Calibri"/>
                <a:cs typeface="Calibri"/>
                <a:sym typeface="Calibri"/>
              </a:rPr>
              <a:t> Searches the string for the last character that matches any of the characters specified in its arguments. It returns the position of the last character that matches.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rfind(“string”):</a:t>
            </a:r>
            <a:r>
              <a:rPr b="0" i="0" lang="en-US" sz="1800" u="none" cap="none" strike="noStrike">
                <a:solidFill>
                  <a:srgbClr val="000000"/>
                </a:solidFill>
                <a:latin typeface="Calibri"/>
                <a:ea typeface="Calibri"/>
                <a:cs typeface="Calibri"/>
                <a:sym typeface="Calibri"/>
              </a:rPr>
              <a:t> Searches the string for the last occurrence of the substring specified in arguments. It returns the position of the last occurrence of substring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8" name="Google Shape;358;gde54af4009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e54af4009_0_9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str("Learn and Learn very fast");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\"Learn\" starts from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str.find("Learn")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character from \"arn\" is at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str.find_first_of("arn")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64" name="Google Shape;364;gde54af4009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de54af4009_0_10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character from \"arn\" is at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str.find_last_of("arn")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\"Learn\" starts from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str.rfind("Learn")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70" name="Google Shape;370;gde54af4009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de54af4009_0_110"/>
          <p:cNvSpPr txBox="1"/>
          <p:nvPr/>
        </p:nvSpPr>
        <p:spPr>
          <a:xfrm>
            <a:off x="94468" y="706789"/>
            <a:ext cx="8952300" cy="42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Write a C++ program to reverse a given string.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upgrade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edargup</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2.Write a C++ program to capitalize the first letter of each word of a given string. Words must      be separated by only one space.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3.Write a C++ program to count all the vowels in a given string.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eagerer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number of vowels -&gt; 4</a:t>
            </a:r>
            <a:endParaRPr b="0" i="0" sz="1400" u="none" cap="none" strike="noStrike">
              <a:solidFill>
                <a:srgbClr val="000000"/>
              </a:solidFill>
              <a:latin typeface="Calibri"/>
              <a:ea typeface="Calibri"/>
              <a:cs typeface="Calibri"/>
              <a:sym typeface="Calibri"/>
            </a:endParaRPr>
          </a:p>
        </p:txBody>
      </p:sp>
      <p:sp>
        <p:nvSpPr>
          <p:cNvPr id="376" name="Google Shape;376;gde54af4009_0_1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Practice Question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82" name="Google Shape;382;p2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88" name="Google Shape;388;p2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64" name="Google Shape;16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a:t>
            </a:r>
            <a:endParaRPr b="1" i="0" sz="2800" u="none" cap="none" strike="noStrike">
              <a:solidFill>
                <a:srgbClr val="FFFFFF"/>
              </a:solidFill>
              <a:latin typeface="Calibri"/>
              <a:ea typeface="Calibri"/>
              <a:cs typeface="Calibri"/>
              <a:sym typeface="Calibri"/>
            </a:endParaRPr>
          </a:p>
        </p:txBody>
      </p:sp>
      <p:pic>
        <p:nvPicPr>
          <p:cNvPr descr="Table&#10;&#10;Description automatically generated" id="165" name="Google Shape;165;p4"/>
          <p:cNvPicPr preferRelativeResize="0"/>
          <p:nvPr/>
        </p:nvPicPr>
        <p:blipFill rotWithShape="1">
          <a:blip r:embed="rId3">
            <a:alphaModFix/>
          </a:blip>
          <a:srcRect b="0" l="0" r="0" t="0"/>
          <a:stretch/>
        </p:blipFill>
        <p:spPr>
          <a:xfrm>
            <a:off x="94475" y="2340452"/>
            <a:ext cx="8570341" cy="2803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1:-</a:t>
            </a:r>
            <a:r>
              <a:rPr b="0" i="0" lang="en-US" sz="1800" u="none" cap="none" strike="noStrike">
                <a:solidFill>
                  <a:srgbClr val="000000"/>
                </a:solidFill>
                <a:latin typeface="Calibri"/>
                <a:ea typeface="Calibri"/>
                <a:cs typeface="Calibri"/>
                <a:sym typeface="Calibri"/>
              </a:rPr>
              <a:t>int arr[5];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arr[0] = 10;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arr[1] = 20;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arr[2] = 30;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arr[3] = 40;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arr[4]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2:-</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{10, 20, 30, 40,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3:-</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arr[5] = {10, 20, 30, 40, 50};</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1" name="Google Shape;17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Declaring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95856" y="836943"/>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{11, 22, 33, 44, 55};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cout&lt;&lt;arr[0]&lt;&lt;endl;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cout&lt;&lt;arr[1]&lt;&lt;endl;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cout&lt;&lt;arr[2]&lt;&lt;endl;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cout&lt;&lt;arr[3]&lt;&lt;endl;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cout&lt;&lt;arr[4]&lt;&lt;endl;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7" name="Google Shape;17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Accessing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Random access of elements using array index.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of less line of code as it creates a single array of multiple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Easy access to all the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Traversal through the array becomes easy using a single loop.</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Sorting becomes easy as it can be accomplished by writing less line of code.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3" name="Google Shape;18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Allows a fixed number of elements to be entered which is decided at the time of declaration. Unlike a linked list, an array in C is not dynamic.</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Insertion and deletion of elements can be costly since the elements are needed to be managed in accordance with the new memory allocation.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9" name="Google Shape;189;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Disadvantage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program of array rotation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one will make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2 3 4 5 6 1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two will make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3 4 5 6 1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95" name="Google Shape;195;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 Rotation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