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4" roundtripDataSignature="AMtx7mg4STA2zcZc/uQ0bZmdS6p3+dtE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54"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8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8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8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p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9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01bcbc03a_0_6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ge01bcbc03a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9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9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9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p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9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p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9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p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9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p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9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01bcbc03a_0_18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ge01bcbc03a_0_1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01bcbc03a_0_19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ge01bcbc03a_0_1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01bcbc03a_0_19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ge01bcbc03a_0_1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01bcbc03a_0_24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ge01bcbc03a_0_2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01bcbc03a_0_25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0" name="Google Shape;300;ge01bcbc03a_0_2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01bcbc03a_0_25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6" name="Google Shape;306;ge01bcbc03a_0_2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01bcbc03a_0_26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ge01bcbc03a_0_2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01bcbc03a_0_26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8" name="Google Shape;318;ge01bcbc03a_0_2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e01bcbc03a_0_28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4" name="Google Shape;324;ge01bcbc03a_0_2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01bcbc03a_0_28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0" name="Google Shape;330;ge01bcbc03a_0_2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e01bcbc03a_0_29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6" name="Google Shape;336;ge01bcbc03a_0_2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e01bcbc03a_0_29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2" name="Google Shape;342;ge01bcbc03a_0_2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01bcbc03a_0_30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8" name="Google Shape;348;ge01bcbc03a_0_3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01bcbc03a_0_31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4" name="Google Shape;354;ge01bcbc03a_0_3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01bcbc03a_0_31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0" name="Google Shape;360;ge01bcbc03a_0_3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e01bcbc03a_0_32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6" name="Google Shape;366;ge01bcbc03a_0_3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e01bcbc03a_0_32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2" name="Google Shape;372;ge01bcbc03a_0_3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e01bcbc03a_0_33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8" name="Google Shape;378;ge01bcbc03a_0_3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e01bcbc03a_0_34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4" name="Google Shape;384;ge01bcbc03a_0_3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6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0" name="Google Shape;390;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6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6" name="Google Shape;396;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0" name="Shape 10"/>
        <p:cNvGrpSpPr/>
        <p:nvPr/>
      </p:nvGrpSpPr>
      <p:grpSpPr>
        <a:xfrm>
          <a:off x="0" y="0"/>
          <a:ext cx="0" cy="0"/>
          <a:chOff x="0" y="0"/>
          <a:chExt cx="0" cy="0"/>
        </a:xfrm>
      </p:grpSpPr>
      <p:sp>
        <p:nvSpPr>
          <p:cNvPr id="11" name="Google Shape;11;p63"/>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63"/>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63"/>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7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7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8" name="Google Shape;48;p7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7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0" name="Google Shape;50;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7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3" name="Google Shape;53;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7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6" name="Google Shape;56;p7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7" name="Google Shape;57;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65" name="Shape 65"/>
        <p:cNvGrpSpPr/>
        <p:nvPr/>
      </p:nvGrpSpPr>
      <p:grpSpPr>
        <a:xfrm>
          <a:off x="0" y="0"/>
          <a:ext cx="0" cy="0"/>
          <a:chOff x="0" y="0"/>
          <a:chExt cx="0" cy="0"/>
        </a:xfrm>
      </p:grpSpPr>
      <p:sp>
        <p:nvSpPr>
          <p:cNvPr id="66" name="Google Shape;66;ge01bcbc03a_0_72"/>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7" name="Google Shape;67;ge01bcbc03a_0_72"/>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8" name="Google Shape;68;ge01bcbc03a_0_72"/>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ge01bcbc03a_0_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1" name="Google Shape;71;ge01bcbc03a_0_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72" name="Shape 72"/>
        <p:cNvGrpSpPr/>
        <p:nvPr/>
      </p:nvGrpSpPr>
      <p:grpSpPr>
        <a:xfrm>
          <a:off x="0" y="0"/>
          <a:ext cx="0" cy="0"/>
          <a:chOff x="0" y="0"/>
          <a:chExt cx="0" cy="0"/>
        </a:xfrm>
      </p:grpSpPr>
      <p:sp>
        <p:nvSpPr>
          <p:cNvPr id="73" name="Google Shape;73;ge01bcbc03a_0_79"/>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4" name="Google Shape;74;ge01bcbc03a_0_79"/>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5" name="Google Shape;75;ge01bcbc03a_0_79"/>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6" name="Google Shape;76;ge01bcbc03a_0_79"/>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7" name="Shape 77"/>
        <p:cNvGrpSpPr/>
        <p:nvPr/>
      </p:nvGrpSpPr>
      <p:grpSpPr>
        <a:xfrm>
          <a:off x="0" y="0"/>
          <a:ext cx="0" cy="0"/>
          <a:chOff x="0" y="0"/>
          <a:chExt cx="0" cy="0"/>
        </a:xfrm>
      </p:grpSpPr>
      <p:sp>
        <p:nvSpPr>
          <p:cNvPr id="78" name="Google Shape;78;ge01bcbc03a_0_8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79" name="Google Shape;79;ge01bcbc03a_0_8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0" name="Google Shape;80;ge01bcbc03a_0_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ge01bcbc03a_0_8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83" name="Google Shape;83;ge01bcbc03a_0_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ge01bcbc03a_0_9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6" name="Google Shape;86;ge01bcbc03a_0_9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7" name="Google Shape;87;ge01bcbc03a_0_9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4" name="Shape 14"/>
        <p:cNvGrpSpPr/>
        <p:nvPr/>
      </p:nvGrpSpPr>
      <p:grpSpPr>
        <a:xfrm>
          <a:off x="0" y="0"/>
          <a:ext cx="0" cy="0"/>
          <a:chOff x="0" y="0"/>
          <a:chExt cx="0" cy="0"/>
        </a:xfrm>
      </p:grpSpPr>
      <p:sp>
        <p:nvSpPr>
          <p:cNvPr id="15" name="Google Shape;15;p64"/>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64"/>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64"/>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64"/>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8" name="Shape 88"/>
        <p:cNvGrpSpPr/>
        <p:nvPr/>
      </p:nvGrpSpPr>
      <p:grpSpPr>
        <a:xfrm>
          <a:off x="0" y="0"/>
          <a:ext cx="0" cy="0"/>
          <a:chOff x="0" y="0"/>
          <a:chExt cx="0" cy="0"/>
        </a:xfrm>
      </p:grpSpPr>
      <p:sp>
        <p:nvSpPr>
          <p:cNvPr id="89" name="Google Shape;89;ge01bcbc03a_0_9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90" name="Google Shape;90;ge01bcbc03a_0_9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1" name="Google Shape;91;ge01bcbc03a_0_9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2" name="Google Shape;92;ge01bcbc03a_0_9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ge01bcbc03a_0_10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95" name="Google Shape;95;ge01bcbc03a_0_10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6" name="Google Shape;96;ge01bcbc03a_0_10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7" name="Shape 97"/>
        <p:cNvGrpSpPr/>
        <p:nvPr/>
      </p:nvGrpSpPr>
      <p:grpSpPr>
        <a:xfrm>
          <a:off x="0" y="0"/>
          <a:ext cx="0" cy="0"/>
          <a:chOff x="0" y="0"/>
          <a:chExt cx="0" cy="0"/>
        </a:xfrm>
      </p:grpSpPr>
      <p:sp>
        <p:nvSpPr>
          <p:cNvPr id="98" name="Google Shape;98;ge01bcbc03a_0_10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99" name="Google Shape;99;ge01bcbc03a_0_10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0" name="Shape 100"/>
        <p:cNvGrpSpPr/>
        <p:nvPr/>
      </p:nvGrpSpPr>
      <p:grpSpPr>
        <a:xfrm>
          <a:off x="0" y="0"/>
          <a:ext cx="0" cy="0"/>
          <a:chOff x="0" y="0"/>
          <a:chExt cx="0" cy="0"/>
        </a:xfrm>
      </p:grpSpPr>
      <p:sp>
        <p:nvSpPr>
          <p:cNvPr id="101" name="Google Shape;101;ge01bcbc03a_0_10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e01bcbc03a_0_10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03" name="Google Shape;103;ge01bcbc03a_0_10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4" name="Google Shape;104;ge01bcbc03a_0_10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05" name="Google Shape;105;ge01bcbc03a_0_10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6" name="Shape 106"/>
        <p:cNvGrpSpPr/>
        <p:nvPr/>
      </p:nvGrpSpPr>
      <p:grpSpPr>
        <a:xfrm>
          <a:off x="0" y="0"/>
          <a:ext cx="0" cy="0"/>
          <a:chOff x="0" y="0"/>
          <a:chExt cx="0" cy="0"/>
        </a:xfrm>
      </p:grpSpPr>
      <p:sp>
        <p:nvSpPr>
          <p:cNvPr id="107" name="Google Shape;107;ge01bcbc03a_0_1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108" name="Google Shape;108;ge01bcbc03a_0_1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sp>
        <p:nvSpPr>
          <p:cNvPr id="110" name="Google Shape;110;ge01bcbc03a_0_11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11" name="Google Shape;111;ge01bcbc03a_0_11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12" name="Google Shape;112;ge01bcbc03a_0_1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3" name="Shape 113"/>
        <p:cNvGrpSpPr/>
        <p:nvPr/>
      </p:nvGrpSpPr>
      <p:grpSpPr>
        <a:xfrm>
          <a:off x="0" y="0"/>
          <a:ext cx="0" cy="0"/>
          <a:chOff x="0" y="0"/>
          <a:chExt cx="0" cy="0"/>
        </a:xfrm>
      </p:grpSpPr>
      <p:sp>
        <p:nvSpPr>
          <p:cNvPr id="114" name="Google Shape;114;ge01bcbc03a_0_1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6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6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5" name="Google Shape;25;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6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6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2" name="Google Shape;32;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6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6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7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7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4" name="Google Shape;44;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1.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6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p62"/>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0" name="Shape 60"/>
        <p:cNvGrpSpPr/>
        <p:nvPr/>
      </p:nvGrpSpPr>
      <p:grpSpPr>
        <a:xfrm>
          <a:off x="0" y="0"/>
          <a:ext cx="0" cy="0"/>
          <a:chOff x="0" y="0"/>
          <a:chExt cx="0" cy="0"/>
        </a:xfrm>
      </p:grpSpPr>
      <p:sp>
        <p:nvSpPr>
          <p:cNvPr id="61" name="Google Shape;61;ge01bcbc03a_0_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2" name="Google Shape;62;ge01bcbc03a_0_6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63" name="Google Shape;63;ge01bcbc03a_0_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ge01bcbc03a_0_67"/>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descr="Logo, company name&#10;&#10;Description automatically generated" id="119" name="Google Shape;119;p1"/>
          <p:cNvPicPr preferRelativeResize="0"/>
          <p:nvPr/>
        </p:nvPicPr>
        <p:blipFill rotWithShape="1">
          <a:blip r:embed="rId3">
            <a:alphaModFix/>
          </a:blip>
          <a:srcRect b="0" l="0" r="0" t="0"/>
          <a:stretch/>
        </p:blipFill>
        <p:spPr>
          <a:xfrm>
            <a:off x="5225235" y="1161385"/>
            <a:ext cx="3405963" cy="2820729"/>
          </a:xfrm>
          <a:prstGeom prst="rect">
            <a:avLst/>
          </a:prstGeom>
          <a:noFill/>
          <a:ln>
            <a:noFill/>
          </a:ln>
        </p:spPr>
      </p:pic>
      <p:sp>
        <p:nvSpPr>
          <p:cNvPr id="120" name="Google Shape;120;p1"/>
          <p:cNvSpPr txBox="1"/>
          <p:nvPr/>
        </p:nvSpPr>
        <p:spPr>
          <a:xfrm>
            <a:off x="429142" y="2217806"/>
            <a:ext cx="41679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000000"/>
                </a:solidFill>
              </a:rPr>
              <a:t>Constructor and destructors</a:t>
            </a:r>
            <a:endParaRPr b="1"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endParaRPr>
          </a:p>
          <a:p>
            <a:pPr indent="0" lvl="0" marL="101600" marR="0" rtl="0" algn="ctr">
              <a:lnSpc>
                <a:spcPct val="100000"/>
              </a:lnSpc>
              <a:spcBef>
                <a:spcPts val="0"/>
              </a:spcBef>
              <a:spcAft>
                <a:spcPts val="0"/>
              </a:spcAft>
              <a:buNone/>
            </a:pPr>
            <a:r>
              <a:t/>
            </a:r>
            <a:endParaRPr b="1" i="0" sz="2000" u="none" cap="none" strike="noStrike">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81"/>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Point </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private:</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x, y;</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Parameterized Constructor</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Point(int x1, int y1)</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 = x1;</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y = y1;</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177" name="Google Shape;177;p8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Parameterized Constructors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82"/>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i</a:t>
            </a:r>
            <a:r>
              <a:rPr b="0" i="0" lang="en-US" sz="1800" u="none" cap="none" strike="noStrike">
                <a:solidFill>
                  <a:srgbClr val="000000"/>
                </a:solidFill>
                <a:latin typeface="Calibri"/>
                <a:ea typeface="Calibri"/>
                <a:cs typeface="Calibri"/>
                <a:sym typeface="Calibri"/>
              </a:rPr>
              <a:t>nt getX()</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x;</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getY()</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y;</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Constructor called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Point p1(10, 15);</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"p1.x = " &lt;&lt; p1.getX() &lt;&lt; ", p1.y = " &lt;&lt; p1.getY();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70000"/>
              </a:lnSpc>
              <a:spcBef>
                <a:spcPts val="70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just">
              <a:lnSpc>
                <a:spcPct val="70000"/>
              </a:lnSpc>
              <a:spcBef>
                <a:spcPts val="70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183" name="Google Shape;183;p8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Parameterized Constructors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3"/>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p1.x = 10, p1.y = 15</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an object is declared in a parameterized constructor, the initial values have to be passed as arguments to the constructor function. The normal way of object declaration may not work. The constructors can be called explicitly or implicitly.</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Example e = Example(0, 50); // Explicit call</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Example e(0, 50);           // Implicit call</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We can have more than one constructor in a class it is called constructor overloading.</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70000"/>
              </a:lnSpc>
              <a:spcBef>
                <a:spcPts val="70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just">
              <a:lnSpc>
                <a:spcPct val="70000"/>
              </a:lnSpc>
              <a:spcBef>
                <a:spcPts val="70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189" name="Google Shape;189;p8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Parameterized Constructors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84"/>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It is used to initialize the various data elements of different objects with different values when they are created.</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It is used to overload constructors.</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70000"/>
              </a:lnSpc>
              <a:spcBef>
                <a:spcPts val="70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just">
              <a:lnSpc>
                <a:spcPct val="70000"/>
              </a:lnSpc>
              <a:spcBef>
                <a:spcPts val="70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195" name="Google Shape;195;p8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Uses of Parameterized Constructor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85"/>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Calibri"/>
                <a:ea typeface="Calibri"/>
                <a:cs typeface="Calibri"/>
                <a:sym typeface="Calibri"/>
              </a:rPr>
              <a:t>Copy Constructor: A copy constructor is a member function which initializes an object using another object of the same class.</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Whenever we define one or more non-default constructors( with parameters ) for a class, a default constructor( without parameters ) should also be explicitly defined as the compiler will not provide a default constructor in this case. However, it is not necessary but it’s considered to be the best practice to always define a default constructor.</a:t>
            </a: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70000"/>
              </a:lnSpc>
              <a:spcBef>
                <a:spcPts val="70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just">
              <a:lnSpc>
                <a:spcPct val="70000"/>
              </a:lnSpc>
              <a:spcBef>
                <a:spcPts val="70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201" name="Google Shape;201;p8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Copy Constructor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Copy Constructor</a:t>
            </a:r>
            <a:endParaRPr b="1" i="0" sz="2800" u="none" cap="none" strike="noStrike">
              <a:solidFill>
                <a:srgbClr val="FFFFFF"/>
              </a:solidFill>
              <a:latin typeface="Calibri"/>
              <a:ea typeface="Calibri"/>
              <a:cs typeface="Calibri"/>
              <a:sym typeface="Calibri"/>
            </a:endParaRPr>
          </a:p>
        </p:txBody>
      </p:sp>
      <p:sp>
        <p:nvSpPr>
          <p:cNvPr id="207" name="Google Shape;207;p9"/>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point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private:</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double x, y;</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Non-default Constructor &amp;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default Constructor</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point (double px, double py)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 = px, y = py;</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8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Copy Contstructor</a:t>
            </a:r>
            <a:endParaRPr b="1" i="0" sz="2800" u="none" cap="none" strike="noStrike">
              <a:solidFill>
                <a:srgbClr val="FFFFFF"/>
              </a:solidFill>
              <a:latin typeface="Calibri"/>
              <a:ea typeface="Calibri"/>
              <a:cs typeface="Calibri"/>
              <a:sym typeface="Calibri"/>
            </a:endParaRPr>
          </a:p>
        </p:txBody>
      </p:sp>
      <p:sp>
        <p:nvSpPr>
          <p:cNvPr id="213" name="Google Shape;213;p86"/>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main(void)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Define an array of size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10 &amp; of type point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This line will cause error</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point a[10];</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Remove above line and program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will compile without error</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point b = point(5, 6);</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8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Output</a:t>
            </a:r>
            <a:endParaRPr b="1" i="0" sz="2800" u="none" cap="none" strike="noStrike">
              <a:solidFill>
                <a:srgbClr val="FFFFFF"/>
              </a:solidFill>
              <a:latin typeface="Calibri"/>
              <a:ea typeface="Calibri"/>
              <a:cs typeface="Calibri"/>
              <a:sym typeface="Calibri"/>
            </a:endParaRPr>
          </a:p>
        </p:txBody>
      </p:sp>
      <p:sp>
        <p:nvSpPr>
          <p:cNvPr id="219" name="Google Shape;219;p87"/>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Error: point (double px, double py): expects 2 arguments, 0 provided</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8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1</a:t>
            </a:r>
            <a:endParaRPr b="1" i="0" sz="2800" u="none" cap="none" strike="noStrike">
              <a:solidFill>
                <a:srgbClr val="FFFFFF"/>
              </a:solidFill>
              <a:latin typeface="Calibri"/>
              <a:ea typeface="Calibri"/>
              <a:cs typeface="Calibri"/>
              <a:sym typeface="Calibri"/>
            </a:endParaRPr>
          </a:p>
        </p:txBody>
      </p:sp>
      <p:sp>
        <p:nvSpPr>
          <p:cNvPr id="225" name="Google Shape;225;p89"/>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followings is/are automatically added to every class, if we do not write our own.</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Copy Constructor</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 Assignment Operator</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 A constructor without any parameter</a:t>
            </a:r>
            <a:endParaRPr/>
          </a:p>
          <a:p>
            <a:pPr indent="0" lvl="0" marL="0" marR="0" rtl="0" algn="just">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(D) All of the above</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9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1</a:t>
            </a:r>
            <a:endParaRPr b="1" i="0" sz="2800" u="none" cap="none" strike="noStrike">
              <a:solidFill>
                <a:srgbClr val="FFFFFF"/>
              </a:solidFill>
              <a:latin typeface="Calibri"/>
              <a:ea typeface="Calibri"/>
              <a:cs typeface="Calibri"/>
              <a:sym typeface="Calibri"/>
            </a:endParaRPr>
          </a:p>
        </p:txBody>
      </p:sp>
      <p:sp>
        <p:nvSpPr>
          <p:cNvPr id="231" name="Google Shape;231;p90"/>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followings is/are automatically added to every class, if we do not write our own.</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Copy Constructor</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 Assignment Operator</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 A constructor without any parameter</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(D) All of the above</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e01bcbc03a_0_62"/>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rPr b="0" i="0" lang="en-US" sz="2000" u="none" cap="none" strike="noStrike">
                <a:solidFill>
                  <a:srgbClr val="000000"/>
                </a:solidFill>
                <a:latin typeface="Calibri"/>
                <a:ea typeface="Calibri"/>
                <a:cs typeface="Calibri"/>
                <a:sym typeface="Calibri"/>
              </a:rPr>
              <a:t>Today we are going to cover -</a:t>
            </a:r>
            <a:endParaRPr/>
          </a:p>
          <a:p>
            <a:pPr indent="-317500" lvl="0" marL="457200" marR="0" rtl="0" algn="l">
              <a:lnSpc>
                <a:spcPct val="200000"/>
              </a:lnSpc>
              <a:spcBef>
                <a:spcPts val="0"/>
              </a:spcBef>
              <a:spcAft>
                <a:spcPts val="0"/>
              </a:spcAft>
              <a:buSzPts val="1400"/>
              <a:buChar char="●"/>
            </a:pPr>
            <a:r>
              <a:rPr lang="en-US"/>
              <a:t>Constructor</a:t>
            </a:r>
            <a:endParaRPr/>
          </a:p>
          <a:p>
            <a:pPr indent="-317500" lvl="0" marL="457200" marR="0" rtl="0" algn="l">
              <a:lnSpc>
                <a:spcPct val="200000"/>
              </a:lnSpc>
              <a:spcBef>
                <a:spcPts val="0"/>
              </a:spcBef>
              <a:spcAft>
                <a:spcPts val="0"/>
              </a:spcAft>
              <a:buSzPts val="1400"/>
              <a:buChar char="●"/>
            </a:pPr>
            <a:r>
              <a:rPr lang="en-US"/>
              <a:t>Types of Constructor</a:t>
            </a:r>
            <a:endParaRPr/>
          </a:p>
          <a:p>
            <a:pPr indent="-317500" lvl="0" marL="457200" marR="0" rtl="0" algn="l">
              <a:lnSpc>
                <a:spcPct val="200000"/>
              </a:lnSpc>
              <a:spcBef>
                <a:spcPts val="0"/>
              </a:spcBef>
              <a:spcAft>
                <a:spcPts val="0"/>
              </a:spcAft>
              <a:buSzPts val="1400"/>
              <a:buChar char="●"/>
            </a:pPr>
            <a:r>
              <a:rPr lang="en-US"/>
              <a:t>Default Constructor</a:t>
            </a:r>
            <a:endParaRPr/>
          </a:p>
          <a:p>
            <a:pPr indent="-317500" lvl="0" marL="457200" marR="0" rtl="0" algn="l">
              <a:lnSpc>
                <a:spcPct val="200000"/>
              </a:lnSpc>
              <a:spcBef>
                <a:spcPts val="0"/>
              </a:spcBef>
              <a:spcAft>
                <a:spcPts val="0"/>
              </a:spcAft>
              <a:buSzPts val="1400"/>
              <a:buChar char="●"/>
            </a:pPr>
            <a:r>
              <a:rPr lang="en-US"/>
              <a:t>Parameterized Constructor</a:t>
            </a:r>
            <a:endParaRPr/>
          </a:p>
          <a:p>
            <a:pPr indent="-317500" lvl="0" marL="457200" marR="0" rtl="0" algn="l">
              <a:lnSpc>
                <a:spcPct val="200000"/>
              </a:lnSpc>
              <a:spcBef>
                <a:spcPts val="0"/>
              </a:spcBef>
              <a:spcAft>
                <a:spcPts val="0"/>
              </a:spcAft>
              <a:buSzPts val="1400"/>
              <a:buChar char="●"/>
            </a:pPr>
            <a:r>
              <a:rPr lang="en-US"/>
              <a:t>Copy Constructor</a:t>
            </a:r>
            <a:endParaRPr/>
          </a:p>
          <a:p>
            <a:pPr indent="-317500" lvl="0" marL="457200" marR="0" rtl="0" algn="l">
              <a:lnSpc>
                <a:spcPct val="200000"/>
              </a:lnSpc>
              <a:spcBef>
                <a:spcPts val="0"/>
              </a:spcBef>
              <a:spcAft>
                <a:spcPts val="0"/>
              </a:spcAft>
              <a:buSzPts val="1400"/>
              <a:buChar char="●"/>
            </a:pPr>
            <a:r>
              <a:rPr lang="en-US"/>
              <a:t>Practice Question</a:t>
            </a:r>
            <a:endParaRPr/>
          </a:p>
          <a:p>
            <a:pPr indent="-317500" lvl="0" marL="457200" marR="0" rtl="0" algn="l">
              <a:lnSpc>
                <a:spcPct val="200000"/>
              </a:lnSpc>
              <a:spcBef>
                <a:spcPts val="0"/>
              </a:spcBef>
              <a:spcAft>
                <a:spcPts val="0"/>
              </a:spcAft>
              <a:buSzPts val="1400"/>
              <a:buChar char="●"/>
            </a:pPr>
            <a:r>
              <a:rPr lang="en-US"/>
              <a:t>Initializer List</a:t>
            </a:r>
            <a:endParaRPr/>
          </a:p>
          <a:p>
            <a:pPr indent="-317500" lvl="0" marL="457200" marR="0" rtl="0" algn="l">
              <a:lnSpc>
                <a:spcPct val="200000"/>
              </a:lnSpc>
              <a:spcBef>
                <a:spcPts val="0"/>
              </a:spcBef>
              <a:spcAft>
                <a:spcPts val="0"/>
              </a:spcAft>
              <a:buSzPts val="1400"/>
              <a:buChar char="●"/>
            </a:pPr>
            <a:r>
              <a:rPr lang="en-US"/>
              <a:t>Constructor with default argument</a:t>
            </a:r>
            <a:endParaRPr/>
          </a:p>
          <a:p>
            <a:pPr indent="-317500" lvl="0" marL="457200" marR="0" rtl="0" algn="l">
              <a:lnSpc>
                <a:spcPct val="200000"/>
              </a:lnSpc>
              <a:spcBef>
                <a:spcPts val="0"/>
              </a:spcBef>
              <a:spcAft>
                <a:spcPts val="0"/>
              </a:spcAft>
              <a:buSzPts val="1400"/>
              <a:buChar char="●"/>
            </a:pPr>
            <a:r>
              <a:rPr lang="en-US"/>
              <a:t>Destructor</a:t>
            </a:r>
            <a:endParaRPr/>
          </a:p>
        </p:txBody>
      </p:sp>
      <p:sp>
        <p:nvSpPr>
          <p:cNvPr id="126" name="Google Shape;126;ge01bcbc03a_0_62"/>
          <p:cNvSpPr txBox="1"/>
          <p:nvPr/>
        </p:nvSpPr>
        <p:spPr>
          <a:xfrm>
            <a:off x="148856" y="14350"/>
            <a:ext cx="32802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Today’s Agenda</a:t>
            </a:r>
            <a:endParaRPr b="1" i="0" sz="3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9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2</a:t>
            </a:r>
            <a:endParaRPr b="1" i="0" sz="2800" u="none" cap="none" strike="noStrike">
              <a:solidFill>
                <a:srgbClr val="FFFFFF"/>
              </a:solidFill>
              <a:latin typeface="Calibri"/>
              <a:ea typeface="Calibri"/>
              <a:cs typeface="Calibri"/>
              <a:sym typeface="Calibri"/>
            </a:endParaRPr>
          </a:p>
        </p:txBody>
      </p:sp>
      <p:sp>
        <p:nvSpPr>
          <p:cNvPr id="237" name="Google Shape;237;p91"/>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Point {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Point() { cout &lt;&lt; "Constructor called"; }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Point t1;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return 0;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Compiler Error</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 Runtime Error</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 Constructor called</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9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2</a:t>
            </a:r>
            <a:endParaRPr b="1" i="0" sz="2800" u="none" cap="none" strike="noStrike">
              <a:solidFill>
                <a:srgbClr val="FFFFFF"/>
              </a:solidFill>
              <a:latin typeface="Calibri"/>
              <a:ea typeface="Calibri"/>
              <a:cs typeface="Calibri"/>
              <a:sym typeface="Calibri"/>
            </a:endParaRPr>
          </a:p>
        </p:txBody>
      </p:sp>
      <p:sp>
        <p:nvSpPr>
          <p:cNvPr id="243" name="Google Shape;243;p92"/>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Point {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Point() { cout &lt;&lt; "Constructor called"; }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Point t1;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return 0;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(A) Compiler Error</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 Runtime Error</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 Constructor called</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9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1</a:t>
            </a:r>
            <a:endParaRPr b="1" i="0" sz="2800" u="none" cap="none" strike="noStrike">
              <a:solidFill>
                <a:srgbClr val="FFFFFF"/>
              </a:solidFill>
              <a:latin typeface="Calibri"/>
              <a:ea typeface="Calibri"/>
              <a:cs typeface="Calibri"/>
              <a:sym typeface="Calibri"/>
            </a:endParaRPr>
          </a:p>
        </p:txBody>
      </p:sp>
      <p:sp>
        <p:nvSpPr>
          <p:cNvPr id="249" name="Google Shape;249;p93"/>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cout&lt;&lt;"D\n";</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A &amp;a){</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cout&lt;&lt;"C\n";</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main(int argc, char const *argv[])</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obj;</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a1 = obj;</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a2(obj);</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9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1</a:t>
            </a:r>
            <a:endParaRPr b="1" i="0" sz="2800" u="none" cap="none" strike="noStrike">
              <a:solidFill>
                <a:srgbClr val="FFFFFF"/>
              </a:solidFill>
              <a:latin typeface="Calibri"/>
              <a:ea typeface="Calibri"/>
              <a:cs typeface="Calibri"/>
              <a:sym typeface="Calibri"/>
            </a:endParaRPr>
          </a:p>
        </p:txBody>
      </p:sp>
      <p:sp>
        <p:nvSpPr>
          <p:cNvPr id="255" name="Google Shape;255;p94"/>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Default constructor called</a:t>
            </a:r>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Copy Constructor called</a:t>
            </a:r>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Copy Constructor called</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9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2</a:t>
            </a:r>
            <a:endParaRPr b="1" i="0" sz="2800" u="none" cap="none" strike="noStrike">
              <a:solidFill>
                <a:srgbClr val="FFFFFF"/>
              </a:solidFill>
              <a:latin typeface="Calibri"/>
              <a:ea typeface="Calibri"/>
              <a:cs typeface="Calibri"/>
              <a:sym typeface="Calibri"/>
            </a:endParaRPr>
          </a:p>
        </p:txBody>
      </p:sp>
      <p:sp>
        <p:nvSpPr>
          <p:cNvPr id="261" name="Google Shape;261;p95"/>
          <p:cNvSpPr txBox="1"/>
          <p:nvPr/>
        </p:nvSpPr>
        <p:spPr>
          <a:xfrm>
            <a:off x="321250" y="553281"/>
            <a:ext cx="8229600" cy="42228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cout&lt;&lt;"A's default constructor called\n";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A(const A&amp; a){</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cout&lt;&lt;"A's copy Constructor called\n";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B{</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obj;</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cout&lt;&lt;"B's Constructor called\n"; //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9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2</a:t>
            </a:r>
            <a:endParaRPr b="1" i="0" sz="2800" u="none" cap="none" strike="noStrike">
              <a:solidFill>
                <a:srgbClr val="FFFFFF"/>
              </a:solidFill>
              <a:latin typeface="Calibri"/>
              <a:ea typeface="Calibri"/>
              <a:cs typeface="Calibri"/>
              <a:sym typeface="Calibri"/>
            </a:endParaRPr>
          </a:p>
        </p:txBody>
      </p:sp>
      <p:sp>
        <p:nvSpPr>
          <p:cNvPr id="267" name="Google Shape;267;p96"/>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 b1;</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 b2;</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9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2</a:t>
            </a:r>
            <a:endParaRPr b="1" i="0" sz="2800" u="none" cap="none" strike="noStrike">
              <a:solidFill>
                <a:srgbClr val="FFFFFF"/>
              </a:solidFill>
              <a:latin typeface="Calibri"/>
              <a:ea typeface="Calibri"/>
              <a:cs typeface="Calibri"/>
              <a:sym typeface="Calibri"/>
            </a:endParaRPr>
          </a:p>
        </p:txBody>
      </p:sp>
      <p:sp>
        <p:nvSpPr>
          <p:cNvPr id="273" name="Google Shape;273;p97"/>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A's default constructor called</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B's Constructor called</a:t>
            </a:r>
            <a:endParaRPr/>
          </a:p>
          <a:p>
            <a:pPr indent="0" lvl="0" marL="0" marR="0" rtl="0" algn="just">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A's default constructor called</a:t>
            </a:r>
            <a:endParaRPr/>
          </a:p>
          <a:p>
            <a:pPr indent="0" lvl="0" marL="0" marR="0" rtl="0" algn="just">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B's Constructor called</a:t>
            </a:r>
            <a:endParaRPr b="1"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e01bcbc03a_0_184"/>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rgbClr val="FFFFFF"/>
                </a:solidFill>
                <a:latin typeface="Calibri"/>
                <a:ea typeface="Calibri"/>
                <a:cs typeface="Calibri"/>
                <a:sym typeface="Calibri"/>
              </a:rPr>
              <a:t>Initializer List</a:t>
            </a:r>
            <a:endParaRPr/>
          </a:p>
        </p:txBody>
      </p:sp>
      <p:sp>
        <p:nvSpPr>
          <p:cNvPr id="279" name="Google Shape;279;ge01bcbc03a_0_184"/>
          <p:cNvSpPr txBox="1"/>
          <p:nvPr/>
        </p:nvSpPr>
        <p:spPr>
          <a:xfrm>
            <a:off x="94468" y="1012362"/>
            <a:ext cx="8952300" cy="399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Initializer List is used in initializing the data members of a class. The list of members to be initialized is indicated with constructor as a comma-separated list followed by a colon. Following is an example that uses the initializer list to initialize x and y of Point class.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Point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private: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x;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e01bcbc03a_0_190"/>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rgbClr val="FFFFFF"/>
                </a:solidFill>
                <a:latin typeface="Calibri"/>
                <a:ea typeface="Calibri"/>
                <a:cs typeface="Calibri"/>
                <a:sym typeface="Calibri"/>
              </a:rPr>
              <a:t>Initializer List</a:t>
            </a:r>
            <a:endParaRPr/>
          </a:p>
        </p:txBody>
      </p:sp>
      <p:sp>
        <p:nvSpPr>
          <p:cNvPr id="285" name="Google Shape;285;ge01bcbc03a_0_190"/>
          <p:cNvSpPr txBox="1"/>
          <p:nvPr/>
        </p:nvSpPr>
        <p:spPr>
          <a:xfrm>
            <a:off x="94468" y="1012362"/>
            <a:ext cx="8952300" cy="399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Point(int i = 0, int j = 0):x(i), y(j)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The above use of Initializer list is optional as the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constructor can also be written as: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Point(int i = 0, int j = 0)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 = i;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y = j;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getX() const {return x;}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getY() const {return 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e01bcbc03a_0_196"/>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rgbClr val="FFFFFF"/>
                </a:solidFill>
                <a:latin typeface="Calibri"/>
                <a:ea typeface="Calibri"/>
                <a:cs typeface="Calibri"/>
                <a:sym typeface="Calibri"/>
              </a:rPr>
              <a:t>Initializer List</a:t>
            </a:r>
            <a:endParaRPr/>
          </a:p>
        </p:txBody>
      </p:sp>
      <p:sp>
        <p:nvSpPr>
          <p:cNvPr id="291" name="Google Shape;291;ge01bcbc03a_0_196"/>
          <p:cNvSpPr txBox="1"/>
          <p:nvPr/>
        </p:nvSpPr>
        <p:spPr>
          <a:xfrm>
            <a:off x="94468" y="1012362"/>
            <a:ext cx="8952300" cy="399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Point t1(10, 15);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cout&lt;&lt;"x = "&lt;&lt;t1.getX()&lt;&lt;",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cout&lt;&lt;"y = "&lt;&lt;t1.getY();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return 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OUTPUT: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x = 10, y = 15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Calibri"/>
              <a:ea typeface="Calibri"/>
              <a:cs typeface="Calibri"/>
              <a:sym typeface="Calibri"/>
            </a:endParaRPr>
          </a:p>
          <a:p>
            <a:pPr indent="0" lvl="0" marL="114300" marR="0" rtl="0" algn="l">
              <a:lnSpc>
                <a:spcPct val="2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114300" marR="0" rtl="0" algn="l">
              <a:lnSpc>
                <a:spcPct val="2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3" name="Google Shape;133;p3"/>
          <p:cNvSpPr txBox="1"/>
          <p:nvPr/>
        </p:nvSpPr>
        <p:spPr>
          <a:xfrm>
            <a:off x="2137144" y="2072376"/>
            <a:ext cx="4603898"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Let’s Get Started-</a:t>
            </a:r>
            <a:endParaRPr b="1" i="0" sz="3000" u="none" cap="none" strike="noStrike">
              <a:solidFill>
                <a:schemeClr val="dk1"/>
              </a:solidFill>
              <a:latin typeface="Calibri"/>
              <a:ea typeface="Calibri"/>
              <a:cs typeface="Calibri"/>
              <a:sym typeface="Calibri"/>
            </a:endParaRPr>
          </a:p>
        </p:txBody>
      </p:sp>
      <p:sp>
        <p:nvSpPr>
          <p:cNvPr id="134" name="Google Shape;134;p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FFFFFF"/>
              </a:solidFill>
              <a:latin typeface="Calibri"/>
              <a:ea typeface="Calibri"/>
              <a:cs typeface="Calibri"/>
              <a:sym typeface="Calibri"/>
            </a:endParaRPr>
          </a:p>
          <a:p>
            <a:pPr indent="0" lvl="0" marL="1270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e01bcbc03a_0_244"/>
          <p:cNvSpPr txBox="1"/>
          <p:nvPr/>
        </p:nvSpPr>
        <p:spPr>
          <a:xfrm>
            <a:off x="94468" y="846968"/>
            <a:ext cx="8952300" cy="3990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default argument is a value provided in a function declaration that is automatically assigned by the compiler if the caller of the function doesn’t provide a value for the argument with a default value.</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function with default arguments, it can be called with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2 arguments or 3 arguments or 4 arguments.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sum(int x, int y, int z=0, int w=0)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(x + y + z + w);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297" name="Google Shape;297;ge01bcbc03a_0_24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Default Argument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e01bcbc03a_0_250"/>
          <p:cNvSpPr txBox="1"/>
          <p:nvPr/>
        </p:nvSpPr>
        <p:spPr>
          <a:xfrm>
            <a:off x="94468" y="846968"/>
            <a:ext cx="8952300" cy="3990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Driver program to test above function*/</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sum(10, 15) &lt;&lt; endl;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sum(10, 15, 25) &lt;&lt; endl;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sum(10, 15, 25, 30) &lt;&lt; endl;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Output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25</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50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80</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303" name="Google Shape;303;ge01bcbc03a_0_25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Default Argument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e01bcbc03a_0_256"/>
          <p:cNvSpPr txBox="1"/>
          <p:nvPr/>
        </p:nvSpPr>
        <p:spPr>
          <a:xfrm>
            <a:off x="94468" y="846968"/>
            <a:ext cx="8952300" cy="3990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Destructor is a member function which destructs or deletes an object.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Syntax:-</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~constructor-name();</a:t>
            </a:r>
            <a:endParaRPr b="1"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309" name="Google Shape;309;ge01bcbc03a_0_25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Destructors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e01bcbc03a_0_262"/>
          <p:cNvSpPr txBox="1"/>
          <p:nvPr/>
        </p:nvSpPr>
        <p:spPr>
          <a:xfrm>
            <a:off x="94468" y="846968"/>
            <a:ext cx="8952300" cy="3990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Destructor function is automatically invoked when the objects are destroyed.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It cannot be declared static or const.</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 destructor does not have arguments.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It has no return type not even void.</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 destructor should be declared in the public section of the class.</a:t>
            </a:r>
            <a:endParaRPr b="0" i="0" sz="18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1800">
                <a:latin typeface="Calibri"/>
                <a:ea typeface="Calibri"/>
                <a:cs typeface="Calibri"/>
                <a:sym typeface="Calibri"/>
              </a:rPr>
              <a:t>(A destructor can be private but for specific advance cases)</a:t>
            </a:r>
            <a:endParaRPr sz="1800">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 programmer cannot access the address of destructor.</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315" name="Google Shape;315;ge01bcbc03a_0_26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Properties of Destructors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e01bcbc03a_0_268"/>
          <p:cNvSpPr txBox="1"/>
          <p:nvPr/>
        </p:nvSpPr>
        <p:spPr>
          <a:xfrm>
            <a:off x="94468" y="846968"/>
            <a:ext cx="8952300" cy="3990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destructor function is called automatically when the object goes out of scope: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 function ends </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 program ends </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 block containing local variables ends </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 delete operator is called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321" name="Google Shape;321;ge01bcbc03a_0_26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When a Destructors is called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e01bcbc03a_0_280"/>
          <p:cNvSpPr txBox="1"/>
          <p:nvPr/>
        </p:nvSpPr>
        <p:spPr>
          <a:xfrm>
            <a:off x="94468" y="696006"/>
            <a:ext cx="8952300" cy="4141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No, there can only one destructor in a class with classname preceded by ~, no parameters and no return type.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327" name="Google Shape;327;ge01bcbc03a_0_28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400" u="none" cap="none" strike="noStrike">
                <a:solidFill>
                  <a:schemeClr val="lt1"/>
                </a:solidFill>
                <a:latin typeface="Calibri"/>
                <a:ea typeface="Calibri"/>
                <a:cs typeface="Calibri"/>
                <a:sym typeface="Calibri"/>
              </a:rPr>
              <a:t>Can there be more than one destructor in a class?</a:t>
            </a:r>
            <a:r>
              <a:rPr b="0" i="0" lang="en-US" sz="2400" u="none" cap="none" strike="noStrike">
                <a:solidFill>
                  <a:schemeClr val="lt1"/>
                </a:solidFill>
                <a:latin typeface="Calibri"/>
                <a:ea typeface="Calibri"/>
                <a:cs typeface="Calibri"/>
                <a:sym typeface="Calibri"/>
              </a:rPr>
              <a:t> </a:t>
            </a:r>
            <a:r>
              <a:rPr b="1" i="0" lang="en-US" sz="2800" u="none" cap="none" strike="noStrike">
                <a:solidFill>
                  <a:srgbClr val="FFFFF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e01bcbc03a_0_28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1</a:t>
            </a:r>
            <a:endParaRPr b="1" i="0" sz="2800" u="none" cap="none" strike="noStrike">
              <a:solidFill>
                <a:srgbClr val="FFFFFF"/>
              </a:solidFill>
              <a:latin typeface="Calibri"/>
              <a:ea typeface="Calibri"/>
              <a:cs typeface="Calibri"/>
              <a:sym typeface="Calibri"/>
            </a:endParaRPr>
          </a:p>
        </p:txBody>
      </p:sp>
      <p:sp>
        <p:nvSpPr>
          <p:cNvPr id="333" name="Google Shape;333;ge01bcbc03a_0_286"/>
          <p:cNvSpPr txBox="1"/>
          <p:nvPr/>
        </p:nvSpPr>
        <p:spPr>
          <a:xfrm>
            <a:off x="389700" y="729281"/>
            <a:ext cx="8229600" cy="42228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Can </a:t>
            </a:r>
            <a:r>
              <a:rPr lang="en-US" sz="1800">
                <a:latin typeface="Calibri"/>
                <a:ea typeface="Calibri"/>
                <a:cs typeface="Calibri"/>
                <a:sym typeface="Calibri"/>
              </a:rPr>
              <a:t>destructors</a:t>
            </a:r>
            <a:r>
              <a:rPr b="0" i="0" lang="en-US" sz="1800" u="none" cap="none" strike="noStrike">
                <a:solidFill>
                  <a:srgbClr val="000000"/>
                </a:solidFill>
                <a:latin typeface="Calibri"/>
                <a:ea typeface="Calibri"/>
                <a:cs typeface="Calibri"/>
                <a:sym typeface="Calibri"/>
              </a:rPr>
              <a:t> be private in C++?</a:t>
            </a:r>
            <a:endParaRPr b="1"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 Yes</a:t>
            </a:r>
            <a:endParaRPr b="1"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No</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e01bcbc03a_0_29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1</a:t>
            </a:r>
            <a:endParaRPr b="1" i="0" sz="2800" u="none" cap="none" strike="noStrike">
              <a:solidFill>
                <a:srgbClr val="FFFFFF"/>
              </a:solidFill>
              <a:latin typeface="Calibri"/>
              <a:ea typeface="Calibri"/>
              <a:cs typeface="Calibri"/>
              <a:sym typeface="Calibri"/>
            </a:endParaRPr>
          </a:p>
        </p:txBody>
      </p:sp>
      <p:sp>
        <p:nvSpPr>
          <p:cNvPr id="339" name="Google Shape;339;ge01bcbc03a_0_292"/>
          <p:cNvSpPr txBox="1"/>
          <p:nvPr/>
        </p:nvSpPr>
        <p:spPr>
          <a:xfrm>
            <a:off x="389700" y="729281"/>
            <a:ext cx="8229600" cy="42228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Can destuctors be private in C++?</a:t>
            </a:r>
            <a:endParaRPr b="1"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(A) Yes</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No</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e01bcbc03a_0_29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2</a:t>
            </a:r>
            <a:endParaRPr b="1" i="0" sz="2800" u="none" cap="none" strike="noStrike">
              <a:solidFill>
                <a:srgbClr val="FFFFFF"/>
              </a:solidFill>
              <a:latin typeface="Calibri"/>
              <a:ea typeface="Calibri"/>
              <a:cs typeface="Calibri"/>
              <a:sym typeface="Calibri"/>
            </a:endParaRPr>
          </a:p>
        </p:txBody>
      </p:sp>
      <p:sp>
        <p:nvSpPr>
          <p:cNvPr id="345" name="Google Shape;345;ge01bcbc03a_0_298"/>
          <p:cNvSpPr txBox="1"/>
          <p:nvPr/>
        </p:nvSpPr>
        <p:spPr>
          <a:xfrm>
            <a:off x="389700" y="729281"/>
            <a:ext cx="8229600" cy="42228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Like constructors, can there be more than one destructors in a class?</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 Yes</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No</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e01bcbc03a_0_30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2</a:t>
            </a:r>
            <a:endParaRPr b="1" i="0" sz="2800" u="none" cap="none" strike="noStrike">
              <a:solidFill>
                <a:srgbClr val="FFFFFF"/>
              </a:solidFill>
              <a:latin typeface="Calibri"/>
              <a:ea typeface="Calibri"/>
              <a:cs typeface="Calibri"/>
              <a:sym typeface="Calibri"/>
            </a:endParaRPr>
          </a:p>
        </p:txBody>
      </p:sp>
      <p:sp>
        <p:nvSpPr>
          <p:cNvPr id="351" name="Google Shape;351;ge01bcbc03a_0_304"/>
          <p:cNvSpPr txBox="1"/>
          <p:nvPr/>
        </p:nvSpPr>
        <p:spPr>
          <a:xfrm>
            <a:off x="389700" y="729281"/>
            <a:ext cx="8229600" cy="42228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Like constructors, can there be more than one destructors in a class?</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 Yes</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(B) No</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4"/>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rgbClr val="FFFFFF"/>
                </a:solidFill>
                <a:latin typeface="Calibri"/>
                <a:ea typeface="Calibri"/>
                <a:cs typeface="Calibri"/>
                <a:sym typeface="Calibri"/>
              </a:rPr>
              <a:t>Constructor</a:t>
            </a:r>
            <a:endParaRPr/>
          </a:p>
        </p:txBody>
      </p:sp>
      <p:sp>
        <p:nvSpPr>
          <p:cNvPr id="140" name="Google Shape;140;p4"/>
          <p:cNvSpPr txBox="1"/>
          <p:nvPr/>
        </p:nvSpPr>
        <p:spPr>
          <a:xfrm>
            <a:off x="94468" y="1012362"/>
            <a:ext cx="8952289" cy="399161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constructor is a member function of a class which initializes objects of a class. In C++, Constructor is automatically called when object(instance of class) create. It is special member function of the class.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 Constructor has same name as the class itself</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Constructors don’t have return type</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 constructor is automatically called when an object is created.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If we do not specify a constructor, C++ compiler generates a default constructor for us (expects no parameters and has an empty body).</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11430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1143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Clr>
                <a:srgbClr val="000000"/>
              </a:buClr>
              <a:buSzPts val="1800"/>
              <a:buFont typeface="Arial"/>
              <a:buNone/>
            </a:pP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e01bcbc03a_0_31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1</a:t>
            </a:r>
            <a:endParaRPr b="1" i="0" sz="2800" u="none" cap="none" strike="noStrike">
              <a:solidFill>
                <a:srgbClr val="FFFFFF"/>
              </a:solidFill>
              <a:latin typeface="Calibri"/>
              <a:ea typeface="Calibri"/>
              <a:cs typeface="Calibri"/>
              <a:sym typeface="Calibri"/>
            </a:endParaRPr>
          </a:p>
        </p:txBody>
      </p:sp>
      <p:sp>
        <p:nvSpPr>
          <p:cNvPr id="357" name="Google Shape;357;ge01bcbc03a_0_310"/>
          <p:cNvSpPr txBox="1"/>
          <p:nvPr/>
        </p:nvSpPr>
        <p:spPr>
          <a:xfrm>
            <a:off x="389700" y="729281"/>
            <a:ext cx="8229600" cy="42228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i;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i=10;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e01bcbc03a_0_31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1</a:t>
            </a:r>
            <a:endParaRPr b="1" i="0" sz="2800" u="none" cap="none" strike="noStrike">
              <a:solidFill>
                <a:srgbClr val="FFFFFF"/>
              </a:solidFill>
              <a:latin typeface="Calibri"/>
              <a:ea typeface="Calibri"/>
              <a:cs typeface="Calibri"/>
              <a:sym typeface="Calibri"/>
            </a:endParaRPr>
          </a:p>
        </p:txBody>
      </p:sp>
      <p:sp>
        <p:nvSpPr>
          <p:cNvPr id="363" name="Google Shape;363;ge01bcbc03a_0_316"/>
          <p:cNvSpPr txBox="1"/>
          <p:nvPr/>
        </p:nvSpPr>
        <p:spPr>
          <a:xfrm>
            <a:off x="389700" y="729281"/>
            <a:ext cx="8229600" cy="42228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foo()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i=3;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ob;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i;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foo() &lt;&lt; endl;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e01bcbc03a_0_32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1</a:t>
            </a:r>
            <a:endParaRPr b="1" i="0" sz="2800" u="none" cap="none" strike="noStrike">
              <a:solidFill>
                <a:srgbClr val="FFFFFF"/>
              </a:solidFill>
              <a:latin typeface="Calibri"/>
              <a:ea typeface="Calibri"/>
              <a:cs typeface="Calibri"/>
              <a:sym typeface="Calibri"/>
            </a:endParaRPr>
          </a:p>
        </p:txBody>
      </p:sp>
      <p:sp>
        <p:nvSpPr>
          <p:cNvPr id="369" name="Google Shape;369;ge01bcbc03a_0_322"/>
          <p:cNvSpPr txBox="1"/>
          <p:nvPr/>
        </p:nvSpPr>
        <p:spPr>
          <a:xfrm>
            <a:off x="389700" y="729281"/>
            <a:ext cx="8229600" cy="42228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e01bcbc03a_0_32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2</a:t>
            </a:r>
            <a:endParaRPr b="1" i="0" sz="2800" u="none" cap="none" strike="noStrike">
              <a:solidFill>
                <a:srgbClr val="FFFFFF"/>
              </a:solidFill>
              <a:latin typeface="Calibri"/>
              <a:ea typeface="Calibri"/>
              <a:cs typeface="Calibri"/>
              <a:sym typeface="Calibri"/>
            </a:endParaRPr>
          </a:p>
        </p:txBody>
      </p:sp>
      <p:sp>
        <p:nvSpPr>
          <p:cNvPr id="375" name="Google Shape;375;ge01bcbc03a_0_328"/>
          <p:cNvSpPr txBox="1"/>
          <p:nvPr/>
        </p:nvSpPr>
        <p:spPr>
          <a:xfrm>
            <a:off x="389700" y="729281"/>
            <a:ext cx="8229600" cy="42228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id;</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r>
              <a:rPr lang="en-US" sz="1800">
                <a:latin typeface="Calibri"/>
                <a:ea typeface="Calibri"/>
                <a:cs typeface="Calibri"/>
                <a:sym typeface="Calibri"/>
              </a:rPr>
              <a:t>sta</a:t>
            </a:r>
            <a:r>
              <a:rPr b="0" i="0" lang="en-US" sz="1800" u="none" cap="none" strike="noStrike">
                <a:solidFill>
                  <a:srgbClr val="000000"/>
                </a:solidFill>
                <a:latin typeface="Calibri"/>
                <a:ea typeface="Calibri"/>
                <a:cs typeface="Calibri"/>
                <a:sym typeface="Calibri"/>
              </a:rPr>
              <a:t>tic int count;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count++;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id = count;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"constructor for id " &lt;&lt; id &lt;&lt; endl;</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"destructor for id " &lt;&lt; id &lt;&lt; endl;</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e01bcbc03a_0_33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2</a:t>
            </a:r>
            <a:endParaRPr b="1" i="0" sz="2800" u="none" cap="none" strike="noStrike">
              <a:solidFill>
                <a:srgbClr val="FFFFFF"/>
              </a:solidFill>
              <a:latin typeface="Calibri"/>
              <a:ea typeface="Calibri"/>
              <a:cs typeface="Calibri"/>
              <a:sym typeface="Calibri"/>
            </a:endParaRPr>
          </a:p>
        </p:txBody>
      </p:sp>
      <p:sp>
        <p:nvSpPr>
          <p:cNvPr id="381" name="Google Shape;381;ge01bcbc03a_0_334"/>
          <p:cNvSpPr txBox="1"/>
          <p:nvPr/>
        </p:nvSpPr>
        <p:spPr>
          <a:xfrm>
            <a:off x="389700" y="729281"/>
            <a:ext cx="8229600" cy="42228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A::count = 0;</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a[3];</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e01bcbc03a_0_34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2</a:t>
            </a:r>
            <a:endParaRPr b="1" i="0" sz="2800" u="none" cap="none" strike="noStrike">
              <a:solidFill>
                <a:srgbClr val="FFFFFF"/>
              </a:solidFill>
              <a:latin typeface="Calibri"/>
              <a:ea typeface="Calibri"/>
              <a:cs typeface="Calibri"/>
              <a:sym typeface="Calibri"/>
            </a:endParaRPr>
          </a:p>
        </p:txBody>
      </p:sp>
      <p:sp>
        <p:nvSpPr>
          <p:cNvPr id="387" name="Google Shape;387;ge01bcbc03a_0_340"/>
          <p:cNvSpPr txBox="1"/>
          <p:nvPr/>
        </p:nvSpPr>
        <p:spPr>
          <a:xfrm>
            <a:off x="389700" y="729281"/>
            <a:ext cx="8229600" cy="42228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constructor for id 1</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br>
              <a:rPr b="1" i="0" lang="en-US" sz="1800" u="none" cap="none" strike="noStrike">
                <a:solidFill>
                  <a:srgbClr val="FF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constructor for id 2</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br>
              <a:rPr b="1" i="0" lang="en-US" sz="1800" u="none" cap="none" strike="noStrike">
                <a:solidFill>
                  <a:srgbClr val="FF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constructor for id 3</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br>
              <a:rPr b="1" i="0" lang="en-US" sz="1800" u="none" cap="none" strike="noStrike">
                <a:solidFill>
                  <a:srgbClr val="FF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destructor for id 3</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br>
              <a:rPr b="1" i="0" lang="en-US" sz="1800" u="none" cap="none" strike="noStrike">
                <a:solidFill>
                  <a:srgbClr val="FF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destructor for id 2</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br>
              <a:rPr b="1" i="0" lang="en-US" sz="1800" u="none" cap="none" strike="noStrike">
                <a:solidFill>
                  <a:srgbClr val="FF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destructor for id 1</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0"/>
          <p:cNvSpPr txBox="1"/>
          <p:nvPr/>
        </p:nvSpPr>
        <p:spPr>
          <a:xfrm>
            <a:off x="94468" y="811499"/>
            <a:ext cx="8952289" cy="4239625"/>
          </a:xfrm>
          <a:prstGeom prst="rect">
            <a:avLst/>
          </a:prstGeom>
          <a:noFill/>
          <a:ln>
            <a:noFill/>
          </a:ln>
        </p:spPr>
        <p:txBody>
          <a:bodyPr anchorCtr="0" anchor="t" bIns="91425" lIns="91425" spcFirstLastPara="1" rIns="91425" wrap="square" tIns="91425">
            <a:noAutofit/>
          </a:bodyPr>
          <a:lstStyle/>
          <a:p>
            <a:pPr indent="0" lvl="2" marL="0" marR="0" rtl="0" algn="ctr">
              <a:lnSpc>
                <a:spcPct val="150000"/>
              </a:lnSpc>
              <a:spcBef>
                <a:spcPts val="0"/>
              </a:spcBef>
              <a:spcAft>
                <a:spcPts val="0"/>
              </a:spcAft>
              <a:buClr>
                <a:srgbClr val="000000"/>
              </a:buClr>
              <a:buSzPts val="4000"/>
              <a:buFont typeface="Arial"/>
              <a:buNone/>
            </a:pPr>
            <a:r>
              <a:t/>
            </a:r>
            <a:endParaRPr b="1" i="0" sz="4000" u="none" cap="none" strike="noStrike">
              <a:solidFill>
                <a:srgbClr val="000000"/>
              </a:solidFill>
              <a:latin typeface="Calibri"/>
              <a:ea typeface="Calibri"/>
              <a:cs typeface="Calibri"/>
              <a:sym typeface="Calibri"/>
            </a:endParaRPr>
          </a:p>
          <a:p>
            <a:pPr indent="0" lvl="2" marL="0" marR="0" rtl="0" algn="ctr">
              <a:lnSpc>
                <a:spcPct val="150000"/>
              </a:lnSpc>
              <a:spcBef>
                <a:spcPts val="0"/>
              </a:spcBef>
              <a:spcAft>
                <a:spcPts val="0"/>
              </a:spcAft>
              <a:buClr>
                <a:srgbClr val="000000"/>
              </a:buClr>
              <a:buSzPts val="4000"/>
              <a:buFont typeface="Arial"/>
              <a:buNone/>
            </a:pPr>
            <a:r>
              <a:rPr b="1" i="0" lang="en-US" sz="4000" u="none" cap="none" strike="noStrike">
                <a:solidFill>
                  <a:srgbClr val="000000"/>
                </a:solidFill>
                <a:latin typeface="Calibri"/>
                <a:ea typeface="Calibri"/>
                <a:cs typeface="Calibri"/>
                <a:sym typeface="Calibri"/>
              </a:rPr>
              <a:t>Any Questions??</a:t>
            </a:r>
            <a:endParaRPr b="0" i="0" sz="1400" u="none" cap="none" strike="noStrike">
              <a:solidFill>
                <a:srgbClr val="000000"/>
              </a:solidFill>
              <a:latin typeface="Arial"/>
              <a:ea typeface="Arial"/>
              <a:cs typeface="Arial"/>
              <a:sym typeface="Arial"/>
            </a:endParaRPr>
          </a:p>
        </p:txBody>
      </p:sp>
      <p:sp>
        <p:nvSpPr>
          <p:cNvPr id="393" name="Google Shape;393;p60"/>
          <p:cNvSpPr txBox="1"/>
          <p:nvPr/>
        </p:nvSpPr>
        <p:spPr>
          <a:xfrm>
            <a:off x="340079" y="138448"/>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lt1"/>
                </a:solidFill>
                <a:latin typeface="Calibri"/>
                <a:ea typeface="Calibri"/>
                <a:cs typeface="Calibri"/>
                <a:sym typeface="Calibri"/>
              </a:rPr>
              <a:t>QNA Time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1"/>
          <p:cNvSpPr txBox="1"/>
          <p:nvPr>
            <p:ph type="title"/>
          </p:nvPr>
        </p:nvSpPr>
        <p:spPr>
          <a:xfrm>
            <a:off x="662435" y="2001171"/>
            <a:ext cx="7819200" cy="6351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SzPts val="2800"/>
              <a:buNone/>
            </a:pPr>
            <a:r>
              <a:rPr lang="en-US"/>
              <a:t>Thank You!</a:t>
            </a:r>
            <a:endParaRPr/>
          </a:p>
          <a:p>
            <a:pPr indent="0" lvl="0" marL="12700" rtl="0" algn="ctr">
              <a:lnSpc>
                <a:spcPct val="100000"/>
              </a:lnSpc>
              <a:spcBef>
                <a:spcPts val="0"/>
              </a:spcBef>
              <a:spcAft>
                <a:spcPts val="0"/>
              </a:spcAft>
              <a:buSzPts val="2800"/>
              <a:buNone/>
            </a:pPr>
            <a:r>
              <a:t/>
            </a:r>
            <a:endParaRPr sz="2000"/>
          </a:p>
          <a:p>
            <a:pPr indent="0" lvl="0" marL="12700" rtl="0" algn="l">
              <a:lnSpc>
                <a:spcPct val="100000"/>
              </a:lnSpc>
              <a:spcBef>
                <a:spcPts val="0"/>
              </a:spcBef>
              <a:spcAft>
                <a:spcPts val="0"/>
              </a:spcAft>
              <a:buSzPts val="2800"/>
              <a:buNone/>
            </a:pPr>
            <a:r>
              <a:t/>
            </a:r>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p:txBody>
      </p:sp>
      <p:sp>
        <p:nvSpPr>
          <p:cNvPr id="399" name="Google Shape;399;p61"/>
          <p:cNvSpPr txBox="1"/>
          <p:nvPr/>
        </p:nvSpPr>
        <p:spPr>
          <a:xfrm>
            <a:off x="1754372" y="3625702"/>
            <a:ext cx="598613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See you guys in next class.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5"/>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rgbClr val="FFFFFF"/>
                </a:solidFill>
                <a:latin typeface="Calibri"/>
                <a:ea typeface="Calibri"/>
                <a:cs typeface="Calibri"/>
                <a:sym typeface="Calibri"/>
              </a:rPr>
              <a:t>Types of constructor</a:t>
            </a:r>
            <a:endParaRPr b="1" sz="2800">
              <a:solidFill>
                <a:srgbClr val="FFFFFF"/>
              </a:solidFill>
              <a:latin typeface="Calibri"/>
              <a:ea typeface="Calibri"/>
              <a:cs typeface="Calibri"/>
              <a:sym typeface="Calibri"/>
            </a:endParaRPr>
          </a:p>
        </p:txBody>
      </p:sp>
      <p:sp>
        <p:nvSpPr>
          <p:cNvPr id="146" name="Google Shape;146;p5"/>
          <p:cNvSpPr txBox="1"/>
          <p:nvPr/>
        </p:nvSpPr>
        <p:spPr>
          <a:xfrm>
            <a:off x="94468" y="1012362"/>
            <a:ext cx="8952289" cy="356029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11430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1143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Clr>
                <a:srgbClr val="000000"/>
              </a:buClr>
              <a:buSzPts val="1800"/>
              <a:buFont typeface="Arial"/>
              <a:buNone/>
            </a:pP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pic>
        <p:nvPicPr>
          <p:cNvPr descr="Diagram&#10;&#10;Description automatically generated" id="147" name="Google Shape;147;p5"/>
          <p:cNvPicPr preferRelativeResize="0"/>
          <p:nvPr/>
        </p:nvPicPr>
        <p:blipFill rotWithShape="1">
          <a:blip r:embed="rId3">
            <a:alphaModFix/>
          </a:blip>
          <a:srcRect b="0" l="0" r="0" t="0"/>
          <a:stretch/>
        </p:blipFill>
        <p:spPr>
          <a:xfrm>
            <a:off x="62543" y="634767"/>
            <a:ext cx="9083612" cy="44670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Default Constructors: Default constructor is the constructor which doesn’t take any argument. It has no parameters.</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construct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 b;</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Default Constructor</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construct()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 10;</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 = 20;</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153" name="Google Shape;153;p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Default Constructor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6"/>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Default constructor called automatically</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when the object is created</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construct c;</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 " &lt;&lt; c.a &lt;&lt; endl</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&lt;&lt; "b: " &lt;&lt; c.b;</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1;</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159" name="Google Shape;159;p7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Default Constructor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79"/>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10</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20</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Even if we do not define any constructor explicitly, the compiler will automatically provide a default constructor implicitly.</a:t>
            </a:r>
            <a:endParaRPr b="1"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165" name="Google Shape;165;p7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Output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 is possible to pass arguments to constructors. Typically, these arguments help initialize an object when it is created. To create a parameterized constructor, simply add parameters to it the way you would to any other function. When you define the constructor’s body, use the parameters to initialize the object. </a:t>
            </a:r>
            <a:endParaRPr b="0" i="0" sz="2000" u="none" cap="none" strike="noStrike">
              <a:solidFill>
                <a:srgbClr val="000000"/>
              </a:solidFill>
              <a:latin typeface="Calibri"/>
              <a:ea typeface="Calibri"/>
              <a:cs typeface="Calibri"/>
              <a:sym typeface="Calibri"/>
            </a:endParaRPr>
          </a:p>
          <a:p>
            <a:pPr indent="0" lvl="0" marL="0" marR="0" rtl="0" algn="just">
              <a:lnSpc>
                <a:spcPct val="70000"/>
              </a:lnSpc>
              <a:spcBef>
                <a:spcPts val="700"/>
              </a:spcBef>
              <a:spcAft>
                <a:spcPts val="0"/>
              </a:spcAft>
              <a:buNone/>
            </a:pPr>
            <a:br>
              <a:rPr b="0" i="0" lang="en-US" sz="2000" u="none" cap="none" strike="noStrike">
                <a:solidFill>
                  <a:srgbClr val="000000"/>
                </a:solidFill>
                <a:latin typeface="Arial"/>
                <a:ea typeface="Arial"/>
                <a:cs typeface="Arial"/>
                <a:sym typeface="Arial"/>
              </a:rPr>
            </a:b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2000" u="none" cap="none" strike="noStrike">
                <a:solidFill>
                  <a:srgbClr val="000000"/>
                </a:solidFill>
                <a:latin typeface="Arial"/>
                <a:ea typeface="Arial"/>
                <a:cs typeface="Arial"/>
                <a:sym typeface="Arial"/>
              </a:rPr>
            </a:b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2000" u="none" cap="none" strike="noStrike">
                <a:solidFill>
                  <a:srgbClr val="000000"/>
                </a:solidFill>
                <a:latin typeface="Arial"/>
                <a:ea typeface="Arial"/>
                <a:cs typeface="Arial"/>
                <a:sym typeface="Arial"/>
              </a:rPr>
            </a:br>
            <a:endParaRPr b="0" i="0" sz="2000" u="none" cap="none" strike="noStrike">
              <a:solidFill>
                <a:srgbClr val="000000"/>
              </a:solidFill>
              <a:latin typeface="Arial"/>
              <a:ea typeface="Arial"/>
              <a:cs typeface="Arial"/>
              <a:sym typeface="Arial"/>
            </a:endParaRPr>
          </a:p>
          <a:p>
            <a:pPr indent="0" lvl="0" marL="0" marR="0" rtl="0" algn="just">
              <a:lnSpc>
                <a:spcPct val="70000"/>
              </a:lnSpc>
              <a:spcBef>
                <a:spcPts val="70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br>
              <a:rPr b="0" i="0" lang="en-US" sz="1600" u="none" cap="none" strike="noStrike">
                <a:solidFill>
                  <a:srgbClr val="000000"/>
                </a:solidFill>
                <a:latin typeface="Arial"/>
                <a:ea typeface="Arial"/>
                <a:cs typeface="Arial"/>
                <a:sym typeface="Arial"/>
              </a:rPr>
            </a:b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600"/>
              <a:buFont typeface="Arial"/>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p:txBody>
      </p:sp>
      <p:sp>
        <p:nvSpPr>
          <p:cNvPr id="171" name="Google Shape;171;p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Parameterized Constructors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coreProperties>
</file>