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2" roundtripDataSignature="AMtx7mjnBw40CDyLj35D2JyDPxrxStmT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 name="Google Shape;6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3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3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3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3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3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3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3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 name="Google Shape;7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4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e587f3e6b_0_23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gde587f3e6b_0_2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e587f3e6b_0_24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gde587f3e6b_0_2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e587f3e6b_0_24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gde587f3e6b_0_2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e587f3e6b_0_25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gde587f3e6b_0_2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e587f3e6b_0_26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 name="Google Shape;274;gde587f3e6b_0_2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e587f3e6b_0_26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gde587f3e6b_0_2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de587f3e6b_0_27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6" name="Google Shape;286;gde587f3e6b_0_2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e587f3e6b_0_27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gde587f3e6b_0_2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e587f3e6b_0_28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gde587f3e6b_0_2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de587f3e6b_0_29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4" name="Google Shape;304;gde587f3e6b_0_2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de587f3e6b_0_29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0" name="Google Shape;310;gde587f3e6b_0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de587f3e6b_0_30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gde587f3e6b_0_3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de85f6e0cb_0_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gde85f6e0c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8" name="Google Shape;328;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4" name="Google Shape;334;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0" name="Shape 10"/>
        <p:cNvGrpSpPr/>
        <p:nvPr/>
      </p:nvGrpSpPr>
      <p:grpSpPr>
        <a:xfrm>
          <a:off x="0" y="0"/>
          <a:ext cx="0" cy="0"/>
          <a:chOff x="0" y="0"/>
          <a:chExt cx="0" cy="0"/>
        </a:xfrm>
      </p:grpSpPr>
      <p:sp>
        <p:nvSpPr>
          <p:cNvPr id="11" name="Google Shape;11;p45"/>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45"/>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45"/>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5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8" name="Google Shape;48;p5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5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0" name="Google Shape;5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5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3" name="Google Shape;53;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5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6" name="Google Shape;56;p5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7" name="Google Shape;57;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4" name="Shape 14"/>
        <p:cNvGrpSpPr/>
        <p:nvPr/>
      </p:nvGrpSpPr>
      <p:grpSpPr>
        <a:xfrm>
          <a:off x="0" y="0"/>
          <a:ext cx="0" cy="0"/>
          <a:chOff x="0" y="0"/>
          <a:chExt cx="0" cy="0"/>
        </a:xfrm>
      </p:grpSpPr>
      <p:sp>
        <p:nvSpPr>
          <p:cNvPr id="15" name="Google Shape;15;p46"/>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46"/>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46"/>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4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4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4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5" name="Google Shape;25;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4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2" name="Google Shape;32;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5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5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5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5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5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4" name="Google Shape;44;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 name="Google Shape;9;p4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descr="Logo, company name&#10;&#10;Description automatically generated" id="64" name="Google Shape;64;p1"/>
          <p:cNvPicPr preferRelativeResize="0"/>
          <p:nvPr/>
        </p:nvPicPr>
        <p:blipFill rotWithShape="1">
          <a:blip r:embed="rId3">
            <a:alphaModFix/>
          </a:blip>
          <a:srcRect b="0" l="0" r="0" t="0"/>
          <a:stretch/>
        </p:blipFill>
        <p:spPr>
          <a:xfrm>
            <a:off x="5225235" y="1161385"/>
            <a:ext cx="3405963" cy="2820729"/>
          </a:xfrm>
          <a:prstGeom prst="rect">
            <a:avLst/>
          </a:prstGeom>
          <a:noFill/>
          <a:ln>
            <a:noFill/>
          </a:ln>
        </p:spPr>
      </p:pic>
      <p:sp>
        <p:nvSpPr>
          <p:cNvPr id="65" name="Google Shape;65;p1"/>
          <p:cNvSpPr txBox="1"/>
          <p:nvPr/>
        </p:nvSpPr>
        <p:spPr>
          <a:xfrm>
            <a:off x="429142" y="2217806"/>
            <a:ext cx="4167963"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000000"/>
                </a:solidFill>
              </a:rPr>
              <a:t>Pointers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2"/>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pointer is an address which is a numeric value; therefore, you can perform arithmetic operations on a pointer just as you can a numeric value.</a:t>
            </a:r>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21" name="Google Shape;121;p1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Arithmetic Pointer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3"/>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const int MAX = 3;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 {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var[MAX] = {10, 100, 200};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*ptr;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ptr = var;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(int i = 0; i &lt; MAX; i++) {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"Address of var[" &lt;&lt; i &lt;&lt; "] = ";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ptr &lt;&lt; endl;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"Value of var[" &lt;&lt; i &lt;&lt; "] = ";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*ptr &lt;&lt; endl;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ptr+;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p:txBody>
      </p:sp>
      <p:sp>
        <p:nvSpPr>
          <p:cNvPr id="127" name="Google Shape;127;p1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Incrementing a Pointer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4"/>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Address of var[0] = 0xbfa088b0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Value of var[0] = 10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Address of var[1] = 0xbfa088b4</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Value of var[1] = 100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Address of var[2] = 0xbfa088b8</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Value of var[2] = 200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33" name="Google Shape;133;p1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Output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5"/>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const int MAX = 3;​</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var[MAX] = {10, 100, 200};​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*ptr;​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ptr = &amp;var[MAX-1];​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(int i = MAX; i &gt; 0; i--)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"Address of var[" &lt;&lt; i &lt;&lt;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ptr &lt;&lt; 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"Value of var[" &lt;&lt; i &lt;&lt;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*ptr &lt;&lt; 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ptr--;​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139" name="Google Shape;139;p1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Decrementing a Pointer</a:t>
            </a:r>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6"/>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Address of var[3] = 0xbfdb70f8</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Value of var[3] = 200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Address of var[2] = 0xbfdb70f4</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Value of var[2] = 100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Address of var[1] = 0xbfdb70f0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Value of var[1] = 10</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145" name="Google Shape;145;p1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Decrementing a Pointer</a:t>
            </a:r>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We already know that a pointer points to a location in memory and thus used to store the address of variables. So, when we define a pointer to pointer. The first pointer is used to store the address of the variable. And the second pointer is used to store the address of the first pointer. That is why they are also known as double pointers.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Declaration:-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**ptr;</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51" name="Google Shape;151;p2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Pointer to Pointer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var = 789;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*ptr2;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**ptr1;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ptr2 = &amp;var;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ptr1 = &amp;ptr2;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var&lt;&lt;endl;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cout&lt;&lt;*ptr2&lt;&lt;endl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cout&lt;&lt;**ptr1; </a:t>
            </a: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57" name="Google Shape;157;p2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Pointer to Pointer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789</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789</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789</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63" name="Google Shape;163;p2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Output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 The operator used for dereferencing or indirection is ____</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 &amp;</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c) -&gt;</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d) –&gt;&gt;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69" name="Google Shape;169;p2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MCQ 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 The operator used for dereferencing or indirection is ____</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1" i="0" lang="en-US" sz="1800" u="none" cap="none" strike="noStrike">
                <a:solidFill>
                  <a:srgbClr val="FF0000"/>
                </a:solidFill>
                <a:latin typeface="Calibri"/>
                <a:ea typeface="Calibri"/>
                <a:cs typeface="Calibri"/>
                <a:sym typeface="Calibri"/>
              </a:rPr>
              <a:t>a) *</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 &amp;</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c) -&gt;</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d) –&gt;&gt;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Explanation: * is used as dereferencing operator, used to read value stored at the pointed address</a:t>
            </a:r>
            <a:endParaRPr b="0" i="0" sz="1400" u="none" cap="none" strike="noStrike">
              <a:solidFill>
                <a:srgbClr val="FF0000"/>
              </a:solidFill>
              <a:latin typeface="Calibri"/>
              <a:ea typeface="Calibri"/>
              <a:cs typeface="Calibri"/>
              <a:sym typeface="Calibri"/>
            </a:endParaRPr>
          </a:p>
        </p:txBody>
      </p:sp>
      <p:sp>
        <p:nvSpPr>
          <p:cNvPr id="175" name="Google Shape;175;p2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MCQ 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rPr b="0" i="0" lang="en-US" sz="2000" u="none" cap="none" strike="noStrike">
                <a:solidFill>
                  <a:srgbClr val="000000"/>
                </a:solidFill>
                <a:latin typeface="Calibri"/>
                <a:ea typeface="Calibri"/>
                <a:cs typeface="Calibri"/>
                <a:sym typeface="Calibri"/>
              </a:rPr>
              <a:t>Today we are going to cover -</a:t>
            </a:r>
            <a:endParaRPr/>
          </a:p>
          <a:p>
            <a:pPr indent="-317500" lvl="0" marL="457200" marR="0" rtl="0" algn="l">
              <a:lnSpc>
                <a:spcPct val="200000"/>
              </a:lnSpc>
              <a:spcBef>
                <a:spcPts val="0"/>
              </a:spcBef>
              <a:spcAft>
                <a:spcPts val="0"/>
              </a:spcAft>
              <a:buSzPts val="1400"/>
              <a:buChar char="●"/>
            </a:pPr>
            <a:r>
              <a:rPr lang="en-US"/>
              <a:t>Pointers</a:t>
            </a:r>
            <a:endParaRPr/>
          </a:p>
          <a:p>
            <a:pPr indent="-317500" lvl="0" marL="457200" marR="0" rtl="0" algn="l">
              <a:lnSpc>
                <a:spcPct val="200000"/>
              </a:lnSpc>
              <a:spcBef>
                <a:spcPts val="0"/>
              </a:spcBef>
              <a:spcAft>
                <a:spcPts val="0"/>
              </a:spcAft>
              <a:buSzPts val="1400"/>
              <a:buChar char="●"/>
            </a:pPr>
            <a:r>
              <a:rPr lang="en-US"/>
              <a:t>Difference b/w pointers and reference variables</a:t>
            </a:r>
            <a:endParaRPr/>
          </a:p>
          <a:p>
            <a:pPr indent="-317500" lvl="0" marL="457200" marR="0" rtl="0" algn="l">
              <a:lnSpc>
                <a:spcPct val="200000"/>
              </a:lnSpc>
              <a:spcBef>
                <a:spcPts val="0"/>
              </a:spcBef>
              <a:spcAft>
                <a:spcPts val="0"/>
              </a:spcAft>
              <a:buSzPts val="1400"/>
              <a:buChar char="●"/>
            </a:pPr>
            <a:r>
              <a:rPr lang="en-US"/>
              <a:t>Void pointer</a:t>
            </a:r>
            <a:endParaRPr/>
          </a:p>
          <a:p>
            <a:pPr indent="-317500" lvl="0" marL="457200" marR="0" rtl="0" algn="l">
              <a:lnSpc>
                <a:spcPct val="200000"/>
              </a:lnSpc>
              <a:spcBef>
                <a:spcPts val="0"/>
              </a:spcBef>
              <a:spcAft>
                <a:spcPts val="0"/>
              </a:spcAft>
              <a:buSzPts val="1400"/>
              <a:buChar char="●"/>
            </a:pPr>
            <a:r>
              <a:rPr lang="en-US"/>
              <a:t>Pointer to Pointer</a:t>
            </a:r>
            <a:endParaRPr/>
          </a:p>
          <a:p>
            <a:pPr indent="-317500" lvl="0" marL="457200" marR="0" rtl="0" algn="l">
              <a:lnSpc>
                <a:spcPct val="200000"/>
              </a:lnSpc>
              <a:spcBef>
                <a:spcPts val="0"/>
              </a:spcBef>
              <a:spcAft>
                <a:spcPts val="0"/>
              </a:spcAft>
              <a:buSzPts val="1400"/>
              <a:buChar char="●"/>
            </a:pPr>
            <a:r>
              <a:rPr lang="en-US"/>
              <a:t>Wild pointer</a:t>
            </a:r>
            <a:endParaRPr/>
          </a:p>
          <a:p>
            <a:pPr indent="-317500" lvl="0" marL="457200" marR="0" rtl="0" algn="l">
              <a:lnSpc>
                <a:spcPct val="200000"/>
              </a:lnSpc>
              <a:spcBef>
                <a:spcPts val="0"/>
              </a:spcBef>
              <a:spcAft>
                <a:spcPts val="0"/>
              </a:spcAft>
              <a:buSzPts val="1400"/>
              <a:buChar char="●"/>
            </a:pPr>
            <a:r>
              <a:rPr lang="en-US"/>
              <a:t>Null pointer</a:t>
            </a:r>
            <a:endParaRPr/>
          </a:p>
          <a:p>
            <a:pPr indent="-317500" lvl="0" marL="457200" marR="0" rtl="0" algn="l">
              <a:lnSpc>
                <a:spcPct val="200000"/>
              </a:lnSpc>
              <a:spcBef>
                <a:spcPts val="0"/>
              </a:spcBef>
              <a:spcAft>
                <a:spcPts val="0"/>
              </a:spcAft>
              <a:buSzPts val="1400"/>
              <a:buChar char="●"/>
            </a:pPr>
            <a:r>
              <a:rPr lang="en-US"/>
              <a:t>Class and pointer </a:t>
            </a:r>
            <a:endParaRPr/>
          </a:p>
          <a:p>
            <a:pPr indent="-317500" lvl="0" marL="457200" marR="0" rtl="0" algn="l">
              <a:lnSpc>
                <a:spcPct val="200000"/>
              </a:lnSpc>
              <a:spcBef>
                <a:spcPts val="0"/>
              </a:spcBef>
              <a:spcAft>
                <a:spcPts val="0"/>
              </a:spcAft>
              <a:buSzPts val="1400"/>
              <a:buChar char="●"/>
            </a:pPr>
            <a:r>
              <a:rPr lang="en-US"/>
              <a:t>This pointer</a:t>
            </a:r>
            <a:endParaRPr/>
          </a:p>
        </p:txBody>
      </p:sp>
      <p:sp>
        <p:nvSpPr>
          <p:cNvPr id="71" name="Google Shape;71;p3"/>
          <p:cNvSpPr txBox="1"/>
          <p:nvPr/>
        </p:nvSpPr>
        <p:spPr>
          <a:xfrm>
            <a:off x="148856" y="14350"/>
            <a:ext cx="3280144"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Today’s Agenda</a:t>
            </a:r>
            <a:endParaRPr b="1" i="0" sz="30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3.What will happen in the following C++ code snippet?</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 = 100, b = 200;</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 = &amp;a, *q = &amp;b;</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 = q;</a:t>
            </a:r>
            <a:endParaRPr sz="1800">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b is assigned to a</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 p now points to b</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c) a is assigned to b</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d) q now points to a</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81" name="Google Shape;181;p2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MCQ 3</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nvSpPr>
        <p:spPr>
          <a:xfrm>
            <a:off x="94468" y="768368"/>
            <a:ext cx="8952289" cy="4121936"/>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3.What will happen in the following C++ code snippet?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 = 100, b = 200;</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 = &amp;a, *q = &amp;b;</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 = q;</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b is assigned to a</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1" i="0" lang="en-US" sz="1800" u="none" cap="none" strike="noStrike">
                <a:solidFill>
                  <a:srgbClr val="FF0000"/>
                </a:solidFill>
                <a:latin typeface="Calibri"/>
                <a:ea typeface="Calibri"/>
                <a:cs typeface="Calibri"/>
                <a:sym typeface="Calibri"/>
              </a:rPr>
              <a:t>b) p now points to b</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c) a is assigned to b</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d) q now points to a</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Assigning to reference changes the object to which the reference is bound.</a:t>
            </a:r>
            <a:endParaRPr b="1" i="0" sz="14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87" name="Google Shape;187;p2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MCQ 3</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nvSpPr>
        <p:spPr>
          <a:xfrm>
            <a:off x="94468" y="768368"/>
            <a:ext cx="8952289" cy="4121936"/>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4.Void pointer can point to which type of objects?</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A)int</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 float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 double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 all of the mentioned</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93" name="Google Shape;193;p2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MCQ 4</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nvSpPr>
        <p:spPr>
          <a:xfrm>
            <a:off x="94468" y="768368"/>
            <a:ext cx="8952289" cy="4121936"/>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Void pointer can point to which type of objects?</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A)int</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 float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 double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D) all of the mentioned</a:t>
            </a:r>
            <a:endParaRPr b="1"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99" name="Google Shape;199;p3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MCQ 4</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using namespace std;</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main()</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char arr[20];</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i;</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for(i = 0; i &lt; 10; i++)</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*(arr + i) = 65 + i;</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*(arr + i) = '\0';</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arr;</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return(0);</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05" name="Google Shape;205;p3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Predict the ouput 1</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 ABCDEFGHIJ</a:t>
            </a:r>
            <a:br>
              <a:rPr b="1" i="0" lang="en-US" sz="1800" u="none" cap="none" strike="noStrike">
                <a:solidFill>
                  <a:srgbClr val="FF0000"/>
                </a:solidFill>
                <a:latin typeface="Calibri"/>
                <a:ea typeface="Calibri"/>
                <a:cs typeface="Calibri"/>
                <a:sym typeface="Calibri"/>
              </a:rPr>
            </a:br>
            <a:endParaRPr b="1"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Each time we are assigning 65 + i. In first iteration i = 0 and 65 is assigned. So it will print from A to J.</a:t>
            </a:r>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11" name="Google Shape;211;p3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Ouput</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a:t>
            </a:r>
            <a:r>
              <a:rPr b="0" i="0" lang="en-US" sz="1800" u="none" cap="none" strike="noStrike">
                <a:solidFill>
                  <a:srgbClr val="000000"/>
                </a:solidFill>
                <a:latin typeface="Calibri"/>
                <a:ea typeface="Calibri"/>
                <a:cs typeface="Calibri"/>
                <a:sym typeface="Calibri"/>
              </a:rPr>
              <a:t>#include &lt;iostream&gt;</a:t>
            </a:r>
            <a:endParaRPr b="1"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using namespace std;</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main()</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 = 5, b = 10, c = 15;</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*arr[ ] = {&amp;a, &amp;b, &amp;c};</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arr[1];</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17" name="Google Shape;217;p3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Predict the ouput 2</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Arial"/>
                <a:ea typeface="Arial"/>
                <a:cs typeface="Arial"/>
                <a:sym typeface="Arial"/>
              </a:rPr>
            </a:br>
            <a:r>
              <a:rPr b="1" i="0" lang="en-US" sz="1800" u="none" cap="none" strike="noStrike">
                <a:solidFill>
                  <a:srgbClr val="FF0000"/>
                </a:solidFill>
                <a:latin typeface="Arial"/>
                <a:ea typeface="Arial"/>
                <a:cs typeface="Arial"/>
                <a:sym typeface="Arial"/>
              </a:rPr>
              <a:t>it will return some random number</a:t>
            </a:r>
            <a:endParaRPr b="1" i="0" sz="18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1" i="0" sz="1800" u="none" cap="none" strike="noStrike">
              <a:solidFill>
                <a:srgbClr val="FF0000"/>
              </a:solidFill>
              <a:latin typeface="Arial"/>
              <a:ea typeface="Arial"/>
              <a:cs typeface="Arial"/>
              <a:sym typeface="Arial"/>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Arial"/>
                <a:ea typeface="Arial"/>
                <a:cs typeface="Arial"/>
                <a:sym typeface="Arial"/>
              </a:rPr>
              <a:t>Array element cannot be address of auto variable. It can be address of static or extern variables.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23" name="Google Shape;223;p3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 Ouput</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 </a:t>
            </a:r>
            <a:endParaRPr b="1" i="0" sz="18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 = 32, *ptr = &amp;a;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char ch = 'A', &amp;cho = ch;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cho += a;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*ptr += ch;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a &lt;&lt; ", " &lt;&lt; ch &lt;&lt; endl;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29" name="Google Shape;229;p3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 Predict the ouput 3</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129, a </a:t>
            </a:r>
            <a:endParaRPr b="1" i="0" sz="1400" u="none" cap="none" strike="noStrike">
              <a:solidFill>
                <a:srgbClr val="FF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35" name="Google Shape;235;p3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  Ouput</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7" name="Google Shape;77;p4"/>
          <p:cNvSpPr txBox="1"/>
          <p:nvPr/>
        </p:nvSpPr>
        <p:spPr>
          <a:xfrm>
            <a:off x="2137144" y="2072376"/>
            <a:ext cx="4603898"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Let’s Get Started-</a:t>
            </a:r>
            <a:endParaRPr b="1" i="0" sz="3000" u="none" cap="none" strike="noStrike">
              <a:solidFill>
                <a:schemeClr val="dk1"/>
              </a:solidFill>
              <a:latin typeface="Calibri"/>
              <a:ea typeface="Calibri"/>
              <a:cs typeface="Calibri"/>
              <a:sym typeface="Calibri"/>
            </a:endParaRPr>
          </a:p>
        </p:txBody>
      </p:sp>
      <p:sp>
        <p:nvSpPr>
          <p:cNvPr id="78" name="Google Shape;78;p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 </a:t>
            </a:r>
            <a:endParaRPr b="1"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arr[] = { 4, 5, 6, 7 };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 = (arr + 1);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*arr + 10;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1" i="0" sz="1400" u="none" cap="none" strike="noStrike">
              <a:solidFill>
                <a:srgbClr val="FF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41" name="Google Shape;241;p3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  Predict the ouput 4</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FF0000"/>
                </a:solidFill>
                <a:latin typeface="Arial"/>
                <a:ea typeface="Arial"/>
                <a:cs typeface="Arial"/>
                <a:sym typeface="Arial"/>
              </a:rPr>
              <a:t>14</a:t>
            </a:r>
            <a:endParaRPr b="1" i="0" sz="1400" u="none" cap="none" strike="noStrike">
              <a:solidFill>
                <a:srgbClr val="FF0000"/>
              </a:solidFill>
              <a:latin typeface="Arial"/>
              <a:ea typeface="Arial"/>
              <a:cs typeface="Arial"/>
              <a:sym typeface="Arial"/>
            </a:endParaRPr>
          </a:p>
          <a:p>
            <a:pPr indent="0" lvl="0" marL="0" marR="0" rtl="0" algn="just">
              <a:lnSpc>
                <a:spcPct val="100000"/>
              </a:lnSpc>
              <a:spcBef>
                <a:spcPts val="0"/>
              </a:spcBef>
              <a:spcAft>
                <a:spcPts val="0"/>
              </a:spcAft>
              <a:buNone/>
            </a:pPr>
            <a:r>
              <a:t/>
            </a:r>
            <a:endParaRPr b="1" i="0" sz="1400" u="none" cap="none" strike="noStrike">
              <a:solidFill>
                <a:srgbClr val="FF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47" name="Google Shape;247;p4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  Ouput</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de587f3e6b_0_237"/>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Uninitialized pointers are known as wild pointers because they point to some arbitrary memory location and may cause a program to crash or behave badly.</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*p; /* wild pointer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Some unknown memory location is being corrupted.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should never be done.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 = 12;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253" name="Google Shape;253;gde587f3e6b_0_23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0" i="0" lang="en-US" sz="2400" u="none" cap="none" strike="noStrike">
                <a:solidFill>
                  <a:schemeClr val="lt1"/>
                </a:solidFill>
                <a:latin typeface="Calibri"/>
                <a:ea typeface="Calibri"/>
                <a:cs typeface="Calibri"/>
                <a:sym typeface="Calibri"/>
              </a:rPr>
              <a:t>Wild pointer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de587f3e6b_0_243"/>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Please note that if a pointer p points to a known variable then it’s not a wild pointer. In the below program, p is a wild pointer till this points to a.</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*p; /* wild pointer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a = 10;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 = &amp;a; /* p is not a wild pointer now*/</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 = 12; /* This is fine. Value of a is changed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259" name="Google Shape;259;gde587f3e6b_0_24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0" i="0" lang="en-US" sz="2400" u="none" cap="none" strike="noStrike">
                <a:solidFill>
                  <a:schemeClr val="lt1"/>
                </a:solidFill>
                <a:latin typeface="Calibri"/>
                <a:ea typeface="Calibri"/>
                <a:cs typeface="Calibri"/>
                <a:sym typeface="Calibri"/>
              </a:rPr>
              <a:t>Wild pointer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de587f3e6b_0_249"/>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NULL Pointer is a pointer which is pointing to nothing. In case, if we don’t have address to be assigned to a pointer, then we can simply use NULL.</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Null Pointer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*ptr =</a:t>
            </a:r>
            <a:r>
              <a:rPr lang="en-US" sz="1800">
                <a:latin typeface="Calibri"/>
                <a:ea typeface="Calibri"/>
                <a:cs typeface="Calibri"/>
                <a:sym typeface="Calibri"/>
              </a:rPr>
              <a:t> nullptr</a:t>
            </a: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cout&lt;&lt;ptr;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265" name="Google Shape;265;gde587f3e6b_0_24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0" i="0" lang="en-US" sz="2400" u="none" cap="none" strike="noStrike">
                <a:solidFill>
                  <a:schemeClr val="lt1"/>
                </a:solidFill>
                <a:latin typeface="Calibri"/>
                <a:ea typeface="Calibri"/>
                <a:cs typeface="Calibri"/>
                <a:sym typeface="Calibri"/>
              </a:rPr>
              <a:t>Null Pointer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de587f3e6b_0_255"/>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Important Points</a:t>
            </a:r>
            <a:endParaRPr b="1"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NULL vs Uninitialized pointer – An uninitialized pointer stores an undefined value. A null pointer stores a defined value, but one that is defined by the environment to not be a valid address for any member or object.</a:t>
            </a:r>
            <a:endParaRPr b="0" i="0" sz="14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NULL vs Void Pointer – Null pointer is a value, while void pointer is a type</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271" name="Google Shape;271;gde587f3e6b_0_25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0" i="0" lang="en-US" sz="2400" u="none" cap="none" strike="noStrike">
                <a:solidFill>
                  <a:schemeClr val="lt1"/>
                </a:solidFill>
                <a:latin typeface="Calibri"/>
                <a:ea typeface="Calibri"/>
                <a:cs typeface="Calibri"/>
                <a:sym typeface="Calibri"/>
              </a:rPr>
              <a:t>Null Pointer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de587f3e6b_0_261"/>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Simple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Simple obj;</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Simple* ptr;   // Pointer of class type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ptr = &amp;obj;</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obj.a;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ptr-&gt;a;  // Accessing member with pointer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277" name="Google Shape;277;gde587f3e6b_0_26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Pointers to Class Members in C++</a:t>
            </a:r>
            <a:endParaRPr b="1" i="0" sz="2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de587f3e6b_0_267"/>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Here you can see that we have declared a pointer of class type which points to class's object. We can access data members and member functions using pointer name with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arrow -&gt; symbol.</a:t>
            </a:r>
            <a:endParaRPr b="0" i="0" sz="1400" u="none" cap="none" strike="noStrike">
              <a:solidFill>
                <a:srgbClr val="000000"/>
              </a:solidFill>
              <a:latin typeface="Arial"/>
              <a:ea typeface="Arial"/>
              <a:cs typeface="Arial"/>
              <a:sym typeface="Arial"/>
            </a:endParaRPr>
          </a:p>
        </p:txBody>
      </p:sp>
      <p:sp>
        <p:nvSpPr>
          <p:cNvPr id="283" name="Google Shape;283;gde587f3e6b_0_26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Pointers to Class Members in C++</a:t>
            </a:r>
            <a:endParaRPr b="1" i="0" sz="2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de587f3e6b_0_273"/>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datatype class_name::*pointer_name = &amp;class_name::datamember_name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class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public: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int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void print()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cout &lt;&lt; "a is "&lt;&lt;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  </a:t>
            </a:r>
            <a:br>
              <a:rPr b="0" i="0" lang="en-US" sz="14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289" name="Google Shape;289;gde587f3e6b_0_27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Pointer to Data Members of Class</a:t>
            </a:r>
            <a:endParaRPr b="1" i="0" sz="2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de587f3e6b_0_279"/>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Data d, *dp;</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dp = &amp;d;     // pointer to object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Data::*ptr=&amp;Data::a;   // pointer to data member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d.*ptr=10;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d.print();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dp-&gt;*ptr=20;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dp-&gt;print();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Output:-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is 10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is 20</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295" name="Google Shape;295;gde587f3e6b_0_27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Pointer to Data Members of Class</a:t>
            </a:r>
            <a:endParaRPr b="1" i="0" sz="2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nvSpPr>
        <p:spPr>
          <a:xfrm>
            <a:off x="95856" y="79195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Pointer is a variable in C++ that holds the address of another variable. They have data type just like variables, for example an integer type pointer can hold the address of an integer variable and an character type pointer can hold the address of char variable.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Syntax:-</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data_type *pointer_name;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*p, var</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As I mentioned above, an integer type pointer can hold the address of another int variable. Here we have an integer variable var and pointer p holds the address of var. To assign the address of variable to pointer we use ampersand symbol (&amp;).</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 = &amp;var</a:t>
            </a:r>
            <a:r>
              <a:rPr b="0" i="0" lang="en-US" sz="18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84" name="Google Shape;84;p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Pointers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de587f3e6b_0_285"/>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return_type (class_name::*ptr_name) (argument_type) = &amp;class_name::function_name;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Data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f(float)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1;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(Data::*fp1) (float) = &amp;Data::f;   // Declaration and assignment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(Data::*fp2) (float);        // Only Declaration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01" name="Google Shape;301;gde587f3e6b_0_28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Pointer to Members Function of Class</a:t>
            </a:r>
            <a:endParaRPr b="1" i="0" sz="2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de587f3e6b_0_291"/>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fp2 = &amp;Data::f;   // Assignment inside main()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07" name="Google Shape;307;gde587f3e6b_0_29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Pointer to Members Function of Class</a:t>
            </a:r>
            <a:endParaRPr b="1" i="0" sz="2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de587f3e6b_0_297"/>
          <p:cNvSpPr txBox="1"/>
          <p:nvPr/>
        </p:nvSpPr>
        <p:spPr>
          <a:xfrm>
            <a:off x="94468" y="692887"/>
            <a:ext cx="8952300" cy="424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this pointer holds the address of current object, in simple words you can say that this pointer points to the current object of the class. Let’s take an example to understand this concept.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Demo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private: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num;</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char ch;</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void setMyValues(int num, char ch){</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this-&gt;num =num;</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this-&gt;ch=ch;</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void displayMyValues(){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cout&lt;&lt;num&lt;&lt;endl;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cout&lt;&lt;ch;</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13" name="Google Shape;313;gde587f3e6b_0_29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0" i="0" lang="en-US" sz="2400" u="none" cap="none" strike="noStrike">
                <a:solidFill>
                  <a:schemeClr val="lt1"/>
                </a:solidFill>
                <a:latin typeface="Calibri"/>
                <a:ea typeface="Calibri"/>
                <a:cs typeface="Calibri"/>
                <a:sym typeface="Calibri"/>
              </a:rPr>
              <a:t>This pointer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de587f3e6b_0_303"/>
          <p:cNvSpPr txBox="1"/>
          <p:nvPr/>
        </p:nvSpPr>
        <p:spPr>
          <a:xfrm>
            <a:off x="94468" y="714453"/>
            <a:ext cx="8952300" cy="424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Demo obj;</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obj.setMyValues(100,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obj.displayMyValues();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Here you can see that we have two data members num and ch. In member function setMyValues() we have two local variables having same name as data members name. In such case if you want to assign the local variable value to the data members then you won’t be able to do until unless you use this pointer, because the compiler won’t know that you are referring to object’s data members unless you use this pointer.</a:t>
            </a:r>
            <a:endParaRPr/>
          </a:p>
        </p:txBody>
      </p:sp>
      <p:sp>
        <p:nvSpPr>
          <p:cNvPr id="319" name="Google Shape;319;gde587f3e6b_0_30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0" i="0" lang="en-US" sz="2400" u="none" cap="none" strike="noStrike">
                <a:solidFill>
                  <a:schemeClr val="lt1"/>
                </a:solidFill>
                <a:latin typeface="Calibri"/>
                <a:ea typeface="Calibri"/>
                <a:cs typeface="Calibri"/>
                <a:sym typeface="Calibri"/>
              </a:rPr>
              <a:t>This pointer</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de85f6e0cb_0_0"/>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Write a program  to print all the alphabets using a pointer.</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1" i="0" lang="en-US" sz="1800" u="none" cap="none" strike="noStrike">
                <a:solidFill>
                  <a:srgbClr val="000000"/>
                </a:solidFill>
                <a:latin typeface="Calibri"/>
                <a:ea typeface="Calibri"/>
                <a:cs typeface="Calibri"/>
                <a:sym typeface="Calibri"/>
              </a:rPr>
              <a:t> </a:t>
            </a:r>
            <a:r>
              <a:rPr b="0" i="0" lang="en-US" sz="1800" u="none" cap="none" strike="noStrike">
                <a:solidFill>
                  <a:srgbClr val="000000"/>
                </a:solidFill>
                <a:latin typeface="Calibri"/>
                <a:ea typeface="Calibri"/>
                <a:cs typeface="Calibri"/>
                <a:sym typeface="Calibri"/>
              </a:rPr>
              <a:t>Write a program to print the elements of an array in reverse order using pointer.</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Write a program  to count the number of vowels and consonants in a string using a pointer.</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Write a program to find the maximum number between three numbers using a pointer.</a:t>
            </a:r>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25" name="Google Shape;325;gde85f6e0cb_0_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Coding Question</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2"/>
          <p:cNvSpPr txBox="1"/>
          <p:nvPr/>
        </p:nvSpPr>
        <p:spPr>
          <a:xfrm>
            <a:off x="94468" y="811499"/>
            <a:ext cx="8952289" cy="4239625"/>
          </a:xfrm>
          <a:prstGeom prst="rect">
            <a:avLst/>
          </a:prstGeom>
          <a:noFill/>
          <a:ln>
            <a:noFill/>
          </a:ln>
        </p:spPr>
        <p:txBody>
          <a:bodyPr anchorCtr="0" anchor="t" bIns="91425" lIns="91425" spcFirstLastPara="1" rIns="91425" wrap="square" tIns="91425">
            <a:noAutofit/>
          </a:bodyPr>
          <a:lstStyle/>
          <a:p>
            <a:pPr indent="0" lvl="2" marL="0" marR="0" rtl="0" algn="ctr">
              <a:lnSpc>
                <a:spcPct val="150000"/>
              </a:lnSpc>
              <a:spcBef>
                <a:spcPts val="0"/>
              </a:spcBef>
              <a:spcAft>
                <a:spcPts val="0"/>
              </a:spcAft>
              <a:buNone/>
            </a:pPr>
            <a:r>
              <a:t/>
            </a:r>
            <a:endParaRPr b="1" i="0" sz="4000" u="none" cap="none" strike="noStrike">
              <a:solidFill>
                <a:srgbClr val="000000"/>
              </a:solidFill>
              <a:latin typeface="Calibri"/>
              <a:ea typeface="Calibri"/>
              <a:cs typeface="Calibri"/>
              <a:sym typeface="Calibri"/>
            </a:endParaRPr>
          </a:p>
          <a:p>
            <a:pPr indent="0" lvl="2" marL="0" marR="0" rtl="0" algn="ctr">
              <a:lnSpc>
                <a:spcPct val="150000"/>
              </a:lnSpc>
              <a:spcBef>
                <a:spcPts val="0"/>
              </a:spcBef>
              <a:spcAft>
                <a:spcPts val="0"/>
              </a:spcAft>
              <a:buNone/>
            </a:pPr>
            <a:r>
              <a:rPr b="1" i="0" lang="en-US" sz="4000" u="none" cap="none" strike="noStrike">
                <a:solidFill>
                  <a:srgbClr val="000000"/>
                </a:solidFill>
                <a:latin typeface="Calibri"/>
                <a:ea typeface="Calibri"/>
                <a:cs typeface="Calibri"/>
                <a:sym typeface="Calibri"/>
              </a:rPr>
              <a:t>Any Questions??</a:t>
            </a:r>
            <a:endParaRPr/>
          </a:p>
        </p:txBody>
      </p:sp>
      <p:sp>
        <p:nvSpPr>
          <p:cNvPr id="331" name="Google Shape;331;p42"/>
          <p:cNvSpPr txBox="1"/>
          <p:nvPr/>
        </p:nvSpPr>
        <p:spPr>
          <a:xfrm>
            <a:off x="340079" y="138448"/>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lt1"/>
                </a:solidFill>
                <a:latin typeface="Calibri"/>
                <a:ea typeface="Calibri"/>
                <a:cs typeface="Calibri"/>
                <a:sym typeface="Calibri"/>
              </a:rPr>
              <a:t>QNA Time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3"/>
          <p:cNvSpPr txBox="1"/>
          <p:nvPr>
            <p:ph type="title"/>
          </p:nvPr>
        </p:nvSpPr>
        <p:spPr>
          <a:xfrm>
            <a:off x="662435" y="2001171"/>
            <a:ext cx="7819200" cy="6351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SzPts val="2800"/>
              <a:buNone/>
            </a:pPr>
            <a:r>
              <a:rPr lang="en-US"/>
              <a:t>Thank You!</a:t>
            </a:r>
            <a:endParaRPr/>
          </a:p>
          <a:p>
            <a:pPr indent="0" lvl="0" marL="12700" rtl="0" algn="ctr">
              <a:lnSpc>
                <a:spcPct val="100000"/>
              </a:lnSpc>
              <a:spcBef>
                <a:spcPts val="0"/>
              </a:spcBef>
              <a:spcAft>
                <a:spcPts val="0"/>
              </a:spcAft>
              <a:buSzPts val="2800"/>
              <a:buNone/>
            </a:pPr>
            <a:r>
              <a:t/>
            </a:r>
            <a:endParaRPr sz="2000"/>
          </a:p>
          <a:p>
            <a:pPr indent="0" lvl="0" marL="12700" rtl="0" algn="l">
              <a:lnSpc>
                <a:spcPct val="100000"/>
              </a:lnSpc>
              <a:spcBef>
                <a:spcPts val="0"/>
              </a:spcBef>
              <a:spcAft>
                <a:spcPts val="0"/>
              </a:spcAft>
              <a:buSzPts val="2800"/>
              <a:buNone/>
            </a:pPr>
            <a:r>
              <a:t/>
            </a:r>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p:txBody>
      </p:sp>
      <p:sp>
        <p:nvSpPr>
          <p:cNvPr id="337" name="Google Shape;337;p43"/>
          <p:cNvSpPr txBox="1"/>
          <p:nvPr/>
        </p:nvSpPr>
        <p:spPr>
          <a:xfrm>
            <a:off x="1754372" y="3625702"/>
            <a:ext cx="598613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See you guys in next class.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//Pointer declaration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 var=101;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//Assignment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 = &amp;var;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cout&lt;&lt;"Address of var: "&lt;&lt;&amp;var&lt;&lt;endl;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cout&lt;&lt;"Address of var: "&lt;&lt;p&lt;&lt;endl;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cout&lt;&lt;"Address of p: "&lt;&lt;&amp;p&lt;&lt;endl;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cout&lt;&lt;"Value of var: "&lt;&lt;*p;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90" name="Google Shape;90;p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Pointers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7"/>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Address of var: 0x7fff5dfffc0c</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Address of var: 0x7fff5dfffc0c</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Address of p: 0x7fff5dfffc10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Value of var: 101</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96" name="Google Shape;96;p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Output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9"/>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void pointer is a general-purpose pointer that can hold the address of any data type, but it is not associated with any data type.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*ptr; </a:t>
            </a:r>
            <a:r>
              <a:rPr b="1" i="0" lang="en-US" sz="1800" u="none" cap="none" strike="noStrike">
                <a:solidFill>
                  <a:srgbClr val="000000"/>
                </a:solidFill>
                <a:latin typeface="Arial"/>
                <a:ea typeface="Arial"/>
                <a:cs typeface="Arial"/>
                <a:sym typeface="Arial"/>
              </a:rPr>
              <a:t>  </a:t>
            </a:r>
            <a:br>
              <a:rPr b="0" i="0" lang="en-US" sz="1400" u="none" cap="none" strike="noStrike">
                <a:solidFill>
                  <a:srgbClr val="000000"/>
                </a:solidFill>
                <a:latin typeface="Arial"/>
                <a:ea typeface="Arial"/>
                <a:cs typeface="Arial"/>
                <a:sym typeface="Arial"/>
              </a:rPr>
            </a:b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02" name="Google Shape;102;p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Void Pointers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0"/>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void *ptr;   // void pointer declaration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a=9;   // integer variable initialization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ptr=&amp;a;   // storing the address of 'a' variable in a void pointer variable.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std::cout &lt;&lt; &amp;a &lt;&lt; std::endl;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std::cout &lt;&lt; ptr &lt;&lt; std::endl;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08" name="Google Shape;108;p1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Void Pointers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1"/>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14" name="Google Shape;114;p1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Output</a:t>
            </a:r>
            <a:endParaRPr/>
          </a:p>
        </p:txBody>
      </p:sp>
      <p:pic>
        <p:nvPicPr>
          <p:cNvPr descr="Text&#10;&#10;Description automatically generated" id="115" name="Google Shape;115;p11"/>
          <p:cNvPicPr preferRelativeResize="0"/>
          <p:nvPr/>
        </p:nvPicPr>
        <p:blipFill rotWithShape="1">
          <a:blip r:embed="rId3">
            <a:alphaModFix/>
          </a:blip>
          <a:srcRect b="0" l="0" r="0" t="0"/>
          <a:stretch/>
        </p:blipFill>
        <p:spPr>
          <a:xfrm>
            <a:off x="1011447" y="1055632"/>
            <a:ext cx="5773227" cy="34204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