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rXXlrbZwwWC/NVrg3H8eorWrSv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37"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e54af4009_0_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gde54af400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e54af4009_0_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gde54af400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e54af4009_0_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gde54af400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e54af4009_0_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de54af400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e54af4009_0_2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de54af400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54af4009_0_3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gde54af400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e54af4009_0_3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gde54af400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e54af4009_0_4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de54af400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e54af4009_0_5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gde54af400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e54af4009_0_5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gde54af400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e54af4009_0_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gde54af400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e54af4009_0_6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gde54af400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e54af4009_0_7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gde54af40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e54af4009_0_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gde54af40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e54af4009_0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gde54af400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e54af4009_0_9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1" name="Google Shape;361;gde54af400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e54af4009_0_10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gde54af400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e54af4009_0_1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gde54af400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7"/>
        <p:cNvGrpSpPr/>
        <p:nvPr/>
      </p:nvGrpSpPr>
      <p:grpSpPr>
        <a:xfrm>
          <a:off x="0" y="0"/>
          <a:ext cx="0" cy="0"/>
          <a:chOff x="0" y="0"/>
          <a:chExt cx="0" cy="0"/>
        </a:xfrm>
      </p:grpSpPr>
      <p:sp>
        <p:nvSpPr>
          <p:cNvPr id="68" name="Google Shape;68;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Google Shape;70;p28"/>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sp>
        <p:nvSpPr>
          <p:cNvPr id="72" name="Google Shape;72;p40"/>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74" name="Google Shape;74;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4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6" name="Google Shape;86;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3"/>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2" name="Google Shape;92;p43"/>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3" name="Google Shape;93;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44"/>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9" name="Google Shape;99;p44"/>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0" name="Google Shape;100;p44"/>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1" name="Google Shape;101;p44"/>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2" name="Google Shape;102;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4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
        <p:nvSpPr>
          <p:cNvPr id="111" name="Google Shape;111;p4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7" name="Google Shape;117;p47"/>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8" name="Google Shape;118;p4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4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48"/>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4" name="Google Shape;124;p4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5" name="Google Shape;125;p4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4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49"/>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50"/>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50"/>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5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29"/>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 name="Google Shape;3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2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2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145" name="Google Shape;145;p1"/>
          <p:cNvSpPr txBox="1"/>
          <p:nvPr/>
        </p:nvSpPr>
        <p:spPr>
          <a:xfrm>
            <a:off x="429142" y="2217806"/>
            <a:ext cx="41679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rPr>
              <a:t>Array</a:t>
            </a:r>
            <a:r>
              <a:rPr lang="en-US" sz="2000" b="1" i="0" u="none" strike="noStrike" cap="none">
                <a:solidFill>
                  <a:srgbClr val="000000"/>
                </a:solidFill>
                <a:latin typeface="Arial"/>
                <a:ea typeface="Arial"/>
                <a:cs typeface="Arial"/>
                <a:sym typeface="Arial"/>
              </a:rPr>
              <a:t> </a:t>
            </a:r>
            <a:endParaRPr sz="2000" b="1" i="0" u="none" strike="noStrike" cap="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 arr[]  = {1, 2, 0, 0, 0, 3, 6}</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Output : 1 2 3 6 0 0 0</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Input: arr[] = {0, 1, 9, 8, 4, 0, 0, 2, 7, 0, 6, 0, 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Output: 1 9 8 4 2 7 6 9 0 0 0 0 0</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01" name="Google Shape;201;p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Move all zeroes to end of array </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207" name="Google Shape;207;p11"/>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1400" b="0" i="0" u="none" strike="noStrike" cap="none">
                <a:solidFill>
                  <a:srgbClr val="000000"/>
                </a:solidFill>
                <a:latin typeface="Calibri"/>
                <a:ea typeface="Calibri"/>
                <a:cs typeface="Calibri"/>
                <a:sym typeface="Calibri"/>
              </a:rPr>
              <a:t>General Syntax:</a:t>
            </a:r>
            <a:endParaRPr/>
          </a:p>
          <a:p>
            <a:pPr marL="0" marR="0" lvl="0" indent="0" algn="l" rtl="0">
              <a:lnSpc>
                <a:spcPct val="115000"/>
              </a:lnSpc>
              <a:spcBef>
                <a:spcPts val="0"/>
              </a:spcBef>
              <a:spcAft>
                <a:spcPts val="0"/>
              </a:spcAft>
              <a:buClr>
                <a:srgbClr val="000000"/>
              </a:buClr>
              <a:buSzPts val="2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1" i="0" u="none" strike="noStrike" cap="none">
                <a:solidFill>
                  <a:srgbClr val="000000"/>
                </a:solidFill>
                <a:latin typeface="Arial"/>
                <a:ea typeface="Arial"/>
                <a:cs typeface="Arial"/>
                <a:sym typeface="Arial"/>
              </a:rPr>
              <a:t>type name[size1][size2]...[sizeN];</a:t>
            </a:r>
            <a:endParaRPr/>
          </a:p>
          <a:p>
            <a:pPr marL="0" marR="0" lvl="0" indent="0" algn="l" rtl="0">
              <a:lnSpc>
                <a:spcPct val="115000"/>
              </a:lnSpc>
              <a:spcBef>
                <a:spcPts val="0"/>
              </a:spcBef>
              <a:spcAft>
                <a:spcPts val="0"/>
              </a:spcAft>
              <a:buNone/>
            </a:pPr>
            <a:endParaRPr sz="1400" b="1"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0" i="0" u="none" strike="noStrike" cap="none">
                <a:solidFill>
                  <a:srgbClr val="000000"/>
                </a:solidFill>
                <a:latin typeface="Calibri"/>
                <a:ea typeface="Calibri"/>
                <a:cs typeface="Calibri"/>
                <a:sym typeface="Calibri"/>
              </a:rPr>
              <a:t>Eg.</a:t>
            </a:r>
            <a:endParaRPr/>
          </a:p>
          <a:p>
            <a:pPr marL="0" marR="0" lvl="0" indent="0" algn="l" rtl="0">
              <a:lnSpc>
                <a:spcPct val="115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0" i="0" u="none" strike="noStrike" cap="none">
                <a:solidFill>
                  <a:srgbClr val="000000"/>
                </a:solidFill>
                <a:latin typeface="Calibri"/>
                <a:ea typeface="Calibri"/>
                <a:cs typeface="Calibri"/>
                <a:sym typeface="Calibri"/>
              </a:rPr>
              <a:t>int arr[3][2];</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213" name="Google Shape;213;p12"/>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1400" b="1" i="0" u="none" strike="noStrike" cap="none">
                <a:solidFill>
                  <a:srgbClr val="000000"/>
                </a:solidFill>
                <a:latin typeface="Calibri"/>
                <a:ea typeface="Calibri"/>
                <a:cs typeface="Calibri"/>
                <a:sym typeface="Calibri"/>
              </a:rPr>
              <a:t>Two Dimensional Array:</a:t>
            </a:r>
            <a:endParaRPr/>
          </a:p>
          <a:p>
            <a:pPr marL="0" marR="0" lvl="0" indent="0" algn="l" rtl="0">
              <a:lnSpc>
                <a:spcPct val="115000"/>
              </a:lnSpc>
              <a:spcBef>
                <a:spcPts val="0"/>
              </a:spcBef>
              <a:spcAft>
                <a:spcPts val="0"/>
              </a:spcAft>
              <a:buClr>
                <a:srgbClr val="000000"/>
              </a:buClr>
              <a:buSzPts val="2400"/>
              <a:buFont typeface="Arial"/>
              <a:buNone/>
            </a:pPr>
            <a:endParaRPr sz="1400" b="1"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sz="1400" b="0" i="0" u="none" strike="noStrike" cap="none">
                <a:solidFill>
                  <a:srgbClr val="000000"/>
                </a:solidFill>
                <a:latin typeface="Calibri"/>
                <a:ea typeface="Calibri"/>
                <a:cs typeface="Calibri"/>
                <a:sym typeface="Calibri"/>
              </a:rPr>
              <a:t>General Syntax:</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type arrayName [ x ][ y ];</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Eg.</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int arr[3][4];</a:t>
            </a:r>
            <a:endParaRPr/>
          </a:p>
          <a:p>
            <a:pPr marL="0" marR="0" lvl="0" indent="0" algn="l" rtl="0">
              <a:lnSpc>
                <a:spcPct val="115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cxnSp>
        <p:nvCxnSpPr>
          <p:cNvPr id="214" name="Google Shape;214;p12"/>
          <p:cNvCxnSpPr/>
          <p:nvPr/>
        </p:nvCxnSpPr>
        <p:spPr>
          <a:xfrm>
            <a:off x="1285852" y="3571882"/>
            <a:ext cx="857400" cy="357300"/>
          </a:xfrm>
          <a:prstGeom prst="curvedConnector3">
            <a:avLst>
              <a:gd name="adj1" fmla="val -20573"/>
            </a:avLst>
          </a:prstGeom>
          <a:noFill/>
          <a:ln w="38100" cap="flat" cmpd="sng">
            <a:solidFill>
              <a:srgbClr val="FF0000"/>
            </a:solidFill>
            <a:prstDash val="solid"/>
            <a:round/>
            <a:headEnd type="none" w="sm" len="sm"/>
            <a:tailEnd type="stealth" w="med" len="med"/>
          </a:ln>
        </p:spPr>
      </p:cxnSp>
      <p:cxnSp>
        <p:nvCxnSpPr>
          <p:cNvPr id="215" name="Google Shape;215;p12"/>
          <p:cNvCxnSpPr/>
          <p:nvPr/>
        </p:nvCxnSpPr>
        <p:spPr>
          <a:xfrm rot="10800000" flipH="1">
            <a:off x="1571604" y="3000268"/>
            <a:ext cx="1000200" cy="357300"/>
          </a:xfrm>
          <a:prstGeom prst="curvedConnector3">
            <a:avLst>
              <a:gd name="adj1" fmla="val -16680"/>
            </a:avLst>
          </a:prstGeom>
          <a:noFill/>
          <a:ln w="38100" cap="flat" cmpd="sng">
            <a:solidFill>
              <a:srgbClr val="FF0000"/>
            </a:solidFill>
            <a:prstDash val="solid"/>
            <a:round/>
            <a:headEnd type="none" w="sm" len="sm"/>
            <a:tailEnd type="stealth" w="med" len="med"/>
          </a:ln>
        </p:spPr>
      </p:cxnSp>
      <p:sp>
        <p:nvSpPr>
          <p:cNvPr id="216" name="Google Shape;216;p12"/>
          <p:cNvSpPr txBox="1"/>
          <p:nvPr/>
        </p:nvSpPr>
        <p:spPr>
          <a:xfrm>
            <a:off x="2214546" y="3786196"/>
            <a:ext cx="157163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rows</a:t>
            </a:r>
            <a:endParaRPr/>
          </a:p>
        </p:txBody>
      </p:sp>
      <p:sp>
        <p:nvSpPr>
          <p:cNvPr id="217" name="Google Shape;217;p12"/>
          <p:cNvSpPr txBox="1"/>
          <p:nvPr/>
        </p:nvSpPr>
        <p:spPr>
          <a:xfrm>
            <a:off x="2571736" y="2857502"/>
            <a:ext cx="16430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column</a:t>
            </a:r>
            <a:endParaRPr/>
          </a:p>
        </p:txBody>
      </p:sp>
      <p:pic>
        <p:nvPicPr>
          <p:cNvPr id="218" name="Google Shape;218;p12" descr="Two Dimensional Arrays"/>
          <p:cNvPicPr preferRelativeResize="0"/>
          <p:nvPr/>
        </p:nvPicPr>
        <p:blipFill rotWithShape="1">
          <a:blip r:embed="rId3">
            <a:alphaModFix/>
          </a:blip>
          <a:srcRect/>
          <a:stretch/>
        </p:blipFill>
        <p:spPr>
          <a:xfrm>
            <a:off x="4071934" y="1928808"/>
            <a:ext cx="4067175"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224" name="Google Shape;224;p13"/>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1400" b="1" i="0" u="none" strike="noStrike" cap="none">
                <a:solidFill>
                  <a:srgbClr val="000000"/>
                </a:solidFill>
                <a:latin typeface="Calibri"/>
                <a:ea typeface="Calibri"/>
                <a:cs typeface="Calibri"/>
                <a:sym typeface="Calibri"/>
              </a:rPr>
              <a:t>Initializing 2D arrays:</a:t>
            </a:r>
            <a:endParaRPr/>
          </a:p>
          <a:p>
            <a:pPr marL="0" marR="0" lvl="0" indent="0" algn="l" rtl="0">
              <a:lnSpc>
                <a:spcPct val="115000"/>
              </a:lnSpc>
              <a:spcBef>
                <a:spcPts val="0"/>
              </a:spcBef>
              <a:spcAft>
                <a:spcPts val="0"/>
              </a:spcAft>
              <a:buClr>
                <a:srgbClr val="000000"/>
              </a:buClr>
              <a:buSzPts val="2400"/>
              <a:buFont typeface="Arial"/>
              <a:buNone/>
            </a:pPr>
            <a:endParaRPr sz="1400" b="1"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int a[3][4] = { {0, 1, 2, 3} , </a:t>
            </a:r>
            <a:r>
              <a:rPr lang="en-US" sz="1400" b="0" i="0" u="none" strike="noStrike" cap="none">
                <a:solidFill>
                  <a:srgbClr val="E36C09"/>
                </a:solidFill>
                <a:latin typeface="Arial"/>
                <a:ea typeface="Arial"/>
                <a:cs typeface="Arial"/>
                <a:sym typeface="Arial"/>
              </a:rPr>
              <a:t>/* initializers for row indexed by 0 */ </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	{4, 5, 6, 7} , </a:t>
            </a:r>
            <a:r>
              <a:rPr lang="en-US" sz="1400" b="0" i="0" u="none" strike="noStrike" cap="none">
                <a:solidFill>
                  <a:srgbClr val="E36C09"/>
                </a:solidFill>
                <a:latin typeface="Arial"/>
                <a:ea typeface="Arial"/>
                <a:cs typeface="Arial"/>
                <a:sym typeface="Arial"/>
              </a:rPr>
              <a:t>/* initializers for row indexed by 1 */ </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	{8, 9, 10, 11} </a:t>
            </a:r>
            <a:r>
              <a:rPr lang="en-US" sz="1400" b="0" i="0" u="none" strike="noStrike" cap="none">
                <a:solidFill>
                  <a:srgbClr val="E36C09"/>
                </a:solidFill>
                <a:latin typeface="Arial"/>
                <a:ea typeface="Arial"/>
                <a:cs typeface="Arial"/>
                <a:sym typeface="Arial"/>
              </a:rPr>
              <a:t>/* initializers for row indexed by 2 */ </a:t>
            </a:r>
            <a:r>
              <a:rPr lang="en-US" sz="1400" b="0" i="0" u="none" strike="noStrike" cap="none">
                <a:solidFill>
                  <a:srgbClr val="000000"/>
                </a:solidFill>
                <a:latin typeface="Arial"/>
                <a:ea typeface="Arial"/>
                <a:cs typeface="Arial"/>
                <a:sym typeface="Arial"/>
              </a:rPr>
              <a:t>};</a:t>
            </a:r>
            <a:endParaRPr sz="1400" b="1"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230" name="Google Shape;230;p14"/>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i="0" u="none" strike="noStrike" cap="none">
                <a:solidFill>
                  <a:srgbClr val="000000"/>
                </a:solidFill>
                <a:latin typeface="Arial"/>
                <a:ea typeface="Arial"/>
                <a:cs typeface="Arial"/>
                <a:sym typeface="Arial"/>
              </a:rPr>
              <a:t>a[2][3]</a:t>
            </a:r>
            <a:endParaRPr sz="4000" b="1" i="0" u="none" strike="noStrike" cap="none">
              <a:solidFill>
                <a:srgbClr val="000000"/>
              </a:solidFill>
              <a:latin typeface="Calibri"/>
              <a:ea typeface="Calibri"/>
              <a:cs typeface="Calibri"/>
              <a:sym typeface="Calibri"/>
            </a:endParaRPr>
          </a:p>
        </p:txBody>
      </p:sp>
      <p:cxnSp>
        <p:nvCxnSpPr>
          <p:cNvPr id="231" name="Google Shape;231;p14"/>
          <p:cNvCxnSpPr/>
          <p:nvPr/>
        </p:nvCxnSpPr>
        <p:spPr>
          <a:xfrm>
            <a:off x="1142976" y="2000246"/>
            <a:ext cx="857400" cy="357300"/>
          </a:xfrm>
          <a:prstGeom prst="curvedConnector3">
            <a:avLst>
              <a:gd name="adj1" fmla="val -20573"/>
            </a:avLst>
          </a:prstGeom>
          <a:noFill/>
          <a:ln w="38100" cap="flat" cmpd="sng">
            <a:solidFill>
              <a:srgbClr val="FF0000"/>
            </a:solidFill>
            <a:prstDash val="solid"/>
            <a:round/>
            <a:headEnd type="none" w="sm" len="sm"/>
            <a:tailEnd type="stealth" w="med" len="med"/>
          </a:ln>
        </p:spPr>
      </p:cxnSp>
      <p:sp>
        <p:nvSpPr>
          <p:cNvPr id="232" name="Google Shape;232;p14"/>
          <p:cNvSpPr txBox="1"/>
          <p:nvPr/>
        </p:nvSpPr>
        <p:spPr>
          <a:xfrm>
            <a:off x="2071670" y="2214560"/>
            <a:ext cx="40005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3</a:t>
            </a:r>
            <a:r>
              <a:rPr lang="en-US" sz="1400" b="0" i="0" u="none" strike="noStrike" cap="none" baseline="30000">
                <a:solidFill>
                  <a:srgbClr val="FF0000"/>
                </a:solidFill>
                <a:latin typeface="Arial"/>
                <a:ea typeface="Arial"/>
                <a:cs typeface="Arial"/>
                <a:sym typeface="Arial"/>
              </a:rPr>
              <a:t>rd</a:t>
            </a:r>
            <a:r>
              <a:rPr lang="en-US" sz="1400" b="0" i="0" u="none" strike="noStrike" cap="none">
                <a:solidFill>
                  <a:srgbClr val="FF0000"/>
                </a:solidFill>
                <a:latin typeface="Arial"/>
                <a:ea typeface="Arial"/>
                <a:cs typeface="Arial"/>
                <a:sym typeface="Arial"/>
              </a:rPr>
              <a:t> row</a:t>
            </a:r>
            <a:endParaRPr/>
          </a:p>
        </p:txBody>
      </p:sp>
      <p:cxnSp>
        <p:nvCxnSpPr>
          <p:cNvPr id="233" name="Google Shape;233;p14"/>
          <p:cNvCxnSpPr/>
          <p:nvPr/>
        </p:nvCxnSpPr>
        <p:spPr>
          <a:xfrm rot="10800000" flipH="1">
            <a:off x="1714480" y="1142880"/>
            <a:ext cx="1000200" cy="357300"/>
          </a:xfrm>
          <a:prstGeom prst="curvedConnector3">
            <a:avLst>
              <a:gd name="adj1" fmla="val -16680"/>
            </a:avLst>
          </a:prstGeom>
          <a:noFill/>
          <a:ln w="38100" cap="flat" cmpd="sng">
            <a:solidFill>
              <a:srgbClr val="FF0000"/>
            </a:solidFill>
            <a:prstDash val="solid"/>
            <a:round/>
            <a:headEnd type="none" w="sm" len="sm"/>
            <a:tailEnd type="stealth" w="med" len="med"/>
          </a:ln>
        </p:spPr>
      </p:cxnSp>
      <p:sp>
        <p:nvSpPr>
          <p:cNvPr id="234" name="Google Shape;234;p14"/>
          <p:cNvSpPr txBox="1"/>
          <p:nvPr/>
        </p:nvSpPr>
        <p:spPr>
          <a:xfrm>
            <a:off x="2714612" y="1000114"/>
            <a:ext cx="45005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4</a:t>
            </a:r>
            <a:r>
              <a:rPr lang="en-US" sz="1400" b="0" i="0" u="none" strike="noStrike" cap="none" baseline="30000">
                <a:solidFill>
                  <a:srgbClr val="FF0000"/>
                </a:solidFill>
                <a:latin typeface="Arial"/>
                <a:ea typeface="Arial"/>
                <a:cs typeface="Arial"/>
                <a:sym typeface="Arial"/>
              </a:rPr>
              <a:t>th</a:t>
            </a:r>
            <a:r>
              <a:rPr lang="en-US" sz="1400" b="0" i="0" u="none" strike="noStrike" cap="none">
                <a:solidFill>
                  <a:srgbClr val="FF0000"/>
                </a:solidFill>
                <a:latin typeface="Arial"/>
                <a:ea typeface="Arial"/>
                <a:cs typeface="Arial"/>
                <a:sym typeface="Arial"/>
              </a:rPr>
              <a:t> column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5"/>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240" name="Google Shape;240;p15"/>
          <p:cNvSpPr txBox="1"/>
          <p:nvPr/>
        </p:nvSpPr>
        <p:spPr>
          <a:xfrm>
            <a:off x="507300" y="1289250"/>
            <a:ext cx="8014500" cy="349707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Suppose there is a class:</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Class c1{</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	int a[5][7];</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It has an Object:</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c1 </a:t>
            </a:r>
            <a:r>
              <a:rPr lang="en-US" sz="1400" b="0" i="1" u="none" strike="noStrike" cap="none">
                <a:solidFill>
                  <a:srgbClr val="000000"/>
                </a:solidFill>
                <a:latin typeface="Arial"/>
                <a:ea typeface="Arial"/>
                <a:cs typeface="Arial"/>
                <a:sym typeface="Arial"/>
              </a:rPr>
              <a:t>obj1</a:t>
            </a:r>
            <a:r>
              <a:rPr lang="en-US" sz="1400" b="0" i="0" u="none" strike="noStrike" cap="none">
                <a:solidFill>
                  <a:srgbClr val="000000"/>
                </a:solidFill>
                <a:latin typeface="Arial"/>
                <a:ea typeface="Arial"/>
                <a:cs typeface="Arial"/>
                <a:sym typeface="Arial"/>
              </a:rPr>
              <a:t>;</a:t>
            </a:r>
            <a:endParaRPr/>
          </a:p>
          <a:p>
            <a:pPr marL="0" marR="0" lvl="0" indent="0" algn="l" rtl="0">
              <a:lnSpc>
                <a:spcPct val="115000"/>
              </a:lnSpc>
              <a:spcBef>
                <a:spcPts val="0"/>
              </a:spcBef>
              <a:spcAft>
                <a:spcPts val="0"/>
              </a:spcAft>
              <a:buNone/>
            </a:pPr>
            <a:r>
              <a:rPr lang="en-US" sz="4000" b="1" i="0" u="none" strike="noStrike" cap="none">
                <a:solidFill>
                  <a:srgbClr val="000000"/>
                </a:solidFill>
                <a:latin typeface="Arial"/>
                <a:ea typeface="Arial"/>
                <a:cs typeface="Arial"/>
                <a:sym typeface="Arial"/>
              </a:rPr>
              <a:t>obj1.a[2][3]</a:t>
            </a:r>
            <a:endParaRPr sz="4000" b="1" i="0" u="none" strike="noStrike" cap="none">
              <a:solidFill>
                <a:srgbClr val="000000"/>
              </a:solidFill>
              <a:latin typeface="Calibri"/>
              <a:ea typeface="Calibri"/>
              <a:cs typeface="Calibri"/>
              <a:sym typeface="Calibri"/>
            </a:endParaRPr>
          </a:p>
        </p:txBody>
      </p:sp>
      <p:cxnSp>
        <p:nvCxnSpPr>
          <p:cNvPr id="241" name="Google Shape;241;p15"/>
          <p:cNvCxnSpPr/>
          <p:nvPr/>
        </p:nvCxnSpPr>
        <p:spPr>
          <a:xfrm>
            <a:off x="2285984" y="4429138"/>
            <a:ext cx="857400" cy="357300"/>
          </a:xfrm>
          <a:prstGeom prst="curvedConnector3">
            <a:avLst>
              <a:gd name="adj1" fmla="val -20573"/>
            </a:avLst>
          </a:prstGeom>
          <a:noFill/>
          <a:ln w="38100" cap="flat" cmpd="sng">
            <a:solidFill>
              <a:srgbClr val="FF0000"/>
            </a:solidFill>
            <a:prstDash val="solid"/>
            <a:round/>
            <a:headEnd type="none" w="sm" len="sm"/>
            <a:tailEnd type="stealth" w="med" len="med"/>
          </a:ln>
        </p:spPr>
      </p:cxnSp>
      <p:sp>
        <p:nvSpPr>
          <p:cNvPr id="242" name="Google Shape;242;p15"/>
          <p:cNvSpPr txBox="1"/>
          <p:nvPr/>
        </p:nvSpPr>
        <p:spPr>
          <a:xfrm>
            <a:off x="3214678" y="4643452"/>
            <a:ext cx="40005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3</a:t>
            </a:r>
            <a:r>
              <a:rPr lang="en-US" sz="1400" b="0" i="0" u="none" strike="noStrike" cap="none" baseline="30000">
                <a:solidFill>
                  <a:srgbClr val="FF0000"/>
                </a:solidFill>
                <a:latin typeface="Arial"/>
                <a:ea typeface="Arial"/>
                <a:cs typeface="Arial"/>
                <a:sym typeface="Arial"/>
              </a:rPr>
              <a:t>rd</a:t>
            </a:r>
            <a:r>
              <a:rPr lang="en-US" sz="1400" b="0" i="0" u="none" strike="noStrike" cap="none">
                <a:solidFill>
                  <a:srgbClr val="FF0000"/>
                </a:solidFill>
                <a:latin typeface="Arial"/>
                <a:ea typeface="Arial"/>
                <a:cs typeface="Arial"/>
                <a:sym typeface="Arial"/>
              </a:rPr>
              <a:t> row</a:t>
            </a:r>
            <a:endParaRPr/>
          </a:p>
        </p:txBody>
      </p:sp>
      <p:cxnSp>
        <p:nvCxnSpPr>
          <p:cNvPr id="243" name="Google Shape;243;p15"/>
          <p:cNvCxnSpPr/>
          <p:nvPr/>
        </p:nvCxnSpPr>
        <p:spPr>
          <a:xfrm rot="10800000" flipH="1">
            <a:off x="2857488" y="3714648"/>
            <a:ext cx="1000200" cy="357300"/>
          </a:xfrm>
          <a:prstGeom prst="curvedConnector3">
            <a:avLst>
              <a:gd name="adj1" fmla="val -16680"/>
            </a:avLst>
          </a:prstGeom>
          <a:noFill/>
          <a:ln w="38100" cap="flat" cmpd="sng">
            <a:solidFill>
              <a:srgbClr val="FF0000"/>
            </a:solidFill>
            <a:prstDash val="solid"/>
            <a:round/>
            <a:headEnd type="none" w="sm" len="sm"/>
            <a:tailEnd type="stealth" w="med" len="med"/>
          </a:ln>
        </p:spPr>
      </p:cxnSp>
      <p:sp>
        <p:nvSpPr>
          <p:cNvPr id="244" name="Google Shape;244;p15"/>
          <p:cNvSpPr txBox="1"/>
          <p:nvPr/>
        </p:nvSpPr>
        <p:spPr>
          <a:xfrm>
            <a:off x="3857620" y="3571882"/>
            <a:ext cx="45005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4</a:t>
            </a:r>
            <a:r>
              <a:rPr lang="en-US" sz="1400" b="0" i="0" u="none" strike="noStrike" cap="none" baseline="30000">
                <a:solidFill>
                  <a:srgbClr val="FF0000"/>
                </a:solidFill>
                <a:latin typeface="Arial"/>
                <a:ea typeface="Arial"/>
                <a:cs typeface="Arial"/>
                <a:sym typeface="Arial"/>
              </a:rPr>
              <a:t>th</a:t>
            </a:r>
            <a:r>
              <a:rPr lang="en-US" sz="1400" b="0" i="0" u="none" strike="noStrike" cap="none">
                <a:solidFill>
                  <a:srgbClr val="FF0000"/>
                </a:solidFill>
                <a:latin typeface="Arial"/>
                <a:ea typeface="Arial"/>
                <a:cs typeface="Arial"/>
                <a:sym typeface="Arial"/>
              </a:rPr>
              <a:t> column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 </a:t>
            </a:r>
            <a:endParaRPr sz="3000" b="1" i="0" u="none" strike="noStrike" cap="none">
              <a:solidFill>
                <a:srgbClr val="FFFFFF"/>
              </a:solidFill>
              <a:latin typeface="Calibri"/>
              <a:ea typeface="Calibri"/>
              <a:cs typeface="Calibri"/>
              <a:sym typeface="Calibri"/>
            </a:endParaRPr>
          </a:p>
        </p:txBody>
      </p:sp>
      <p:sp>
        <p:nvSpPr>
          <p:cNvPr id="250" name="Google Shape;250;p18"/>
          <p:cNvSpPr txBox="1"/>
          <p:nvPr/>
        </p:nvSpPr>
        <p:spPr>
          <a:xfrm>
            <a:off x="564750" y="771475"/>
            <a:ext cx="8014500" cy="385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#include &lt;iostream&gt;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using namespace std;</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int main()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int r, c, a[100][100], b[100][100], sum[100][100], i, j;</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number of rows (between 1 and 100):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number of columns (between 1 and 100):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c;</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 &lt;&lt; "Enter elements of 1st matrix: " &lt;&lt; endl;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Storing elements of first matrix entered by user.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element a" &lt;&lt; i + 1 &lt;&lt; j + 1 &lt;&lt; " :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a[i][j];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a:t>
            </a:r>
            <a:endParaRPr sz="1400" b="0" i="0" u="none" strike="noStrike" cap="none">
              <a:solidFill>
                <a:srgbClr val="000000"/>
              </a:solidFill>
              <a:latin typeface="Arial"/>
              <a:ea typeface="Arial"/>
              <a:cs typeface="Arial"/>
              <a:sym typeface="Arial"/>
            </a:endParaRPr>
          </a:p>
        </p:txBody>
      </p:sp>
      <p:sp>
        <p:nvSpPr>
          <p:cNvPr id="256" name="Google Shape;256;p19"/>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Storing elements of second matrix entered by user.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 &lt;&lt; "Enter elements of 2nd matrix: " &lt;&lt; endl;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element b" &lt;&lt; i + 1 &lt;&lt; j + 1 &lt;&lt; " :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b[i][j];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Adding Two matrices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sum[i][j] = a[i][j] + b[i][j];</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a:t>
            </a:r>
            <a:endParaRPr sz="1400" b="0" i="0" u="none" strike="noStrike" cap="none">
              <a:solidFill>
                <a:srgbClr val="000000"/>
              </a:solidFill>
              <a:latin typeface="Arial"/>
              <a:ea typeface="Arial"/>
              <a:cs typeface="Arial"/>
              <a:sym typeface="Arial"/>
            </a:endParaRPr>
          </a:p>
        </p:txBody>
      </p:sp>
      <p:sp>
        <p:nvSpPr>
          <p:cNvPr id="262" name="Google Shape;262;p2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Displaying the resultant sum matrix.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 &lt;&lt; "Sum of two matrix is: " &lt;&lt; endl;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sum[i][j] &lt;&lt;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if(j == c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return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a:t>
            </a:r>
            <a:endParaRPr sz="1400" b="0" i="0" u="none" strike="noStrike" cap="none">
              <a:solidFill>
                <a:srgbClr val="000000"/>
              </a:solidFill>
              <a:latin typeface="Arial"/>
              <a:ea typeface="Arial"/>
              <a:cs typeface="Arial"/>
              <a:sym typeface="Arial"/>
            </a:endParaRPr>
          </a:p>
        </p:txBody>
      </p:sp>
      <p:sp>
        <p:nvSpPr>
          <p:cNvPr id="268" name="Google Shape;268;p21"/>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nsolas"/>
                <a:ea typeface="Consolas"/>
                <a:cs typeface="Consolas"/>
                <a:sym typeface="Consolas"/>
              </a:rPr>
              <a:t>Enter number of rows (between 1 and 100): 2</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number of columns (between 1 and 100): 2</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elements of 1st matrix:</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a11: -4</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a12: 5</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a21: 6</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a22: 8</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elements of 2nd matrix:</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b11: 3</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b12: -9</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b21: 7</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b22: 2</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Sum of two matrix is:</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-1   -4</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13   10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457200" marR="0" lvl="0" indent="-317500" algn="l" rtl="0">
              <a:lnSpc>
                <a:spcPct val="200000"/>
              </a:lnSpc>
              <a:spcBef>
                <a:spcPts val="0"/>
              </a:spcBef>
              <a:spcAft>
                <a:spcPts val="0"/>
              </a:spcAft>
              <a:buSzPts val="1400"/>
              <a:buChar char="●"/>
            </a:pPr>
            <a:r>
              <a:rPr lang="en-US"/>
              <a:t>Array.</a:t>
            </a:r>
            <a:endParaRPr/>
          </a:p>
          <a:p>
            <a:pPr marL="457200" marR="0" lvl="0" indent="-317500" algn="l" rtl="0">
              <a:lnSpc>
                <a:spcPct val="200000"/>
              </a:lnSpc>
              <a:spcBef>
                <a:spcPts val="0"/>
              </a:spcBef>
              <a:spcAft>
                <a:spcPts val="0"/>
              </a:spcAft>
              <a:buSzPts val="1400"/>
              <a:buChar char="●"/>
            </a:pPr>
            <a:r>
              <a:rPr lang="en-US"/>
              <a:t>Array declaration and accessing array.</a:t>
            </a:r>
            <a:endParaRPr/>
          </a:p>
          <a:p>
            <a:pPr marL="457200" marR="0" lvl="0" indent="-317500" algn="l" rtl="0">
              <a:lnSpc>
                <a:spcPct val="200000"/>
              </a:lnSpc>
              <a:spcBef>
                <a:spcPts val="0"/>
              </a:spcBef>
              <a:spcAft>
                <a:spcPts val="0"/>
              </a:spcAft>
              <a:buSzPts val="1400"/>
              <a:buChar char="●"/>
            </a:pPr>
            <a:r>
              <a:rPr lang="en-US"/>
              <a:t>Advantage and Disadvantage of Array.</a:t>
            </a:r>
            <a:endParaRPr/>
          </a:p>
          <a:p>
            <a:pPr marL="457200" marR="0" lvl="0" indent="-317500" algn="l" rtl="0">
              <a:lnSpc>
                <a:spcPct val="200000"/>
              </a:lnSpc>
              <a:spcBef>
                <a:spcPts val="0"/>
              </a:spcBef>
              <a:spcAft>
                <a:spcPts val="0"/>
              </a:spcAft>
              <a:buSzPts val="1400"/>
              <a:buChar char="●"/>
            </a:pPr>
            <a:r>
              <a:rPr lang="en-US"/>
              <a:t>Multidimensional array</a:t>
            </a:r>
            <a:endParaRPr/>
          </a:p>
          <a:p>
            <a:pPr marL="457200" marR="0" lvl="0" indent="-317500" algn="l" rtl="0">
              <a:lnSpc>
                <a:spcPct val="200000"/>
              </a:lnSpc>
              <a:spcBef>
                <a:spcPts val="0"/>
              </a:spcBef>
              <a:spcAft>
                <a:spcPts val="0"/>
              </a:spcAft>
              <a:buSzPts val="1400"/>
              <a:buChar char="●"/>
            </a:pPr>
            <a:r>
              <a:rPr lang="en-US"/>
              <a:t>Accessing Multidimensional Array</a:t>
            </a:r>
            <a:endParaRPr/>
          </a:p>
          <a:p>
            <a:pPr marL="457200" marR="0" lvl="0" indent="-317500" algn="l" rtl="0">
              <a:lnSpc>
                <a:spcPct val="200000"/>
              </a:lnSpc>
              <a:spcBef>
                <a:spcPts val="0"/>
              </a:spcBef>
              <a:spcAft>
                <a:spcPts val="0"/>
              </a:spcAft>
              <a:buSzPts val="1400"/>
              <a:buChar char="●"/>
            </a:pPr>
            <a:r>
              <a:rPr lang="en-US"/>
              <a:t>Array Object</a:t>
            </a:r>
            <a:endParaRPr/>
          </a:p>
          <a:p>
            <a:pPr marL="457200" marR="0" lvl="0" indent="-317500" algn="l" rtl="0">
              <a:lnSpc>
                <a:spcPct val="200000"/>
              </a:lnSpc>
              <a:spcBef>
                <a:spcPts val="0"/>
              </a:spcBef>
              <a:spcAft>
                <a:spcPts val="0"/>
              </a:spcAft>
              <a:buSzPts val="1400"/>
              <a:buChar char="●"/>
            </a:pPr>
            <a:r>
              <a:rPr lang="en-US"/>
              <a:t>String Class</a:t>
            </a:r>
            <a:endParaRPr/>
          </a:p>
          <a:p>
            <a:pPr marL="457200" marR="0" lvl="0" indent="-317500" algn="l" rtl="0">
              <a:lnSpc>
                <a:spcPct val="200000"/>
              </a:lnSpc>
              <a:spcBef>
                <a:spcPts val="0"/>
              </a:spcBef>
              <a:spcAft>
                <a:spcPts val="0"/>
              </a:spcAft>
              <a:buSzPts val="1400"/>
              <a:buChar char="●"/>
            </a:pPr>
            <a:r>
              <a:rPr lang="en-US"/>
              <a:t>String Operation</a:t>
            </a:r>
            <a:endParaRPr/>
          </a:p>
          <a:p>
            <a:pPr marL="457200" marR="0" lvl="0" indent="-317500" algn="l" rtl="0">
              <a:lnSpc>
                <a:spcPct val="200000"/>
              </a:lnSpc>
              <a:spcBef>
                <a:spcPts val="0"/>
              </a:spcBef>
              <a:spcAft>
                <a:spcPts val="0"/>
              </a:spcAft>
              <a:buSzPts val="1400"/>
              <a:buChar char="●"/>
            </a:pPr>
            <a:r>
              <a:rPr lang="en-US"/>
              <a:t>Coding Question</a:t>
            </a:r>
            <a:endParaRPr/>
          </a:p>
        </p:txBody>
      </p:sp>
      <p:sp>
        <p:nvSpPr>
          <p:cNvPr id="151" name="Google Shape;151;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de54af4009_0_2"/>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 has in its definition a way to represent </a:t>
            </a:r>
            <a:r>
              <a:rPr lang="en-US" sz="1800" b="1" i="0" u="none" strike="noStrike" cap="none">
                <a:solidFill>
                  <a:srgbClr val="000000"/>
                </a:solidFill>
                <a:latin typeface="Calibri"/>
                <a:ea typeface="Calibri"/>
                <a:cs typeface="Calibri"/>
                <a:sym typeface="Calibri"/>
              </a:rPr>
              <a:t>sequence of characters as an object of class</a:t>
            </a:r>
            <a:r>
              <a:rPr lang="en-US" sz="1800" b="0" i="0" u="none" strike="noStrike" cap="none">
                <a:solidFill>
                  <a:srgbClr val="000000"/>
                </a:solidFill>
                <a:latin typeface="Calibri"/>
                <a:ea typeface="Calibri"/>
                <a:cs typeface="Calibri"/>
                <a:sym typeface="Calibri"/>
              </a:rPr>
              <a:t>. This class is called std:: string. String class stores the characters as a sequence of bytes with a functionality of allowing </a:t>
            </a:r>
            <a:r>
              <a:rPr lang="en-US" sz="1800" b="1" i="0" u="none" strike="noStrike" cap="none">
                <a:solidFill>
                  <a:srgbClr val="000000"/>
                </a:solidFill>
                <a:latin typeface="Calibri"/>
                <a:ea typeface="Calibri"/>
                <a:cs typeface="Calibri"/>
                <a:sym typeface="Calibri"/>
              </a:rPr>
              <a:t>access to single byte character</a:t>
            </a: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274" name="Google Shape;274;gde54af4009_0_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String </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de54af4009_0_8"/>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 character array is simply an array of characters can terminated by a null character. A string is a class which defines objects that be represented as stream of characters.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preallocated, no memory is wasted</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0" name="Google Shape;280;gde54af4009_0_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String vs Char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de54af4009_0_14"/>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Implementation of character array is faster than std:: string. Strings are slower when compared to implementation than character array.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Character array do not offer much inbuilt functions to manipulate strings. String class defines a number of functionalities which allow manifold operations on strings.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6" name="Google Shape;286;gde54af4009_0_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String vs Char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de54af4009_0_20"/>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 getline() :- </a:t>
            </a:r>
            <a:r>
              <a:rPr lang="en-US" sz="1800" b="0" i="0" u="none" strike="noStrike" cap="none">
                <a:solidFill>
                  <a:srgbClr val="000000"/>
                </a:solidFill>
                <a:latin typeface="Calibri"/>
                <a:ea typeface="Calibri"/>
                <a:cs typeface="Calibri"/>
                <a:sym typeface="Calibri"/>
              </a:rPr>
              <a:t>This function is used to store a stream of characters as entered by the user in the object memory.</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 </a:t>
            </a:r>
            <a:r>
              <a:rPr lang="en-US" sz="1800" b="1" i="0" u="none" strike="noStrike" cap="none">
                <a:solidFill>
                  <a:srgbClr val="000000"/>
                </a:solidFill>
                <a:latin typeface="Calibri"/>
                <a:ea typeface="Calibri"/>
                <a:cs typeface="Calibri"/>
                <a:sym typeface="Calibri"/>
              </a:rPr>
              <a:t>push_back() :-</a:t>
            </a:r>
            <a:r>
              <a:rPr lang="en-US" sz="1800" b="0" i="0" u="none" strike="noStrike" cap="none">
                <a:solidFill>
                  <a:srgbClr val="000000"/>
                </a:solidFill>
                <a:latin typeface="Calibri"/>
                <a:ea typeface="Calibri"/>
                <a:cs typeface="Calibri"/>
                <a:sym typeface="Calibri"/>
              </a:rPr>
              <a:t> This function is used to input a character at the end of the string.</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 pop_back() :- </a:t>
            </a:r>
            <a:r>
              <a:rPr lang="en-US" sz="1800" b="0" i="0" u="none" strike="noStrike" cap="none">
                <a:solidFill>
                  <a:srgbClr val="000000"/>
                </a:solidFill>
                <a:latin typeface="Calibri"/>
                <a:ea typeface="Calibri"/>
                <a:cs typeface="Calibri"/>
                <a:sym typeface="Calibri"/>
              </a:rPr>
              <a:t>Introduced from C++11(for strings), this function is used to delete the last character from the string</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292" name="Google Shape;292;gde54af4009_0_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de54af4009_0_26"/>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getline(cin,str);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initial string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str.push_back('s');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after push_back operation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str.pop_back();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98" name="Google Shape;298;gde54af4009_0_2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de54af4009_0_32"/>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after pop_back operation is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Input:-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a:latin typeface="Calibri"/>
                <a:ea typeface="Calibri"/>
                <a:cs typeface="Calibri"/>
                <a:sym typeface="Calibri"/>
              </a:rPr>
              <a:t>LPU</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Output:-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initial string is : </a:t>
            </a:r>
            <a:r>
              <a:rPr lang="en-US" sz="1800">
                <a:latin typeface="Calibri"/>
                <a:ea typeface="Calibri"/>
                <a:cs typeface="Calibri"/>
                <a:sym typeface="Calibri"/>
              </a:rPr>
              <a:t>LPU</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The string after push_back operation is : </a:t>
            </a:r>
            <a:r>
              <a:rPr lang="en-US" sz="1800">
                <a:latin typeface="Calibri"/>
                <a:ea typeface="Calibri"/>
                <a:cs typeface="Calibri"/>
                <a:sym typeface="Calibri"/>
              </a:rPr>
              <a:t>LPU</a:t>
            </a:r>
            <a:r>
              <a:rPr lang="en-US" sz="1800" b="0" i="0" u="none" strike="noStrike" cap="none">
                <a:solidFill>
                  <a:srgbClr val="000000"/>
                </a:solidFill>
                <a:latin typeface="Calibri"/>
                <a:ea typeface="Calibri"/>
                <a:cs typeface="Calibri"/>
                <a:sym typeface="Calibri"/>
              </a:rPr>
              <a:t>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The string after pop_back operation is : </a:t>
            </a:r>
            <a:r>
              <a:rPr lang="en-US" sz="1800">
                <a:latin typeface="Calibri"/>
                <a:ea typeface="Calibri"/>
                <a:cs typeface="Calibri"/>
                <a:sym typeface="Calibri"/>
              </a:rPr>
              <a:t>LPU</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04" name="Google Shape;304;gde54af4009_0_3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de54af4009_0_38"/>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4. capacity() :-</a:t>
            </a:r>
            <a:r>
              <a:rPr lang="en-US" sz="1800" b="0" i="0" u="none" strike="noStrike" cap="none">
                <a:solidFill>
                  <a:srgbClr val="000000"/>
                </a:solidFill>
                <a:latin typeface="Calibri"/>
                <a:ea typeface="Calibri"/>
                <a:cs typeface="Calibri"/>
                <a:sym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5. resize() :- </a:t>
            </a:r>
            <a:r>
              <a:rPr lang="en-US" sz="1800" b="0" i="0" u="none" strike="noStrike" cap="none">
                <a:solidFill>
                  <a:srgbClr val="000000"/>
                </a:solidFill>
                <a:latin typeface="Calibri"/>
                <a:ea typeface="Calibri"/>
                <a:cs typeface="Calibri"/>
                <a:sym typeface="Calibri"/>
              </a:rPr>
              <a:t>This function changes the size of string, the size can be increased or decreased.</a:t>
            </a:r>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6</a:t>
            </a:r>
            <a:r>
              <a:rPr lang="en-US" sz="1800" b="1">
                <a:latin typeface="Calibri"/>
                <a:ea typeface="Calibri"/>
                <a:cs typeface="Calibri"/>
                <a:sym typeface="Calibri"/>
              </a:rPr>
              <a:t>. size()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7.shrink_to_fit() :- </a:t>
            </a:r>
            <a:r>
              <a:rPr lang="en-US" sz="1800" b="0" i="0" u="none" strike="noStrike" cap="none">
                <a:solidFill>
                  <a:srgbClr val="000000"/>
                </a:solidFill>
                <a:latin typeface="Calibri"/>
                <a:ea typeface="Calibri"/>
                <a:cs typeface="Calibri"/>
                <a:sym typeface="Calibri"/>
              </a:rPr>
              <a:t>This function decreases the capacity of the string and makes it equal to the minimum capacity of the string. This operation is useful to save additional memory if we are sure that no further addition of characters have to be made.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10" name="Google Shape;310;gde54af4009_0_3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de54af4009_0_44"/>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 for string class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 = "learn and grow and learn fast";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initial string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str.resize(13);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after resize operation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capacity of string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str.capacity()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cout&lt;&lt;"The length of the string is :"&lt;&lt;str.length()&lt;&lt;endl;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16" name="Google Shape;316;gde54af4009_0_4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de54af4009_0_50"/>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str.shrink_to_fit();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new capacity after shrinking is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str.capacity()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2" name="Google Shape;322;gde54af4009_0_5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de54af4009_0_56"/>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8. begin() :-</a:t>
            </a:r>
            <a:r>
              <a:rPr lang="en-US" sz="1800" b="0" i="0" u="none" strike="noStrike" cap="none">
                <a:solidFill>
                  <a:srgbClr val="000000"/>
                </a:solidFill>
                <a:latin typeface="Calibri"/>
                <a:ea typeface="Calibri"/>
                <a:cs typeface="Calibri"/>
                <a:sym typeface="Calibri"/>
              </a:rPr>
              <a:t> This function returns an iterator to beginning of the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9. end() :- </a:t>
            </a:r>
            <a:r>
              <a:rPr lang="en-US" sz="1800" b="0" i="0" u="none" strike="noStrike" cap="none">
                <a:solidFill>
                  <a:srgbClr val="000000"/>
                </a:solidFill>
                <a:latin typeface="Calibri"/>
                <a:ea typeface="Calibri"/>
                <a:cs typeface="Calibri"/>
                <a:sym typeface="Calibri"/>
              </a:rPr>
              <a:t>This function returns an iterator to end of the string.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10. rbegin() :-</a:t>
            </a:r>
            <a:r>
              <a:rPr lang="en-US" sz="1800" b="0" i="0" u="none" strike="noStrike" cap="none">
                <a:solidFill>
                  <a:srgbClr val="000000"/>
                </a:solidFill>
                <a:latin typeface="Calibri"/>
                <a:ea typeface="Calibri"/>
                <a:cs typeface="Calibri"/>
                <a:sym typeface="Calibri"/>
              </a:rPr>
              <a:t> This function returns a reverse iterator pointing at the end of string.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11. rend() :-</a:t>
            </a:r>
            <a:r>
              <a:rPr lang="en-US" sz="1800" b="0" i="0" u="none" strike="noStrike" cap="none">
                <a:solidFill>
                  <a:srgbClr val="000000"/>
                </a:solidFill>
                <a:latin typeface="Calibri"/>
                <a:ea typeface="Calibri"/>
                <a:cs typeface="Calibri"/>
                <a:sym typeface="Calibri"/>
              </a:rPr>
              <a:t> This function returns a reverse iterator pointing at beginning of string.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8" name="Google Shape;328;gde54af4009_0_5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158" name="Google Shape;158;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a:t>
            </a:r>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de54af4009_0_62"/>
          <p:cNvSpPr txBox="1"/>
          <p:nvPr/>
        </p:nvSpPr>
        <p:spPr>
          <a:xfrm>
            <a:off x="94468" y="631308"/>
            <a:ext cx="8952300" cy="42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 = "learnandgrow";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std::string::iterator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std::string::reverse_iterator it1;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using forward iterators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(it=str.begin(); it!=str.end();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reverse string using reverse iterators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(it1=str.rbegin(); it1!=str.rend(); it1++)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*it1;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34" name="Google Shape;334;gde54af4009_0_6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de54af4009_0_68"/>
          <p:cNvSpPr txBox="1"/>
          <p:nvPr/>
        </p:nvSpPr>
        <p:spPr>
          <a:xfrm>
            <a:off x="94468" y="631308"/>
            <a:ext cx="8952300" cy="42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12. copy(“char array”, len, pos) :- </a:t>
            </a:r>
            <a:r>
              <a:rPr lang="en-US" sz="1800" b="0" i="0" u="none" strike="noStrike" cap="none">
                <a:solidFill>
                  <a:srgbClr val="000000"/>
                </a:solidFill>
                <a:latin typeface="Calibri"/>
                <a:ea typeface="Calibri"/>
                <a:cs typeface="Calibri"/>
                <a:sym typeface="Calibri"/>
              </a:rPr>
              <a:t>This function copies the substring in target character array mentioned in its arguments. It takes 3 arguments, target char array, length to be copied and starting position in string to start copying.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13. swap() :-</a:t>
            </a:r>
            <a:r>
              <a:rPr lang="en-US" sz="1800" b="0" i="0" u="none" strike="noStrike" cap="none">
                <a:solidFill>
                  <a:srgbClr val="000000"/>
                </a:solidFill>
                <a:latin typeface="Calibri"/>
                <a:ea typeface="Calibri"/>
                <a:cs typeface="Calibri"/>
                <a:sym typeface="Calibri"/>
              </a:rPr>
              <a:t> This function swaps one string with other.</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40" name="Google Shape;340;gde54af4009_0_6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de54af4009_0_74"/>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str1 = "learn grow and explore";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str2 = "learn grow";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ch[80];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str1.copy(ch,13,0);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new copied character array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ch &lt;&lt; endl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1st string before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str1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2nd string before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46" name="Google Shape;346;gde54af4009_0_7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de54af4009_0_80"/>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str2 &lt;&lt; endl;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str1.swap(str2);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1st string after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str1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2nd string after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str2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2" name="Google Shape;352;gde54af4009_0_8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de54af4009_0_92"/>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find(“string”):</a:t>
            </a:r>
            <a:r>
              <a:rPr lang="en-US" sz="1800" b="0" i="0" u="none" strike="noStrike" cap="none">
                <a:solidFill>
                  <a:srgbClr val="000000"/>
                </a:solidFill>
                <a:latin typeface="Calibri"/>
                <a:ea typeface="Calibri"/>
                <a:cs typeface="Calibri"/>
                <a:sym typeface="Calibri"/>
              </a:rPr>
              <a:t> Searches the string for the first occurrence of the substring specified in arguments. It returns the position of the first occurrence of substring.</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find_first_of(“string”):</a:t>
            </a:r>
            <a:r>
              <a:rPr lang="en-US" sz="1800" b="0" i="0" u="none" strike="noStrike" cap="none">
                <a:solidFill>
                  <a:srgbClr val="000000"/>
                </a:solidFill>
                <a:latin typeface="Calibri"/>
                <a:ea typeface="Calibri"/>
                <a:cs typeface="Calibri"/>
                <a:sym typeface="Calibri"/>
              </a:rPr>
              <a:t> Searches the string for the first character that matches any of the characters specified in its arguments. It returns the position of the first character that matches.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find_last_of(“string”):</a:t>
            </a:r>
            <a:r>
              <a:rPr lang="en-US" sz="1800" b="0" i="0" u="none" strike="noStrike" cap="none">
                <a:solidFill>
                  <a:srgbClr val="000000"/>
                </a:solidFill>
                <a:latin typeface="Calibri"/>
                <a:ea typeface="Calibri"/>
                <a:cs typeface="Calibri"/>
                <a:sym typeface="Calibri"/>
              </a:rPr>
              <a:t> Searches the string for the last character that matches any of the characters specified in its arguments. It returns the position of the last character that matches.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rfind(“string”):</a:t>
            </a:r>
            <a:r>
              <a:rPr lang="en-US" sz="1800" b="0" i="0" u="none" strike="noStrike" cap="none">
                <a:solidFill>
                  <a:srgbClr val="000000"/>
                </a:solidFill>
                <a:latin typeface="Calibri"/>
                <a:ea typeface="Calibri"/>
                <a:cs typeface="Calibri"/>
                <a:sym typeface="Calibri"/>
              </a:rPr>
              <a:t> Searches the string for the last occurrence of the substring specified in arguments. It returns the position of the last occurrence of substring</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8" name="Google Shape;358;gde54af4009_0_9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 String Operation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de54af4009_0_98"/>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str("Learn and Learn very fast");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"First occurrence of \"Learn\" starts from : ";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str.find("Learn") &lt;&lt; 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"First occurrence of character from \"arn\" is at : ";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str.find_first_of("arn") &lt;&lt; 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64" name="Google Shape;364;gde54af4009_0_9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 String Operation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de54af4009_0_104"/>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"Last occurrence of character from \"arn\" is at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str.find_last_of("arn")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"Last occurrence of \"Learn\" starts from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str.rfind("Learn")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70" name="Google Shape;370;gde54af4009_0_10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 String Operation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de54af4009_0_110"/>
          <p:cNvSpPr txBox="1"/>
          <p:nvPr/>
        </p:nvSpPr>
        <p:spPr>
          <a:xfrm>
            <a:off x="94468" y="706789"/>
            <a:ext cx="8952300" cy="428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Write a C++ program to reverse a given string.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Example: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Input: upgrade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Output: edargup</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2.Write a C++ program to capitalize the first letter of each word of a given string. Words must      be separated by only one space.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Example: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Input: learn and grow</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Output: Learn And Grow</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3.Write a C++ program to count all the vowels in a given string.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Example: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Input: eagerer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output: number of vowels -&gt; 4</a:t>
            </a:r>
            <a:endParaRPr sz="1400" b="0" i="0" u="none" strike="noStrike" cap="none">
              <a:solidFill>
                <a:srgbClr val="000000"/>
              </a:solidFill>
              <a:latin typeface="Calibri"/>
              <a:ea typeface="Calibri"/>
              <a:cs typeface="Calibri"/>
              <a:sym typeface="Calibri"/>
            </a:endParaRPr>
          </a:p>
        </p:txBody>
      </p:sp>
      <p:sp>
        <p:nvSpPr>
          <p:cNvPr id="376" name="Google Shape;376;gde54af4009_0_1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Practice Question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2"/>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382" name="Google Shape;382;p22"/>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3"/>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388" name="Google Shape;388;p23"/>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164" name="Google Shape;164;p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Array</a:t>
            </a:r>
            <a:endParaRPr sz="2800" b="1" i="0" u="none" strike="noStrike" cap="none">
              <a:solidFill>
                <a:srgbClr val="FFFFFF"/>
              </a:solidFill>
              <a:latin typeface="Calibri"/>
              <a:ea typeface="Calibri"/>
              <a:cs typeface="Calibri"/>
              <a:sym typeface="Calibri"/>
            </a:endParaRPr>
          </a:p>
        </p:txBody>
      </p:sp>
      <p:pic>
        <p:nvPicPr>
          <p:cNvPr id="165" name="Google Shape;165;p4" descr="Table&#10;&#10;Description automatically generated"/>
          <p:cNvPicPr preferRelativeResize="0"/>
          <p:nvPr/>
        </p:nvPicPr>
        <p:blipFill rotWithShape="1">
          <a:blip r:embed="rId3">
            <a:alphaModFix/>
          </a:blip>
          <a:srcRect/>
          <a:stretch/>
        </p:blipFill>
        <p:spPr>
          <a:xfrm>
            <a:off x="94475" y="2340452"/>
            <a:ext cx="8570341" cy="2803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Method 1:-</a:t>
            </a:r>
            <a:r>
              <a:rPr lang="en-US" sz="1800" b="0" i="0" u="none" strike="noStrike" cap="none">
                <a:solidFill>
                  <a:srgbClr val="000000"/>
                </a:solidFill>
                <a:latin typeface="Calibri"/>
                <a:ea typeface="Calibri"/>
                <a:cs typeface="Calibri"/>
                <a:sym typeface="Calibri"/>
              </a:rPr>
              <a:t>int arr[5];</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arr[0] = 10;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arr[1] = 20;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arr[2] = 30;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arr[3] = 40;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arr[4] =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Method 2:-</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{10, 20, 30, 40,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Method 3:-</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int arr[5] = {10, 20, 30, 40, 50};</a:t>
            </a: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71" name="Google Shape;171;p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Declaring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p:nvPr/>
        </p:nvSpPr>
        <p:spPr>
          <a:xfrm>
            <a:off x="95856" y="836943"/>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{11, 22, 33, 44, 55};</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cout&lt;&lt;arr[0]&lt;&lt;endl;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cout&lt;&lt;arr[1]&lt;&lt;endl;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cout&lt;&lt;arr[2]&lt;&lt;endl;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cout&lt;&lt;arr[3]&lt;&lt;endl;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cout&lt;&lt;arr[4]&lt;&lt;endl;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177" name="Google Shape;177;p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Accessing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Random access of elements using array index.</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Use of less line of code as it creates a single array of multiple elements.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Easy access to all the elements.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Traversal through the array becomes easy using a single loop.</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Sorting becomes easy as it can be accomplished by writing less line of code.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3" name="Google Shape;183;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Advantage of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Allows a fixed number of elements to be entered which is decided at the time of declaration. Unlike a linked list, an array in C is not dynamic.</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Insertion and deletion of elements can be costly since the elements are needed to be managed in accordance with the new memory allocation.</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9" name="Google Shape;18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Disadvantage of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Write a program of array rotation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array:-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1 2 3 4 5 6 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The rotation of array by one will make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2 3 4 5 6 1</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array:-</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1 2 3 4 5 6 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The rotation of array by two will make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3 4 5 6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95" name="Google Shape;19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Array Rotation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2898</Words>
  <Application>Microsoft Office PowerPoint</Application>
  <PresentationFormat>On-screen Show (16:9)</PresentationFormat>
  <Paragraphs>562</Paragraphs>
  <Slides>39</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Consolas</vt:lpstr>
      <vt:lpstr>Trebuchet MS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cp:revision>
  <dcterms:modified xsi:type="dcterms:W3CDTF">2022-01-24T15:18:25Z</dcterms:modified>
</cp:coreProperties>
</file>