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8" roundtripDataSignature="AMtx7mh5ESY/Cab131KwbWOhxjHWrtbb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A473AF-E959-4E64-9E47-CC068417C192}">
  <a:tblStyle styleId="{4DA473AF-E959-4E64-9E47-CC068417C19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customschemas.google.com/relationships/presentationmetadata" Target="metadata"/><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6ae55c526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b6ae55c526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6ae55c526_0_1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b6ae55c526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6ae55c526_0_1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b6ae55c526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6ae55c526_0_1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b6ae55c526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6ae55c526_0_1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b6ae55c526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6ae55c526_0_1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b6ae55c526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6ae55c526_0_1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b6ae55c526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6ae55c526_0_1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b6ae55c526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6ae55c526_0_1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gb6ae55c526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6ae55c526_0_1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b6ae55c526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6ae55c526_0_17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b6ae55c526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6ae55c526_0_1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gb6ae55c526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6ae55c526_0_1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gb6ae55c526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6ae55c526_0_1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b6ae55c526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6ae55c526_0_2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b6ae55c526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6ae55c526_0_2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gb6ae55c526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2" name="Google Shape;49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b6ae55c526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b6ae55c526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b6ae55c526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b6ae55c526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b6ae55c526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b6ae55c526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b6ae55c526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b6ae55c526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b6ae55c526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b6ae55c526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b6ae55c526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b6ae55c526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b6ae55c526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b6ae55c526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b6ae55c526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b6ae55c526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b6ae55c526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b6ae55c526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b6ae55c526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b6ae55c526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b6ae55c526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5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b6ae55c526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b6ae55c526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b6ae55c526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b6ae55c526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b6ae55c526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b6ae55c526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b6ae55c526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b6ae55c526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b6ae55c526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b6ae55c526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b6ae55c526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b6ae55c526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b6ae55c526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b6ae55c526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b6ae55c526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b6ae55c526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b6ae55c526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142504" y="2249983"/>
            <a:ext cx="445460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STL</a:t>
            </a:r>
            <a:r>
              <a:rPr b="1" lang="en-US" sz="2000"/>
              <a:t> cont.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1" name="Shape 171"/>
        <p:cNvGrpSpPr/>
        <p:nvPr/>
      </p:nvGrpSpPr>
      <p:grpSpPr>
        <a:xfrm>
          <a:off x="0" y="0"/>
          <a:ext cx="0" cy="0"/>
          <a:chOff x="0" y="0"/>
          <a:chExt cx="0" cy="0"/>
        </a:xfrm>
      </p:grpSpPr>
      <p:sp>
        <p:nvSpPr>
          <p:cNvPr id="172" name="Google Shape;172;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v.begin();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Value at i " &lt;&lt;*i&lt;&lt;endl;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 now points to the beginning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advance(i,5);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Value at i " &lt;&lt;*i&lt;&lt;endl;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 now points to the fifth element form the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beginning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advance(i,-1);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Value at i " &lt;&lt;*i&lt;&lt;endl;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  now points to the fourth element from the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beginning of the vector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73" name="Google Shape;173;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advance()</a:t>
            </a:r>
            <a:endParaRPr b="1" i="0" sz="2400" u="none" cap="none" strike="noStrike">
              <a:solidFill>
                <a:srgbClr val="FFFFFF"/>
              </a:solidFill>
              <a:latin typeface="Calibri"/>
              <a:ea typeface="Calibri"/>
              <a:cs typeface="Calibri"/>
              <a:sym typeface="Calibri"/>
            </a:endParaRPr>
          </a:p>
        </p:txBody>
      </p:sp>
      <p:sp>
        <p:nvSpPr>
          <p:cNvPr id="174" name="Google Shape;174;p12"/>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distance() Operation : It will return the number of elements or we can say distance between the first and the last iterator.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distance(iterator first, iterator last)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v(10) ;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j;  // defines iterators i,j to the vector of integers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v.begin();     /* i now points to the beginning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j = v.end();     /* j now points to the end() of the vector v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distance(i,j) &lt;&lt; 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10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0" name="Google Shape;180;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distance()</a:t>
            </a:r>
            <a:endParaRPr b="1" i="0" sz="2400" u="none" cap="none" strike="noStrike">
              <a:solidFill>
                <a:srgbClr val="FFFFFF"/>
              </a:solidFill>
              <a:latin typeface="Calibri"/>
              <a:ea typeface="Calibri"/>
              <a:cs typeface="Calibri"/>
              <a:sym typeface="Calibri"/>
            </a:endParaRPr>
          </a:p>
        </p:txBody>
      </p:sp>
      <p:sp>
        <p:nvSpPr>
          <p:cNvPr id="181" name="Google Shape;181;p13"/>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next() Operation: It will return the nth iterator to i, i.e iterator pointing to the nth element from the element pointed by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next(iterator i ,int 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prev() Operation :It will return the nth predecessor to i, i.e iterator pointing to the nth predecessor element from the element pointed by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prev(iterator i, int 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begin() Operation: This method returns an iterator to the start of the given container.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begin()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end() Operation: This method returns an iterator to the end of the given container.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end()</a:t>
            </a:r>
            <a:endParaRPr b="0" i="0" sz="1800" u="none" cap="none" strike="noStrike">
              <a:solidFill>
                <a:srgbClr val="000000"/>
              </a:solidFill>
              <a:latin typeface="Calibri"/>
              <a:ea typeface="Calibri"/>
              <a:cs typeface="Calibri"/>
              <a:sym typeface="Calibri"/>
            </a:endParaRPr>
          </a:p>
        </p:txBody>
      </p:sp>
      <p:sp>
        <p:nvSpPr>
          <p:cNvPr id="187" name="Google Shape;187;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a:t>
            </a:r>
            <a:endParaRPr b="1" i="0" sz="2400" u="none" cap="none" strike="noStrike">
              <a:solidFill>
                <a:srgbClr val="FFFFFF"/>
              </a:solidFill>
              <a:latin typeface="Calibri"/>
              <a:ea typeface="Calibri"/>
              <a:cs typeface="Calibri"/>
              <a:sym typeface="Calibri"/>
            </a:endParaRPr>
          </a:p>
        </p:txBody>
      </p:sp>
      <p:sp>
        <p:nvSpPr>
          <p:cNvPr id="188" name="Google Shape;188;p14"/>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2" name="Shape 192"/>
        <p:cNvGrpSpPr/>
        <p:nvPr/>
      </p:nvGrpSpPr>
      <p:grpSpPr>
        <a:xfrm>
          <a:off x="0" y="0"/>
          <a:ext cx="0" cy="0"/>
          <a:chOff x="0" y="0"/>
          <a:chExt cx="0" cy="0"/>
        </a:xfrm>
      </p:grpSpPr>
      <p:sp>
        <p:nvSpPr>
          <p:cNvPr id="193" name="Google Shape;193;p1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v{1,2,3,4,5,6,7,8,9,10};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 defines an iterator i to the vector of integers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 = v.begin(); i != v.end();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 &lt;&lt;" ";   // for printing the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94" name="Google Shape;194;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 begin(), end()</a:t>
            </a:r>
            <a:endParaRPr b="1" i="0" sz="2400" u="none" cap="none" strike="noStrike">
              <a:solidFill>
                <a:srgbClr val="FFFFFF"/>
              </a:solidFill>
              <a:latin typeface="Calibri"/>
              <a:ea typeface="Calibri"/>
              <a:cs typeface="Calibri"/>
              <a:sym typeface="Calibri"/>
            </a:endParaRPr>
          </a:p>
        </p:txBody>
      </p:sp>
      <p:sp>
        <p:nvSpPr>
          <p:cNvPr id="195" name="Google Shape;195;p15"/>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9" name="Shape 199"/>
        <p:cNvGrpSpPr/>
        <p:nvPr/>
      </p:nvGrpSpPr>
      <p:grpSpPr>
        <a:xfrm>
          <a:off x="0" y="0"/>
          <a:ext cx="0" cy="0"/>
          <a:chOff x="0" y="0"/>
          <a:chExt cx="0" cy="0"/>
        </a:xfrm>
      </p:grpSpPr>
      <p:sp>
        <p:nvSpPr>
          <p:cNvPr id="200" name="Google Shape;200;p1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v{1,2,3,4,5,6,7,8,9,10};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 defines an iterator i to the vector of integers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i=v.begin();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cout&lt;&lt;"Currently at " &lt;&lt;*i&lt;&lt;endl; //prints 1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cout&lt;&lt;"Now at " &lt;&lt; *next(i ,5)&lt;&lt;endl;  //prints 6</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i=v.end()-1; //v.end() gives end of the vector. -1 will take you to last element in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cout&lt;&lt;"Currently at " &lt;&lt;*i&lt;&lt;endl; //prints 10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cout&lt;&lt;"Now at " &lt;&lt; *prev(i ,7)&lt;&lt;endl;  //prints 3</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1" name="Google Shape;201;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 prev(), next()</a:t>
            </a:r>
            <a:endParaRPr b="1" i="0" sz="2400" u="none" cap="none" strike="noStrike">
              <a:solidFill>
                <a:srgbClr val="FFFFFF"/>
              </a:solidFill>
              <a:latin typeface="Calibri"/>
              <a:ea typeface="Calibri"/>
              <a:cs typeface="Calibri"/>
              <a:sym typeface="Calibri"/>
            </a:endParaRPr>
          </a:p>
        </p:txBody>
      </p:sp>
      <p:sp>
        <p:nvSpPr>
          <p:cNvPr id="202" name="Google Shape;202;p16"/>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6" name="Shape 206"/>
        <p:cNvGrpSpPr/>
        <p:nvPr/>
      </p:nvGrpSpPr>
      <p:grpSpPr>
        <a:xfrm>
          <a:off x="0" y="0"/>
          <a:ext cx="0" cy="0"/>
          <a:chOff x="0" y="0"/>
          <a:chExt cx="0" cy="0"/>
        </a:xfrm>
      </p:grpSpPr>
      <p:sp>
        <p:nvSpPr>
          <p:cNvPr id="207" name="Google Shape;207;p1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pair of functions are not available with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Front, Back</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Next,Prev</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Advance, Distance</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Begin , end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8" name="Google Shape;208;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2" name="Shape 212"/>
        <p:cNvGrpSpPr/>
        <p:nvPr/>
      </p:nvGrpSpPr>
      <p:grpSpPr>
        <a:xfrm>
          <a:off x="0" y="0"/>
          <a:ext cx="0" cy="0"/>
          <a:chOff x="0" y="0"/>
          <a:chExt cx="0" cy="0"/>
        </a:xfrm>
      </p:grpSpPr>
      <p:sp>
        <p:nvSpPr>
          <p:cNvPr id="213" name="Google Shape;213;p1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pair of functions are not available with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Front, Back</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Next,Prev</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Advance, Distance</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Begin , end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4" name="Google Shape;214;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8" name="Shape 218"/>
        <p:cNvGrpSpPr/>
        <p:nvPr/>
      </p:nvGrpSpPr>
      <p:grpSpPr>
        <a:xfrm>
          <a:off x="0" y="0"/>
          <a:ext cx="0" cy="0"/>
          <a:chOff x="0" y="0"/>
          <a:chExt cx="0" cy="0"/>
        </a:xfrm>
      </p:grpSpPr>
      <p:sp>
        <p:nvSpPr>
          <p:cNvPr id="219" name="Google Shape;219;p19"/>
          <p:cNvSpPr txBox="1"/>
          <p:nvPr/>
        </p:nvSpPr>
        <p:spPr>
          <a:xfrm>
            <a:off x="95860" y="700645"/>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false in case of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Distance function will return number of elements between first and last iterator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End will always take you to the last element in the container (vector, list)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help you to traverse through the list or vector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can help you to de-reference the container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0" name="Google Shape;220;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4" name="Shape 224"/>
        <p:cNvGrpSpPr/>
        <p:nvPr/>
      </p:nvGrpSpPr>
      <p:grpSpPr>
        <a:xfrm>
          <a:off x="0" y="0"/>
          <a:ext cx="0" cy="0"/>
          <a:chOff x="0" y="0"/>
          <a:chExt cx="0" cy="0"/>
        </a:xfrm>
      </p:grpSpPr>
      <p:sp>
        <p:nvSpPr>
          <p:cNvPr id="225" name="Google Shape;225;p2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false in case of iterators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Distance function will return number of elements between first and last iterator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End will always take you to the last element in the container (vector, list)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help you to traverse through the list or vector</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 can help you to de-reference the container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6" name="Google Shape;226;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graphicFrame>
        <p:nvGraphicFramePr>
          <p:cNvPr id="232" name="Google Shape;232;p21"/>
          <p:cNvGraphicFramePr/>
          <p:nvPr/>
        </p:nvGraphicFramePr>
        <p:xfrm>
          <a:off x="153575" y="783780"/>
          <a:ext cx="3000000" cy="3000000"/>
        </p:xfrm>
        <a:graphic>
          <a:graphicData uri="http://schemas.openxmlformats.org/drawingml/2006/table">
            <a:tbl>
              <a:tblPr>
                <a:noFill/>
                <a:tableStyleId>{4DA473AF-E959-4E64-9E47-CC068417C192}</a:tableStyleId>
              </a:tblPr>
              <a:tblGrid>
                <a:gridCol w="748190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Create a vector of 10  integers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Apply following functions on it and observe the output by printing the contents.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begin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end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next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prev</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distance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advance</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b6ae55c526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200" u="none" cap="none" strike="noStrike">
                <a:solidFill>
                  <a:srgbClr val="000000"/>
                </a:solidFill>
                <a:latin typeface="Calibri"/>
                <a:ea typeface="Calibri"/>
                <a:cs typeface="Calibri"/>
                <a:sym typeface="Calibri"/>
              </a:rPr>
              <a:t>Today we are going to cover -</a:t>
            </a:r>
            <a:endParaRPr sz="1600"/>
          </a:p>
          <a:p>
            <a:pPr indent="-330200" lvl="0" marL="457200" marR="0" rtl="0" algn="l">
              <a:lnSpc>
                <a:spcPct val="200000"/>
              </a:lnSpc>
              <a:spcBef>
                <a:spcPts val="0"/>
              </a:spcBef>
              <a:spcAft>
                <a:spcPts val="0"/>
              </a:spcAft>
              <a:buSzPts val="1600"/>
              <a:buFont typeface="Calibri"/>
              <a:buChar char="●"/>
            </a:pPr>
            <a:r>
              <a:rPr lang="en-US" sz="1600">
                <a:latin typeface="Calibri"/>
                <a:ea typeface="Calibri"/>
                <a:cs typeface="Calibri"/>
                <a:sym typeface="Calibri"/>
              </a:rPr>
              <a:t>Iterators</a:t>
            </a:r>
            <a:endParaRPr sz="1600">
              <a:latin typeface="Calibri"/>
              <a:ea typeface="Calibri"/>
              <a:cs typeface="Calibri"/>
              <a:sym typeface="Calibri"/>
            </a:endParaRPr>
          </a:p>
          <a:p>
            <a:pPr indent="-330200" lvl="0" marL="457200" marR="0" rtl="0" algn="l">
              <a:lnSpc>
                <a:spcPct val="200000"/>
              </a:lnSpc>
              <a:spcBef>
                <a:spcPts val="0"/>
              </a:spcBef>
              <a:spcAft>
                <a:spcPts val="0"/>
              </a:spcAft>
              <a:buSzPts val="1600"/>
              <a:buFont typeface="Calibri"/>
              <a:buChar char="●"/>
            </a:pPr>
            <a:r>
              <a:rPr lang="en-US" sz="1600">
                <a:latin typeface="Calibri"/>
                <a:ea typeface="Calibri"/>
                <a:cs typeface="Calibri"/>
                <a:sym typeface="Calibri"/>
              </a:rPr>
              <a:t>Container - List.</a:t>
            </a:r>
            <a:endParaRPr sz="1600">
              <a:latin typeface="Calibri"/>
              <a:ea typeface="Calibri"/>
              <a:cs typeface="Calibri"/>
              <a:sym typeface="Calibri"/>
            </a:endParaRPr>
          </a:p>
          <a:p>
            <a:pPr indent="-330200" lvl="0" marL="457200" marR="0" rtl="0" algn="l">
              <a:lnSpc>
                <a:spcPct val="200000"/>
              </a:lnSpc>
              <a:spcBef>
                <a:spcPts val="0"/>
              </a:spcBef>
              <a:spcAft>
                <a:spcPts val="0"/>
              </a:spcAft>
              <a:buSzPts val="1600"/>
              <a:buFont typeface="Calibri"/>
              <a:buChar char="●"/>
            </a:pPr>
            <a:r>
              <a:rPr lang="en-US" sz="1600">
                <a:latin typeface="Calibri"/>
                <a:ea typeface="Calibri"/>
                <a:cs typeface="Calibri"/>
                <a:sym typeface="Calibri"/>
              </a:rPr>
              <a:t>Algorithms</a:t>
            </a:r>
            <a:endParaRPr sz="1600">
              <a:latin typeface="Calibri"/>
              <a:ea typeface="Calibri"/>
              <a:cs typeface="Calibri"/>
              <a:sym typeface="Calibri"/>
            </a:endParaRPr>
          </a:p>
        </p:txBody>
      </p:sp>
      <p:sp>
        <p:nvSpPr>
          <p:cNvPr id="118" name="Google Shape;118;gb6ae55c526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Array and Vector are contiguous containers, i.e they store their data on continuous memory</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The the insert operation at the middle of vector/array is very costly (in terms of number of operation and process time) because we have to shift all the elements, linked list overcome this problem.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Linked list can be implemented by using the list container.</a:t>
            </a:r>
            <a:endParaRPr/>
          </a:p>
        </p:txBody>
      </p:sp>
      <p:sp>
        <p:nvSpPr>
          <p:cNvPr id="238" name="Google Shape;238;p2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Container - List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nvSpPr>
        <p:spPr>
          <a:xfrm>
            <a:off x="95856" y="636905"/>
            <a:ext cx="455927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Creates a new empty linked list l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myList{1,2,3};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creates list with 1,2,3 in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myNewList =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list myNewList of integer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and copies value of 1 into 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44" name="Google Shape;244;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List</a:t>
            </a:r>
            <a:endParaRPr b="1" i="0" sz="2400" u="none" cap="none" strike="noStrike">
              <a:solidFill>
                <a:srgbClr val="FFFFFF"/>
              </a:solidFill>
              <a:latin typeface="Calibri"/>
              <a:ea typeface="Calibri"/>
              <a:cs typeface="Calibri"/>
              <a:sym typeface="Calibri"/>
            </a:endParaRPr>
          </a:p>
        </p:txBody>
      </p:sp>
      <p:pic>
        <p:nvPicPr>
          <p:cNvPr descr="List creation example" id="245" name="Google Shape;245;p23"/>
          <p:cNvPicPr preferRelativeResize="0"/>
          <p:nvPr/>
        </p:nvPicPr>
        <p:blipFill rotWithShape="1">
          <a:blip r:embed="rId3">
            <a:alphaModFix/>
          </a:blip>
          <a:srcRect b="0" l="0" r="0" t="0"/>
          <a:stretch/>
        </p:blipFill>
        <p:spPr>
          <a:xfrm>
            <a:off x="5261839" y="2826807"/>
            <a:ext cx="3076575" cy="1895476"/>
          </a:xfrm>
          <a:prstGeom prst="rect">
            <a:avLst/>
          </a:prstGeom>
          <a:noFill/>
          <a:ln>
            <a:noFill/>
          </a:ln>
        </p:spPr>
      </p:pic>
      <p:sp>
        <p:nvSpPr>
          <p:cNvPr id="246" name="Google Shape;246;p23"/>
          <p:cNvSpPr txBox="1"/>
          <p:nvPr/>
        </p:nvSpPr>
        <p:spPr>
          <a:xfrm>
            <a:off x="4655128" y="636905"/>
            <a:ext cx="4405745"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Similar to vector and array, lists can also be initialized with parameters,</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list&lt;int&gt; l{1,2,3};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nvSpPr>
        <p:spPr>
          <a:xfrm>
            <a:off x="95854" y="636905"/>
            <a:ext cx="9048145"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empty function :This method returns true if the list is empty else returns false.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size function : This method can be used to find the number of elements present in the list.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front and back function : front() is used to get the first element of the list from the start while back() is used to get the first element of the list from the back.</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reverse function :This method can be used to reverse a list completely.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push_back and push_front functions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push_back(element) method is used to push elements into a list from the back.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push_front(element) method is used to push elements into a list from the front.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pop_front() , pop_back(): pop_front() removes first element from the start of the list. While pop_back() removes first element from the end of the list.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52" name="Google Shape;252;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Functions in List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l{1,2,3,4,5};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l.push_back(6);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l.push_back(7);</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1,2,3,4,5,6,7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l.push_front(8);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l.push_front(9);</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9,8,1,2,3,4,5,6,7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58" name="Google Shape;258;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–push_back, push_front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push_back and push_front</a:t>
            </a:r>
            <a:endParaRPr b="1" i="0" sz="2400" u="none" cap="none" strike="noStrike">
              <a:solidFill>
                <a:srgbClr val="FFFFFF"/>
              </a:solidFill>
              <a:latin typeface="Calibri"/>
              <a:ea typeface="Calibri"/>
              <a:cs typeface="Calibri"/>
              <a:sym typeface="Calibri"/>
            </a:endParaRPr>
          </a:p>
        </p:txBody>
      </p:sp>
      <p:pic>
        <p:nvPicPr>
          <p:cNvPr descr="Push elements from back in Lists" id="264" name="Google Shape;264;p26"/>
          <p:cNvPicPr preferRelativeResize="0"/>
          <p:nvPr/>
        </p:nvPicPr>
        <p:blipFill rotWithShape="1">
          <a:blip r:embed="rId3">
            <a:alphaModFix/>
          </a:blip>
          <a:srcRect b="0" l="0" r="0" t="0"/>
          <a:stretch/>
        </p:blipFill>
        <p:spPr>
          <a:xfrm>
            <a:off x="496578" y="912218"/>
            <a:ext cx="5562600" cy="2200275"/>
          </a:xfrm>
          <a:prstGeom prst="rect">
            <a:avLst/>
          </a:prstGeom>
          <a:noFill/>
          <a:ln>
            <a:noFill/>
          </a:ln>
        </p:spPr>
      </p:pic>
      <p:pic>
        <p:nvPicPr>
          <p:cNvPr descr="Push elements from front in Lists" id="265" name="Google Shape;265;p26"/>
          <p:cNvPicPr preferRelativeResize="0"/>
          <p:nvPr/>
        </p:nvPicPr>
        <p:blipFill rotWithShape="1">
          <a:blip r:embed="rId4">
            <a:alphaModFix/>
          </a:blip>
          <a:srcRect b="0" l="0" r="0" t="0"/>
          <a:stretch/>
        </p:blipFill>
        <p:spPr>
          <a:xfrm>
            <a:off x="674437" y="3221675"/>
            <a:ext cx="6372225" cy="1921826"/>
          </a:xfrm>
          <a:prstGeom prst="rect">
            <a:avLst/>
          </a:prstGeom>
          <a:noFill/>
          <a:ln>
            <a:noFill/>
          </a:ln>
        </p:spPr>
      </p:pic>
      <p:sp>
        <p:nvSpPr>
          <p:cNvPr id="266" name="Google Shape;266;p26"/>
          <p:cNvSpPr/>
          <p:nvPr/>
        </p:nvSpPr>
        <p:spPr>
          <a:xfrm>
            <a:off x="91765" y="750635"/>
            <a:ext cx="6768199" cy="32316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D63384"/>
              </a:buClr>
              <a:buSzPts val="1400"/>
              <a:buFont typeface="Arial"/>
              <a:buNone/>
            </a:pPr>
            <a:r>
              <a:rPr b="0" i="0" lang="en-US" sz="1400" u="none" cap="none" strike="noStrike">
                <a:solidFill>
                  <a:srgbClr val="D63384"/>
                </a:solidFill>
                <a:latin typeface="Arial"/>
                <a:ea typeface="Arial"/>
                <a:cs typeface="Arial"/>
                <a:sym typeface="Arial"/>
              </a:rPr>
              <a:t>p</a:t>
            </a:r>
            <a:r>
              <a:rPr b="0" i="0" lang="en-US" sz="1400" u="none" cap="none" strike="noStrike">
                <a:solidFill>
                  <a:srgbClr val="D63384"/>
                </a:solidFill>
                <a:latin typeface="Arial"/>
                <a:ea typeface="Arial"/>
                <a:cs typeface="Arial"/>
                <a:sym typeface="Arial"/>
              </a:rPr>
              <a:t>ush_back(element)</a:t>
            </a:r>
            <a:r>
              <a:rPr b="0" i="0" lang="en-US" sz="1500" u="none" cap="none" strike="noStrike">
                <a:solidFill>
                  <a:srgbClr val="212529"/>
                </a:solidFill>
                <a:latin typeface="Arial"/>
                <a:ea typeface="Arial"/>
                <a:cs typeface="Arial"/>
                <a:sym typeface="Arial"/>
              </a:rPr>
              <a:t> method is used to push elements into a list from the back.</a:t>
            </a:r>
            <a:endParaRPr b="0" i="0" sz="800" u="none" cap="none" strike="noStrike">
              <a:solidFill>
                <a:schemeClr val="dk1"/>
              </a:solidFill>
              <a:latin typeface="Arial"/>
              <a:ea typeface="Arial"/>
              <a:cs typeface="Arial"/>
              <a:sym typeface="Arial"/>
            </a:endParaRPr>
          </a:p>
        </p:txBody>
      </p:sp>
      <p:sp>
        <p:nvSpPr>
          <p:cNvPr id="267" name="Google Shape;267;p26"/>
          <p:cNvSpPr/>
          <p:nvPr/>
        </p:nvSpPr>
        <p:spPr>
          <a:xfrm>
            <a:off x="91765" y="2919586"/>
            <a:ext cx="6724918" cy="32316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D63384"/>
              </a:buClr>
              <a:buSzPts val="1400"/>
              <a:buFont typeface="Arial"/>
              <a:buNone/>
            </a:pPr>
            <a:r>
              <a:rPr b="0" i="0" lang="en-US" sz="1400" u="none" cap="none" strike="noStrike">
                <a:solidFill>
                  <a:srgbClr val="D63384"/>
                </a:solidFill>
                <a:latin typeface="Arial"/>
                <a:ea typeface="Arial"/>
                <a:cs typeface="Arial"/>
                <a:sym typeface="Arial"/>
              </a:rPr>
              <a:t>push_front(element)</a:t>
            </a:r>
            <a:r>
              <a:rPr b="0" i="0" lang="en-US" sz="1500" u="none" cap="none" strike="noStrike">
                <a:solidFill>
                  <a:srgbClr val="212529"/>
                </a:solidFill>
                <a:latin typeface="Arial"/>
                <a:ea typeface="Arial"/>
                <a:cs typeface="Arial"/>
                <a:sym typeface="Arial"/>
              </a:rPr>
              <a:t> method is used to push elements into a list from the front.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nvSpPr>
        <p:spPr>
          <a:xfrm>
            <a:off x="95854" y="636905"/>
            <a:ext cx="9048145"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l{1,2,3,4,5};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l.pop_back()();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1,2,3,4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l.pop_front()();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list becomes 2,3,4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73" name="Google Shape;273;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–pop_back , pop_front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7" name="Shape 277"/>
        <p:cNvGrpSpPr/>
        <p:nvPr/>
      </p:nvGrpSpPr>
      <p:grpSpPr>
        <a:xfrm>
          <a:off x="0" y="0"/>
          <a:ext cx="0" cy="0"/>
          <a:chOff x="0" y="0"/>
          <a:chExt cx="0" cy="0"/>
        </a:xfrm>
      </p:grpSpPr>
      <p:sp>
        <p:nvSpPr>
          <p:cNvPr id="278" name="Google Shape;278;p2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l{1,2,3,4,5};</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cout&lt;&lt;"size of list = "&lt;&lt;l.size()&lt;&lt;endl; //size is 5</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cout&lt;&lt;"Front element in list =  "&lt;&lt;l.front()&lt;&lt;endl; //returns 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cout&lt;&lt;"Back element in list =  "&lt;&lt;l.back()&lt;&lt;endl; //returns 5</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l.clear(); //clears the list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cout&lt;&lt;"size of list = "&lt;&lt;l.size()&lt;&lt;endl; //size becomes 0</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l.reverse(); /* now the list becomes 5,4,3,2,1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list&lt;int&gt;::iterator it;    //you can’t print the list  using at(), this function not available with list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79" name="Google Shape;279;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–size, clear, reverse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3" name="Shape 283"/>
        <p:cNvGrpSpPr/>
        <p:nvPr/>
      </p:nvGrpSpPr>
      <p:grpSpPr>
        <a:xfrm>
          <a:off x="0" y="0"/>
          <a:ext cx="0" cy="0"/>
          <a:chOff x="0" y="0"/>
          <a:chExt cx="0" cy="0"/>
        </a:xfrm>
      </p:grpSpPr>
      <p:sp>
        <p:nvSpPr>
          <p:cNvPr id="284" name="Google Shape;284;p2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 function:  This method, as the name suggests, inserts an element at specific position, in a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There are 3 variations of insert(), they are as follows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insert(iterator, element) : inserts element in the list before the position pointed by the iterator.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insert(iterator, count, element) : inserts element in the list before the position pointed by the iterator, count number of times.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insert(iterator, start_iterator, end_iterator): insert the element pointed by start_iterator to the element pointed by end_iterator before the position pointed by iterator</a:t>
            </a:r>
            <a:endParaRPr/>
          </a:p>
        </p:txBody>
      </p:sp>
      <p:sp>
        <p:nvSpPr>
          <p:cNvPr id="285" name="Google Shape;285;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9" name="Shape 289"/>
        <p:cNvGrpSpPr/>
        <p:nvPr/>
      </p:nvGrpSpPr>
      <p:grpSpPr>
        <a:xfrm>
          <a:off x="0" y="0"/>
          <a:ext cx="0" cy="0"/>
          <a:chOff x="0" y="0"/>
          <a:chExt cx="0" cy="0"/>
        </a:xfrm>
      </p:grpSpPr>
      <p:sp>
        <p:nvSpPr>
          <p:cNvPr id="290" name="Google Shape;290;p30"/>
          <p:cNvSpPr txBox="1"/>
          <p:nvPr/>
        </p:nvSpPr>
        <p:spPr>
          <a:xfrm>
            <a:off x="83686" y="671320"/>
            <a:ext cx="4381436"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 = {1,2,3,4,5};</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list&lt;int&gt;::iterator it = l.begin();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
        <p:nvSpPr>
          <p:cNvPr id="291" name="Google Shape;291;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
        <p:nvSpPr>
          <p:cNvPr id="292" name="Google Shape;292;p30"/>
          <p:cNvSpPr txBox="1"/>
          <p:nvPr/>
        </p:nvSpPr>
        <p:spPr>
          <a:xfrm>
            <a:off x="4453248" y="675643"/>
            <a:ext cx="467887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it=l.begin()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l.insert (it, 100);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insert 100 before 1 position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now the list is 100 1 2 3 4 5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 "The revised list is "&lt;&lt;endl;</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6" name="Shape 296"/>
        <p:cNvGrpSpPr/>
        <p:nvPr/>
      </p:nvGrpSpPr>
      <p:grpSpPr>
        <a:xfrm>
          <a:off x="0" y="0"/>
          <a:ext cx="0" cy="0"/>
          <a:chOff x="0" y="0"/>
          <a:chExt cx="0" cy="0"/>
        </a:xfrm>
      </p:grpSpPr>
      <p:sp>
        <p:nvSpPr>
          <p:cNvPr id="297" name="Google Shape;297;p3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new_l = {10,20,30,40};   // new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cout&lt;&lt;endl&lt;&lt;"The new list is "&lt;&lt;endl;</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for(it=new_l.begin(); it!=new_l.end();it++)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new_l.insert (new_l.begin(), l.begin(), l.end());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insert elements from beginning of list l to end of list l  before 1 position in list new_l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now the list new_l is 100 1 2 3 4 5 10 20 30 40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cout&lt;&lt;endl&lt;&lt;"The revised list after insert is "&lt;&lt;endl;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for(it=new_l.begin(); it!=new_l.end();it++)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98" name="Google Shape;298;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2" name="Shape 302"/>
        <p:cNvGrpSpPr/>
        <p:nvPr/>
      </p:nvGrpSpPr>
      <p:grpSpPr>
        <a:xfrm>
          <a:off x="0" y="0"/>
          <a:ext cx="0" cy="0"/>
          <a:chOff x="0" y="0"/>
          <a:chExt cx="0" cy="0"/>
        </a:xfrm>
      </p:grpSpPr>
      <p:sp>
        <p:nvSpPr>
          <p:cNvPr id="303" name="Google Shape;303;p3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l.insert(l.begin(), 5, 10);  // insert 10 before beginning 5 times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now l is 10 10 10 10 10 100 1 2 3 4 5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cout&lt;&lt;endl&lt;&lt;"The last operation of insert 10 gives you "&lt;&lt;endl;</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for(it=l.begin(); it!=l.end();it++)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304" name="Google Shape;304;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–insert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8" name="Shape 308"/>
        <p:cNvGrpSpPr/>
        <p:nvPr/>
      </p:nvGrpSpPr>
      <p:grpSpPr>
        <a:xfrm>
          <a:off x="0" y="0"/>
          <a:ext cx="0" cy="0"/>
          <a:chOff x="0" y="0"/>
          <a:chExt cx="0" cy="0"/>
        </a:xfrm>
      </p:grpSpPr>
      <p:sp>
        <p:nvSpPr>
          <p:cNvPr id="309" name="Google Shape;309;p3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 function: sort() method sorts the given list. It does not create new sorted list but changes the position of elements within an existing list to sort it.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method has two variations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 : sorts the elements of the list in ascending order, the element of the list should by numeric for this function.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sort(compare_function) : This type of sort() is used when we have to alter the method of sorting. Its very helpful for the elements that are not numeric. We can define how we want to sort the list elements in compare_funtion. For example, list of strings can be sorted by the length of the string, it can also be used for sorting in descending order.</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10" name="Google Shape;310;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–sort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 list1 = {2,4,5,6,1,3};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list&lt;int&gt;::iterator 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cout&lt;&lt;"Before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(it=list1.begin();it!=list1.end();it++)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list1.sort();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list1 is now 1 2 3 4 5 6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cout&lt;&lt;endl&lt;&lt;"After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(it=list1.begin();it!=list1.end();it++)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316" name="Google Shape;316;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–sort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0" name="Shape 320"/>
        <p:cNvGrpSpPr/>
        <p:nvPr/>
      </p:nvGrpSpPr>
      <p:grpSpPr>
        <a:xfrm>
          <a:off x="0" y="0"/>
          <a:ext cx="0" cy="0"/>
          <a:chOff x="0" y="0"/>
          <a:chExt cx="0" cy="0"/>
        </a:xfrm>
      </p:grpSpPr>
      <p:sp>
        <p:nvSpPr>
          <p:cNvPr id="321" name="Google Shape;321;p35"/>
          <p:cNvSpPr txBox="1"/>
          <p:nvPr/>
        </p:nvSpPr>
        <p:spPr>
          <a:xfrm>
            <a:off x="83686" y="671320"/>
            <a:ext cx="4618944"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bool compare_function( string&amp; s1 , string&amp; s2 )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 s1.length() &gt; s2.length()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list&lt;string&gt; list2 = {"h", "hhh", "hh"};</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list&lt;string&gt;::iterator it1;</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cout&lt;&lt;endl&lt;&lt;"Before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322" name="Google Shape;322;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–sort</a:t>
            </a:r>
            <a:endParaRPr b="1" i="0" sz="2400" u="none" cap="none" strike="noStrike">
              <a:solidFill>
                <a:srgbClr val="FFFFFF"/>
              </a:solidFill>
              <a:latin typeface="Calibri"/>
              <a:ea typeface="Calibri"/>
              <a:cs typeface="Calibri"/>
              <a:sym typeface="Calibri"/>
            </a:endParaRPr>
          </a:p>
        </p:txBody>
      </p:sp>
      <p:sp>
        <p:nvSpPr>
          <p:cNvPr id="323" name="Google Shape;323;p35"/>
          <p:cNvSpPr/>
          <p:nvPr/>
        </p:nvSpPr>
        <p:spPr>
          <a:xfrm>
            <a:off x="4702630" y="671321"/>
            <a:ext cx="4441369"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(it1=list2.begin();it1!=list2.end();it1++)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cout&lt;&lt;*it1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list2.sort(compare_function);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list2 is now h hh hhh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cout&lt;&lt;endl&lt;&lt;"After sorting the list "&lt;&lt;endl;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(it1=list2.begin();it1!=list2.end();it1++)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cout&lt;&lt;*it1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merge</a:t>
            </a:r>
            <a:endParaRPr b="1" i="0" sz="2400" u="none" cap="none" strike="noStrike">
              <a:solidFill>
                <a:srgbClr val="FFFFFF"/>
              </a:solidFill>
              <a:latin typeface="Calibri"/>
              <a:ea typeface="Calibri"/>
              <a:cs typeface="Calibri"/>
              <a:sym typeface="Calibri"/>
            </a:endParaRPr>
          </a:p>
        </p:txBody>
      </p:sp>
      <p:graphicFrame>
        <p:nvGraphicFramePr>
          <p:cNvPr id="329" name="Google Shape;329;p36"/>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 function: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Merges two sorted list. It is mandatory that both the list should be sorted first. merge() merges the two list such that each element is placed at its proper position in the resulting list. Syntax for merge is list1.merge(list2).</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 list that is passed as parameter does not get deleted and the list which calls the merge() becomes the merged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3" name="Shape 333"/>
        <p:cNvGrpSpPr/>
        <p:nvPr/>
      </p:nvGrpSpPr>
      <p:grpSpPr>
        <a:xfrm>
          <a:off x="0" y="0"/>
          <a:ext cx="0" cy="0"/>
          <a:chOff x="0" y="0"/>
          <a:chExt cx="0" cy="0"/>
        </a:xfrm>
      </p:grpSpPr>
      <p:sp>
        <p:nvSpPr>
          <p:cNvPr id="334" name="Google Shape;334;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merge</a:t>
            </a:r>
            <a:endParaRPr b="1" i="0" sz="2400" u="none" cap="none" strike="noStrike">
              <a:solidFill>
                <a:srgbClr val="FFFFFF"/>
              </a:solidFill>
              <a:latin typeface="Calibri"/>
              <a:ea typeface="Calibri"/>
              <a:cs typeface="Calibri"/>
              <a:sym typeface="Calibri"/>
            </a:endParaRPr>
          </a:p>
        </p:txBody>
      </p:sp>
      <p:graphicFrame>
        <p:nvGraphicFramePr>
          <p:cNvPr id="335" name="Google Shape;335;p37"/>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 function: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Merges two sorted list. It is mandatory that both the list should be sorted first.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merge() merges the two list such that each element is placed at its proper position in the resulting list.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Syntax for merge is list1.merge(list2).</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 list that is passed as parameter does not get deleted and the list which calls the merge() becomes the merged list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9" name="Shape 339"/>
        <p:cNvGrpSpPr/>
        <p:nvPr/>
      </p:nvGrpSpPr>
      <p:grpSpPr>
        <a:xfrm>
          <a:off x="0" y="0"/>
          <a:ext cx="0" cy="0"/>
          <a:chOff x="0" y="0"/>
          <a:chExt cx="0" cy="0"/>
        </a:xfrm>
      </p:grpSpPr>
      <p:sp>
        <p:nvSpPr>
          <p:cNvPr id="340" name="Google Shape;340;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merge</a:t>
            </a:r>
            <a:endParaRPr b="1" i="0" sz="2400" u="none" cap="none" strike="noStrike">
              <a:solidFill>
                <a:srgbClr val="FFFFFF"/>
              </a:solidFill>
              <a:latin typeface="Calibri"/>
              <a:ea typeface="Calibri"/>
              <a:cs typeface="Calibri"/>
              <a:sym typeface="Calibri"/>
            </a:endParaRPr>
          </a:p>
        </p:txBody>
      </p:sp>
      <p:graphicFrame>
        <p:nvGraphicFramePr>
          <p:cNvPr id="341" name="Google Shape;341;p38"/>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list1 = {1,3,5,7,9};</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 list2 = {2,4,6,8,10};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both the lists are sorted. In case they are not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first they should be sorted by sort function()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list1.merge(list2);</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list list1 is now 1,2,3,4,5,6,7,8,9,10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list1.size() &lt;&lt; endl;    // prints 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list&lt;int&gt;::iterator 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for(it=list1.begin();it!=list1.end();it++)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cout&lt;&lt;*it &lt;&lt;"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5" name="Shape 345"/>
        <p:cNvGrpSpPr/>
        <p:nvPr/>
      </p:nvGrpSpPr>
      <p:grpSpPr>
        <a:xfrm>
          <a:off x="0" y="0"/>
          <a:ext cx="0" cy="0"/>
          <a:chOff x="0" y="0"/>
          <a:chExt cx="0" cy="0"/>
        </a:xfrm>
      </p:grpSpPr>
      <p:sp>
        <p:nvSpPr>
          <p:cNvPr id="346" name="Google Shape;346;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47" name="Google Shape;347;p39"/>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syntax for list creation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r>
                        <a:rPr b="0" i="0" lang="en-US" sz="1800" u="none" cap="none" strike="noStrike">
                          <a:solidFill>
                            <a:schemeClr val="dk1"/>
                          </a:solidFill>
                          <a:latin typeface="Calibri"/>
                          <a:ea typeface="Calibri"/>
                          <a:cs typeface="Calibri"/>
                          <a:sym typeface="Calibri"/>
                        </a:rPr>
                        <a:t>{ 1,2 3}</a:t>
                      </a:r>
                      <a:endParaRPr b="0" i="0"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myNewList </a:t>
                      </a:r>
                      <a:r>
                        <a:rPr b="0" i="0" lang="en-US" sz="1800" u="none" cap="none" strike="noStrike">
                          <a:solidFill>
                            <a:schemeClr val="dk1"/>
                          </a:solidFill>
                          <a:latin typeface="Calibri"/>
                          <a:ea typeface="Calibri"/>
                          <a:cs typeface="Calibri"/>
                          <a:sym typeface="Calibri"/>
                        </a:rPr>
                        <a:t>=</a:t>
                      </a:r>
                      <a:r>
                        <a:rPr lang="en-US" sz="1800" u="none" cap="none" strike="noStrike">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10;</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,3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1,2 3</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1,3</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1" name="Shape 351"/>
        <p:cNvGrpSpPr/>
        <p:nvPr/>
      </p:nvGrpSpPr>
      <p:grpSpPr>
        <a:xfrm>
          <a:off x="0" y="0"/>
          <a:ext cx="0" cy="0"/>
          <a:chOff x="0" y="0"/>
          <a:chExt cx="0" cy="0"/>
        </a:xfrm>
      </p:grpSpPr>
      <p:sp>
        <p:nvSpPr>
          <p:cNvPr id="352" name="Google Shape;352;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53" name="Google Shape;353;p40"/>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syntax for list creation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l</a:t>
                      </a:r>
                      <a:r>
                        <a:rPr b="0" i="0" lang="en-US" sz="1800" u="none" cap="none" strike="noStrike">
                          <a:solidFill>
                            <a:schemeClr val="dk1"/>
                          </a:solidFill>
                          <a:latin typeface="Calibri"/>
                          <a:ea typeface="Calibri"/>
                          <a:cs typeface="Calibri"/>
                          <a:sym typeface="Calibri"/>
                        </a:rPr>
                        <a:t>{ 1,2 3}</a:t>
                      </a:r>
                      <a:endParaRPr b="0" i="0"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list</a:t>
                      </a:r>
                      <a:r>
                        <a:rPr b="0" i="0" lang="en-US" sz="1800" u="none" cap="none" strike="noStrike">
                          <a:solidFill>
                            <a:schemeClr val="dk1"/>
                          </a:solidFill>
                          <a:latin typeface="Calibri"/>
                          <a:ea typeface="Calibri"/>
                          <a:cs typeface="Calibri"/>
                          <a:sym typeface="Calibri"/>
                        </a:rPr>
                        <a:t>&lt;</a:t>
                      </a:r>
                      <a:r>
                        <a:rPr lang="en-US" sz="1800" u="none" cap="none" strike="noStrike">
                          <a:latin typeface="Calibri"/>
                          <a:ea typeface="Calibri"/>
                          <a:cs typeface="Calibri"/>
                          <a:sym typeface="Calibri"/>
                        </a:rPr>
                        <a:t>int</a:t>
                      </a:r>
                      <a:r>
                        <a:rPr b="0" i="0" lang="en-US" sz="1800" u="none" cap="none" strike="noStrike">
                          <a:solidFill>
                            <a:schemeClr val="dk1"/>
                          </a:solidFill>
                          <a:latin typeface="Calibri"/>
                          <a:ea typeface="Calibri"/>
                          <a:cs typeface="Calibri"/>
                          <a:sym typeface="Calibri"/>
                        </a:rPr>
                        <a:t>&gt;</a:t>
                      </a:r>
                      <a:r>
                        <a:rPr lang="en-US" sz="1800" u="none" cap="none" strike="noStrike">
                          <a:latin typeface="Calibri"/>
                          <a:ea typeface="Calibri"/>
                          <a:cs typeface="Calibri"/>
                          <a:sym typeface="Calibri"/>
                        </a:rPr>
                        <a:t> myNewList </a:t>
                      </a:r>
                      <a:r>
                        <a:rPr b="0" i="0" lang="en-US" sz="1800" u="none" cap="none" strike="noStrike">
                          <a:solidFill>
                            <a:schemeClr val="dk1"/>
                          </a:solidFill>
                          <a:latin typeface="Calibri"/>
                          <a:ea typeface="Calibri"/>
                          <a:cs typeface="Calibri"/>
                          <a:sym typeface="Calibri"/>
                        </a:rPr>
                        <a:t>=</a:t>
                      </a:r>
                      <a:r>
                        <a:rPr lang="en-US" sz="1800" u="none" cap="none" strike="noStrike">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10;</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,3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1,2 3</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1,3</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59" name="Google Shape;359;p41"/>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function is not available in list container in C++? </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empty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At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Front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size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Standard Template Library consists of three well-structured components −</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Containers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Algorithms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Recap</a:t>
            </a:r>
            <a:endParaRPr b="1" i="0" sz="2400" u="none" cap="none" strike="noStrike">
              <a:solidFill>
                <a:srgbClr val="FFFFFF"/>
              </a:solidFill>
              <a:latin typeface="Calibri"/>
              <a:ea typeface="Calibri"/>
              <a:cs typeface="Calibri"/>
              <a:sym typeface="Calibri"/>
            </a:endParaRPr>
          </a:p>
        </p:txBody>
      </p:sp>
      <p:sp>
        <p:nvSpPr>
          <p:cNvPr id="132" name="Google Shape;132;p5"/>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3" name="Shape 363"/>
        <p:cNvGrpSpPr/>
        <p:nvPr/>
      </p:nvGrpSpPr>
      <p:grpSpPr>
        <a:xfrm>
          <a:off x="0" y="0"/>
          <a:ext cx="0" cy="0"/>
          <a:chOff x="0" y="0"/>
          <a:chExt cx="0" cy="0"/>
        </a:xfrm>
      </p:grpSpPr>
      <p:sp>
        <p:nvSpPr>
          <p:cNvPr id="364" name="Google Shape;364;p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65" name="Google Shape;365;p42"/>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function is not available in list container in C++? </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empty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At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Front</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size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9" name="Shape 369"/>
        <p:cNvGrpSpPr/>
        <p:nvPr/>
      </p:nvGrpSpPr>
      <p:grpSpPr>
        <a:xfrm>
          <a:off x="0" y="0"/>
          <a:ext cx="0" cy="0"/>
          <a:chOff x="0" y="0"/>
          <a:chExt cx="0" cy="0"/>
        </a:xfrm>
      </p:grpSpPr>
      <p:sp>
        <p:nvSpPr>
          <p:cNvPr id="370" name="Google Shape;370;p4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71" name="Google Shape;371;p43"/>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not correct in list container in C++? </a:t>
                      </a:r>
                      <a:endParaRPr/>
                    </a:p>
                    <a:p>
                      <a:pPr indent="0" lvl="1" marL="0" marR="0" rtl="0" algn="l">
                        <a:lnSpc>
                          <a:spcPct val="100000"/>
                        </a:lnSpc>
                        <a:spcBef>
                          <a:spcPts val="0"/>
                        </a:spcBef>
                        <a:spcAft>
                          <a:spcPts val="0"/>
                        </a:spcAft>
                        <a:buNone/>
                      </a:pPr>
                      <a:r>
                        <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Insert function inserts the element before the given position</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Reverse function will print the reversed contents </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Sort does not create new lists but sort within an existing list</a:t>
                      </a:r>
                      <a:endParaRPr sz="1800" u="none" cap="none" strike="noStrike">
                        <a:solidFill>
                          <a:schemeClr val="dk1"/>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chemeClr val="dk1"/>
                          </a:solidFill>
                          <a:latin typeface="Calibri"/>
                          <a:ea typeface="Calibri"/>
                          <a:cs typeface="Calibri"/>
                          <a:sym typeface="Calibri"/>
                        </a:rPr>
                        <a:t>Merge function does not delete the list passed as parameter but merges it the list which calls merge</a:t>
                      </a:r>
                      <a:endParaRPr sz="1800">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5" name="Shape 375"/>
        <p:cNvGrpSpPr/>
        <p:nvPr/>
      </p:nvGrpSpPr>
      <p:grpSpPr>
        <a:xfrm>
          <a:off x="0" y="0"/>
          <a:ext cx="0" cy="0"/>
          <a:chOff x="0" y="0"/>
          <a:chExt cx="0" cy="0"/>
        </a:xfrm>
      </p:grpSpPr>
      <p:sp>
        <p:nvSpPr>
          <p:cNvPr id="376" name="Google Shape;376;p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graphicFrame>
        <p:nvGraphicFramePr>
          <p:cNvPr id="377" name="Google Shape;377;p44"/>
          <p:cNvGraphicFramePr/>
          <p:nvPr/>
        </p:nvGraphicFramePr>
        <p:xfrm>
          <a:off x="153575" y="783780"/>
          <a:ext cx="3000000" cy="3000000"/>
        </p:xfrm>
        <a:graphic>
          <a:graphicData uri="http://schemas.openxmlformats.org/drawingml/2006/table">
            <a:tbl>
              <a:tblPr>
                <a:noFill/>
                <a:tableStyleId>{4DA473AF-E959-4E64-9E47-CC068417C192}</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not correct in list container in C++? </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Insert function inserts the element before the given position</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Reverse function will print the reversed contents </a:t>
                      </a:r>
                      <a:endParaRPr sz="1800" u="none" cap="none" strike="noStrike">
                        <a:solidFill>
                          <a:srgbClr val="FF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Sort does not create new lists but sort within an existing list</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Merge function does not delete the list passed as parameter but merges it the list which calls merge</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1" name="Shape 381"/>
        <p:cNvGrpSpPr/>
        <p:nvPr/>
      </p:nvGrpSpPr>
      <p:grpSpPr>
        <a:xfrm>
          <a:off x="0" y="0"/>
          <a:ext cx="0" cy="0"/>
          <a:chOff x="0" y="0"/>
          <a:chExt cx="0" cy="0"/>
        </a:xfrm>
      </p:grpSpPr>
      <p:sp>
        <p:nvSpPr>
          <p:cNvPr id="382" name="Google Shape;382;p4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graphicFrame>
        <p:nvGraphicFramePr>
          <p:cNvPr id="383" name="Google Shape;383;p45"/>
          <p:cNvGraphicFramePr/>
          <p:nvPr/>
        </p:nvGraphicFramePr>
        <p:xfrm>
          <a:off x="153575" y="783780"/>
          <a:ext cx="3000000" cy="3000000"/>
        </p:xfrm>
        <a:graphic>
          <a:graphicData uri="http://schemas.openxmlformats.org/drawingml/2006/table">
            <a:tbl>
              <a:tblPr>
                <a:noFill/>
                <a:tableStyleId>{4DA473AF-E959-4E64-9E47-CC068417C192}</a:tableStyleId>
              </a:tblPr>
              <a:tblGrid>
                <a:gridCol w="748190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Create a list of 10  integers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Apply following functions on it and observe the output by printing the contents.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Size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Push_back</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Push_front</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Pop_back</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Pop_front</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Insert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Reverse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clear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Sort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Merge (create a new list and merge with original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b6ae55c526_0_1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STL provide different types of algorithms that can be implemented upon any of the container with the help of iterators.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Thus now we don’t have to define complex algorithm instead we just use the built in functions provided by the algorithm library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Algorithm functions provided by algorithm library works on the iterators, not on the containers. Thus one algorithm function can be used on any type of container.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Use of algorithms from STL saves time, effort, code and are very reliable.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many algorithm in algorithm library such as sorting algorithm, searching algorithm, numeric algorithm etc. Out of which we will study only sorting algorithm.</a:t>
            </a:r>
            <a:endParaRPr b="0" i="0" sz="1800" u="none" cap="none" strike="noStrike">
              <a:solidFill>
                <a:srgbClr val="000000"/>
              </a:solidFill>
              <a:latin typeface="Calibri"/>
              <a:ea typeface="Calibri"/>
              <a:cs typeface="Calibri"/>
              <a:sym typeface="Calibri"/>
            </a:endParaRPr>
          </a:p>
        </p:txBody>
      </p:sp>
      <p:sp>
        <p:nvSpPr>
          <p:cNvPr id="389" name="Google Shape;389;gb6ae55c526_0_1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STL Algorithms</a:t>
            </a:r>
            <a:endParaRPr b="1" i="0" sz="2400" u="none" cap="none" strike="noStrike">
              <a:solidFill>
                <a:srgbClr val="FFFFFF"/>
              </a:solidFill>
              <a:latin typeface="Calibri"/>
              <a:ea typeface="Calibri"/>
              <a:cs typeface="Calibri"/>
              <a:sym typeface="Calibri"/>
            </a:endParaRPr>
          </a:p>
        </p:txBody>
      </p:sp>
      <p:sp>
        <p:nvSpPr>
          <p:cNvPr id="390" name="Google Shape;390;gb6ae55c526_0_11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b6ae55c526_0_12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will be studying about two methods under Sorting Algorithms, namely:</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 earlier sort() function that we learnt was working with containers. This sorting algorithm will work on int, string ,range of elements. You cannot directly apply sort function like list.sort() here.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96" name="Google Shape;396;gb6ae55c526_0_1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a:t>
            </a:r>
            <a:endParaRPr b="1" i="0" sz="2400" u="none" cap="none" strike="noStrike">
              <a:solidFill>
                <a:srgbClr val="FFFFFF"/>
              </a:solidFill>
              <a:latin typeface="Calibri"/>
              <a:ea typeface="Calibri"/>
              <a:cs typeface="Calibri"/>
              <a:sym typeface="Calibri"/>
            </a:endParaRPr>
          </a:p>
        </p:txBody>
      </p:sp>
      <p:sp>
        <p:nvSpPr>
          <p:cNvPr id="397" name="Google Shape;397;gb6ae55c526_0_121"/>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6ae55c526_0_128"/>
          <p:cNvSpPr txBox="1"/>
          <p:nvPr/>
        </p:nvSpPr>
        <p:spPr>
          <a:xfrm>
            <a:off x="95860" y="681095"/>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 method: This function of the STL, sorts the contents of the given range.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version of sort()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sort(start_iterator, end_iterator ) : sorts the range defined by iterators start_iterator and end_iterator in ascending order.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sort(start_iterator, end_iterator, compare_function) : this also sorts the given range but you can define how the sorting should be done by compare_function.</a:t>
            </a:r>
            <a:endParaRPr b="0" i="0" sz="1800" u="none" cap="none" strike="noStrike">
              <a:solidFill>
                <a:srgbClr val="000000"/>
              </a:solidFill>
              <a:latin typeface="Calibri"/>
              <a:ea typeface="Calibri"/>
              <a:cs typeface="Calibri"/>
              <a:sym typeface="Calibri"/>
            </a:endParaRPr>
          </a:p>
        </p:txBody>
      </p:sp>
      <p:sp>
        <p:nvSpPr>
          <p:cNvPr id="403" name="Google Shape;403;gb6ae55c526_0_1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a:t>
            </a:r>
            <a:endParaRPr b="1" i="0" sz="2400" u="none" cap="none" strike="noStrike">
              <a:solidFill>
                <a:srgbClr val="FFFFFF"/>
              </a:solidFill>
              <a:latin typeface="Calibri"/>
              <a:ea typeface="Calibri"/>
              <a:cs typeface="Calibri"/>
              <a:sym typeface="Calibri"/>
            </a:endParaRPr>
          </a:p>
        </p:txBody>
      </p:sp>
      <p:sp>
        <p:nvSpPr>
          <p:cNvPr id="404" name="Google Shape;404;gb6ae55c526_0_128"/>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b6ae55c526_0_13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#include&lt;algorithm&gt; //always include while using algorithm</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arr[5] = {1,5,8,4,2};</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sort(arr , arr+5);    // sorts arr[0] to arr[4] in ascending order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arr is 1,2,4,5,8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i=0;i&lt;5;i++)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cout&lt;&lt;arr[i]&lt;&lt;"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410" name="Google Shape;410;gb6ae55c526_0_1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1</a:t>
            </a:r>
            <a:endParaRPr b="1" i="0" sz="2400" u="none" cap="none" strike="noStrike">
              <a:solidFill>
                <a:srgbClr val="FFFFFF"/>
              </a:solidFill>
              <a:latin typeface="Calibri"/>
              <a:ea typeface="Calibri"/>
              <a:cs typeface="Calibri"/>
              <a:sym typeface="Calibri"/>
            </a:endParaRPr>
          </a:p>
        </p:txBody>
      </p:sp>
      <p:sp>
        <p:nvSpPr>
          <p:cNvPr id="411" name="Google Shape;411;gb6ae55c526_0_135"/>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b6ae55c526_0_14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v1.push_back(8);</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v1.push_back(4);</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now the vector v1 is 8,4,5,1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v1.begin();   // i now points to beginning of the vector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j = v1.end();     // j now points to end of the vector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sort(i,j);      //sort(v1.begin() , v1.end() ) can also be used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the vector v1 is 1,4,5,8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 = v1.begin(); i != v1.end();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 &lt;&lt;" ";   // for printing the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7" name="Google Shape;417;gb6ae55c526_0_1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2</a:t>
            </a:r>
            <a:endParaRPr b="1" i="0" sz="2400" u="none" cap="none" strike="noStrike">
              <a:solidFill>
                <a:srgbClr val="FFFFFF"/>
              </a:solidFill>
              <a:latin typeface="Calibri"/>
              <a:ea typeface="Calibri"/>
              <a:cs typeface="Calibri"/>
              <a:sym typeface="Calibri"/>
            </a:endParaRPr>
          </a:p>
        </p:txBody>
      </p:sp>
      <p:sp>
        <p:nvSpPr>
          <p:cNvPr id="418" name="Google Shape;418;gb6ae55c526_0_142"/>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6ae55c526_0_1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bool compare_function(int i, int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i &gt; j;    // return 1 if i&gt;j else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a2[] = { 4,3,6,5,6,8,4,3,6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sort(a2,a2+9,compare_function);  // sorts a2 in descending order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here we have used compare_function which uses operator(&gt;),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that result into sorting in descending order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compare_function is also used to sort non-numeric elements such as*/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i=0;i&lt;9;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a2[i] &lt;&lt;" ";   // for printing an vector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24" name="Google Shape;424;gb6ae55c526_0_1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3</a:t>
            </a:r>
            <a:endParaRPr b="1" i="0" sz="2400" u="none" cap="none" strike="noStrike">
              <a:solidFill>
                <a:srgbClr val="FFFFFF"/>
              </a:solidFill>
              <a:latin typeface="Calibri"/>
              <a:ea typeface="Calibri"/>
              <a:cs typeface="Calibri"/>
              <a:sym typeface="Calibri"/>
            </a:endParaRPr>
          </a:p>
        </p:txBody>
      </p:sp>
      <p:sp>
        <p:nvSpPr>
          <p:cNvPr id="425" name="Google Shape;425;gb6ae55c526_0_149"/>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Iterators are used to point to the containers in STL, because of iterators it is possible for an algorithm to manipulate different types of data structures/Containers.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Defining an Iterator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for defining an iterator is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container_type &lt;parameter_list&gt;::iterator iterator_name;</a:t>
            </a:r>
            <a:endParaRPr b="0" i="0" sz="1800" u="none" cap="none" strike="noStrike">
              <a:solidFill>
                <a:srgbClr val="000000"/>
              </a:solidFill>
              <a:latin typeface="Calibri"/>
              <a:ea typeface="Calibri"/>
              <a:cs typeface="Calibri"/>
              <a:sym typeface="Calibri"/>
            </a:endParaRPr>
          </a:p>
        </p:txBody>
      </p:sp>
      <p:sp>
        <p:nvSpPr>
          <p:cNvPr id="138" name="Google Shape;138;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Iterators</a:t>
            </a:r>
            <a:endParaRPr b="1" i="0" sz="2400" u="none" cap="none" strike="noStrike">
              <a:solidFill>
                <a:srgbClr val="FFFFFF"/>
              </a:solidFill>
              <a:latin typeface="Calibri"/>
              <a:ea typeface="Calibri"/>
              <a:cs typeface="Calibri"/>
              <a:sym typeface="Calibri"/>
            </a:endParaRPr>
          </a:p>
        </p:txBody>
      </p:sp>
      <p:sp>
        <p:nvSpPr>
          <p:cNvPr id="139" name="Google Shape;139;p6"/>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6ae55c526_0_15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bool compare_string(string i, string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(i.size() &lt; j.size());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s[]={"a" , "abc", "ab" , "abcde"};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sort(s,s+4,compare_string);</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now s is "a","ab","abc","abcde"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i=0;i&lt;4;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s[i] &lt;&lt;" ";   // for printing an array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31" name="Google Shape;431;gb6ae55c526_0_1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example 4</a:t>
            </a:r>
            <a:endParaRPr b="1" i="0" sz="2400" u="none" cap="none" strike="noStrike">
              <a:solidFill>
                <a:srgbClr val="FFFFFF"/>
              </a:solidFill>
              <a:latin typeface="Calibri"/>
              <a:ea typeface="Calibri"/>
              <a:cs typeface="Calibri"/>
              <a:sym typeface="Calibri"/>
            </a:endParaRPr>
          </a:p>
        </p:txBody>
      </p:sp>
      <p:sp>
        <p:nvSpPr>
          <p:cNvPr id="432" name="Google Shape;432;gb6ae55c526_0_156"/>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b6ae55c526_0_16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 method : This function of the STL, returns true if the given range is sorted.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version of is_sorted()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 Checks the range defined by iterators start_iterator and end_iterator in ascending order.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compare_function) : It also checks the given range but you can define how the sorting must be done.</a:t>
            </a:r>
            <a:endParaRPr/>
          </a:p>
        </p:txBody>
      </p:sp>
      <p:sp>
        <p:nvSpPr>
          <p:cNvPr id="438" name="Google Shape;438;gb6ae55c526_0_1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is_sorted()</a:t>
            </a:r>
            <a:endParaRPr b="1" i="0" sz="2400" u="none" cap="none" strike="noStrike">
              <a:solidFill>
                <a:srgbClr val="FFFFFF"/>
              </a:solidFill>
              <a:latin typeface="Calibri"/>
              <a:ea typeface="Calibri"/>
              <a:cs typeface="Calibri"/>
              <a:sym typeface="Calibri"/>
            </a:endParaRPr>
          </a:p>
        </p:txBody>
      </p:sp>
      <p:sp>
        <p:nvSpPr>
          <p:cNvPr id="439" name="Google Shape;439;gb6ae55c526_0_163"/>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b6ae55c526_0_1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 method : This function of the STL, returns true if the given range is sorted.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version of is_sorted()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 Checks the range defined by iterators start_iterator and end_iterator in ascending order.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is_sorted(start_iterator, end_iterator, compare_function) : It also checks the given range but you can define how the sorting must be done.</a:t>
            </a:r>
            <a:endParaRPr/>
          </a:p>
        </p:txBody>
      </p:sp>
      <p:sp>
        <p:nvSpPr>
          <p:cNvPr id="445" name="Google Shape;445;gb6ae55c526_0_1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is_sorted()</a:t>
            </a:r>
            <a:endParaRPr b="1" i="0" sz="2400" u="none" cap="none" strike="noStrike">
              <a:solidFill>
                <a:srgbClr val="FFFFFF"/>
              </a:solidFill>
              <a:latin typeface="Calibri"/>
              <a:ea typeface="Calibri"/>
              <a:cs typeface="Calibri"/>
              <a:sym typeface="Calibri"/>
            </a:endParaRPr>
          </a:p>
        </p:txBody>
      </p:sp>
      <p:sp>
        <p:nvSpPr>
          <p:cNvPr id="446" name="Google Shape;446;gb6ae55c526_0_17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b6ae55c526_0_177"/>
          <p:cNvSpPr txBox="1"/>
          <p:nvPr/>
        </p:nvSpPr>
        <p:spPr>
          <a:xfrm>
            <a:off x="83686" y="671320"/>
            <a:ext cx="4476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#include&lt;algorithm&gt;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a[5] = {1,5,8,4,2};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cout&lt;&lt;is_sorted(a, a+5);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0 , Boolean false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v1.push_back(8);</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v1.push_back(4);</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v1.push_back(5);</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v1.push_back(1);</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52" name="Google Shape;452;gb6ae55c526_0_17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Sorting Algorithm- is_sorted()</a:t>
            </a:r>
            <a:endParaRPr b="1" i="0" sz="2400" u="none" cap="none" strike="noStrike">
              <a:solidFill>
                <a:srgbClr val="FFFFFF"/>
              </a:solidFill>
              <a:latin typeface="Calibri"/>
              <a:ea typeface="Calibri"/>
              <a:cs typeface="Calibri"/>
              <a:sym typeface="Calibri"/>
            </a:endParaRPr>
          </a:p>
        </p:txBody>
      </p:sp>
      <p:sp>
        <p:nvSpPr>
          <p:cNvPr id="453" name="Google Shape;453;gb6ae55c526_0_177"/>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54" name="Google Shape;454;gb6ae55c526_0_177"/>
          <p:cNvSpPr txBox="1"/>
          <p:nvPr/>
        </p:nvSpPr>
        <p:spPr>
          <a:xfrm>
            <a:off x="4572000" y="671320"/>
            <a:ext cx="4476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now the vector v1 is 8,4,5,1 */ cout&lt;&lt;is_sorted(v1.begin() , v1.end()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0 */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sort(v1.begin() , v1.end() );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sorts the vector v1 */ cout&lt;&lt;is_sorted(v1.begin() , v1.end());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prints 1 , as vector v1 is sorted */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b6ae55c526_0_185"/>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Sort(i,j) will sort the elements within range i to j where i and j are called 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is_sorted(i,j) will return boolean value if the list within the given range is sorted or not.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60" name="Google Shape;460;gb6ae55c526_0_1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61" name="Google Shape;461;gb6ae55c526_0_185"/>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b6ae55c526_0_192"/>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Sort(i,j) will sort the elements within range i to j where i and j are called 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is_sorted(i,j) will return boolean value if the list within the given range is sorted or not.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67" name="Google Shape;467;gb6ae55c526_0_1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68" name="Google Shape;468;gb6ae55c526_0_192"/>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b6ae55c526_0_199"/>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will always sort the elements in ascending order by default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can be modified to get descending order of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chemeClr val="dk1"/>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74" name="Google Shape;474;gb6ae55c526_0_19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75" name="Google Shape;475;gb6ae55c526_0_199"/>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b6ae55c526_0_206"/>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true in case of Sorting algorithm in STL?</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will always sort the elements in ascending order by default</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Sort function can be modified to get descending order of elements.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1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2 is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Both are false.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81" name="Google Shape;481;gb6ae55c526_0_20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
        <p:nvSpPr>
          <p:cNvPr id="482" name="Google Shape;482;gb6ae55c526_0_206"/>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b6ae55c526_0_213"/>
          <p:cNvSpPr txBox="1"/>
          <p:nvPr/>
        </p:nvSpPr>
        <p:spPr>
          <a:xfrm>
            <a:off x="83686" y="671320"/>
            <a:ext cx="89535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Create an vector/array of 10 strings , write your own compare function to sort an array. Use is_sorted function to check the sorted status. Print the sorted array before and after sorting. </a:t>
            </a:r>
            <a:endParaRPr b="0" i="0" sz="2000" u="none" cap="none" strike="noStrike">
              <a:solidFill>
                <a:srgbClr val="000000"/>
              </a:solidFill>
              <a:latin typeface="Calibri"/>
              <a:ea typeface="Calibri"/>
              <a:cs typeface="Calibri"/>
              <a:sym typeface="Calibri"/>
            </a:endParaRPr>
          </a:p>
          <a:p>
            <a:pPr indent="0" lvl="0" marL="76200" marR="0" rtl="0" algn="l">
              <a:lnSpc>
                <a:spcPct val="2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76200" marR="0" rtl="0" algn="l">
              <a:lnSpc>
                <a:spcPct val="2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p:txBody>
      </p:sp>
      <p:sp>
        <p:nvSpPr>
          <p:cNvPr id="488" name="Google Shape;488;gb6ae55c526_0_2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
        <p:nvSpPr>
          <p:cNvPr id="489" name="Google Shape;489;gb6ae55c526_0_213"/>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6"/>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495" name="Google Shape;495;p46"/>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3" name="Shape 143"/>
        <p:cNvGrpSpPr/>
        <p:nvPr/>
      </p:nvGrpSpPr>
      <p:grpSpPr>
        <a:xfrm>
          <a:off x="0" y="0"/>
          <a:ext cx="0" cy="0"/>
          <a:chOff x="0" y="0"/>
          <a:chExt cx="0" cy="0"/>
        </a:xfrm>
      </p:grpSpPr>
      <p:sp>
        <p:nvSpPr>
          <p:cNvPr id="144" name="Google Shape;144;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an iterator named i to a vector of integers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vector&lt;string&gt;::iterator j;</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an iterator named j to a vector of strings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list&lt;int&gt;::iterator 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 an iterator named k to a vector of integers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45" name="Google Shape;145;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Iterators</a:t>
            </a:r>
            <a:endParaRPr b="1" i="0" sz="2400" u="none" cap="none" strike="noStrike">
              <a:solidFill>
                <a:srgbClr val="FFFFFF"/>
              </a:solidFill>
              <a:latin typeface="Calibri"/>
              <a:ea typeface="Calibri"/>
              <a:cs typeface="Calibri"/>
              <a:sym typeface="Calibri"/>
            </a:endParaRPr>
          </a:p>
        </p:txBody>
      </p:sp>
      <p:sp>
        <p:nvSpPr>
          <p:cNvPr id="146" name="Google Shape;146;p7"/>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01" name="Google Shape;501;p47"/>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0" name="Shape 150"/>
        <p:cNvGrpSpPr/>
        <p:nvPr/>
      </p:nvGrpSpPr>
      <p:grpSpPr>
        <a:xfrm>
          <a:off x="0" y="0"/>
          <a:ext cx="0" cy="0"/>
          <a:chOff x="0" y="0"/>
          <a:chExt cx="0" cy="0"/>
        </a:xfrm>
      </p:grpSpPr>
      <p:sp>
        <p:nvSpPr>
          <p:cNvPr id="151" name="Google Shape;151;p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Iterators can be used to traverse the container, and we can de-reference the iterator to get the value of the element it is pointing to.</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v(10);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creates an vector v : 0,0,0,0,0,0,0,0,0,0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 = v.begin(); i!= v.end();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 &lt;&lt;"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 the above for loop iterator i iterates though the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 v and *operator is used of printing the element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pointed by it.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52" name="Google Shape;152;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Iterators</a:t>
            </a:r>
            <a:endParaRPr b="1" i="0" sz="2400" u="none" cap="none" strike="noStrike">
              <a:solidFill>
                <a:srgbClr val="FFFFFF"/>
              </a:solidFill>
              <a:latin typeface="Calibri"/>
              <a:ea typeface="Calibri"/>
              <a:cs typeface="Calibri"/>
              <a:sym typeface="Calibri"/>
            </a:endParaRPr>
          </a:p>
        </p:txBody>
      </p:sp>
      <p:sp>
        <p:nvSpPr>
          <p:cNvPr id="153" name="Google Shape;153;p8"/>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 name="Shape 157"/>
        <p:cNvGrpSpPr/>
        <p:nvPr/>
      </p:nvGrpSpPr>
      <p:grpSpPr>
        <a:xfrm>
          <a:off x="0" y="0"/>
          <a:ext cx="0" cy="0"/>
          <a:chOff x="0" y="0"/>
          <a:chExt cx="0" cy="0"/>
        </a:xfrm>
      </p:grpSpPr>
      <p:sp>
        <p:nvSpPr>
          <p:cNvPr id="158" name="Google Shape;158;p1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Following are the operations that can be used with Iterators to perform various actions.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Advance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distance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next</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prev</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begin</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end</a:t>
            </a:r>
            <a:endParaRPr/>
          </a:p>
        </p:txBody>
      </p:sp>
      <p:sp>
        <p:nvSpPr>
          <p:cNvPr id="159" name="Google Shape;159;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a:t>
            </a:r>
            <a:endParaRPr b="1" i="0" sz="2400" u="none" cap="none" strike="noStrike">
              <a:solidFill>
                <a:srgbClr val="FFFFFF"/>
              </a:solidFill>
              <a:latin typeface="Calibri"/>
              <a:ea typeface="Calibri"/>
              <a:cs typeface="Calibri"/>
              <a:sym typeface="Calibri"/>
            </a:endParaRPr>
          </a:p>
        </p:txBody>
      </p:sp>
      <p:sp>
        <p:nvSpPr>
          <p:cNvPr id="160" name="Google Shape;160;p10"/>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 name="Shape 164"/>
        <p:cNvGrpSpPr/>
        <p:nvPr/>
      </p:nvGrpSpPr>
      <p:grpSpPr>
        <a:xfrm>
          <a:off x="0" y="0"/>
          <a:ext cx="0" cy="0"/>
          <a:chOff x="0" y="0"/>
          <a:chExt cx="0" cy="0"/>
        </a:xfrm>
      </p:grpSpPr>
      <p:sp>
        <p:nvSpPr>
          <p:cNvPr id="165" name="Google Shape;165;p1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Advance: It will increment the iterator i by the value of the distance. If the value of distance is negative, then iterator will be decremented.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advance(iterator i ,int distance)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Consider following program:</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#include&lt;vector&gt;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{1,2,3,4,5,6,7,8,9,10};    // create a vector of 10 0's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vector&lt;int&gt;::iterator i;  // defines an iterator i to the vector of integers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66" name="Google Shape;166;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Operations on Iterators: advance()</a:t>
            </a:r>
            <a:endParaRPr b="1" i="0" sz="2400" u="none" cap="none" strike="noStrike">
              <a:solidFill>
                <a:srgbClr val="FFFFFF"/>
              </a:solidFill>
              <a:latin typeface="Calibri"/>
              <a:ea typeface="Calibri"/>
              <a:cs typeface="Calibri"/>
              <a:sym typeface="Calibri"/>
            </a:endParaRPr>
          </a:p>
        </p:txBody>
      </p:sp>
      <p:sp>
        <p:nvSpPr>
          <p:cNvPr id="167" name="Google Shape;167;p11"/>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