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8aKx9JBKSmcWzR6CBl7cqM/y4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37"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b941caf6a_0_6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db941caf6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9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95: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b941caf6a_0_12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gdb941caf6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b941caf6a_0_13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gdb941caf6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b941caf6a_0_13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gdb941caf6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db941caf6a_0_14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gdb941caf6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b941caf6a_0_14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db941caf6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b941caf6a_0_15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db941caf6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b941caf6a_0_1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db941caf6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b941caf6a_0_16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gdb941caf6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b941caf6a_0_17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db941caf6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b941caf6a_0_1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gdb941caf6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db941caf6a_0_18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gdb941caf6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b941caf6a_0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gdb941caf6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b941caf6a_0_196: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gdb941caf6a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db941caf6a_0_20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gdb941caf6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941caf6a_0_20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gdb941caf6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db941caf6a_0_21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db941caf6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b941caf6a_0_22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db941caf6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8: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
        <p:cNvGrpSpPr/>
        <p:nvPr/>
      </p:nvGrpSpPr>
      <p:grpSpPr>
        <a:xfrm>
          <a:off x="0" y="0"/>
          <a:ext cx="0" cy="0"/>
          <a:chOff x="0" y="0"/>
          <a:chExt cx="0" cy="0"/>
        </a:xfrm>
      </p:grpSpPr>
      <p:sp>
        <p:nvSpPr>
          <p:cNvPr id="11" name="Google Shape;11;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8" name="Google Shape;48;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3" name="Google Shape;53;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65"/>
        <p:cNvGrpSpPr/>
        <p:nvPr/>
      </p:nvGrpSpPr>
      <p:grpSpPr>
        <a:xfrm>
          <a:off x="0" y="0"/>
          <a:ext cx="0" cy="0"/>
          <a:chOff x="0" y="0"/>
          <a:chExt cx="0" cy="0"/>
        </a:xfrm>
      </p:grpSpPr>
      <p:sp>
        <p:nvSpPr>
          <p:cNvPr id="66" name="Google Shape;66;gdb941caf6a_0_7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gdb941caf6a_0_7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gdb941caf6a_0_72"/>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gdb941caf6a_0_7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1" name="Google Shape;71;gdb941caf6a_0_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72"/>
        <p:cNvGrpSpPr/>
        <p:nvPr/>
      </p:nvGrpSpPr>
      <p:grpSpPr>
        <a:xfrm>
          <a:off x="0" y="0"/>
          <a:ext cx="0" cy="0"/>
          <a:chOff x="0" y="0"/>
          <a:chExt cx="0" cy="0"/>
        </a:xfrm>
      </p:grpSpPr>
      <p:sp>
        <p:nvSpPr>
          <p:cNvPr id="73" name="Google Shape;73;gdb941caf6a_0_79"/>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4" name="Google Shape;74;gdb941caf6a_0_7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gdb941caf6a_0_7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Google Shape;76;gdb941caf6a_0_79"/>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gdb941caf6a_0_8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79" name="Google Shape;79;gdb941caf6a_0_8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gdb941caf6a_0_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gdb941caf6a_0_8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83" name="Google Shape;83;gdb941caf6a_0_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gdb941caf6a_0_9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6" name="Google Shape;86;gdb941caf6a_0_9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7" name="Google Shape;87;gdb941caf6a_0_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4"/>
        <p:cNvGrpSpPr/>
        <p:nvPr/>
      </p:nvGrpSpPr>
      <p:grpSpPr>
        <a:xfrm>
          <a:off x="0" y="0"/>
          <a:ext cx="0" cy="0"/>
          <a:chOff x="0" y="0"/>
          <a:chExt cx="0" cy="0"/>
        </a:xfrm>
      </p:grpSpPr>
      <p:sp>
        <p:nvSpPr>
          <p:cNvPr id="15" name="Google Shape;15;p64"/>
          <p:cNvSpPr txBox="1">
            <a:spLocks noGrp="1"/>
          </p:cNvSpPr>
          <p:nvPr>
            <p:ph type="title"/>
          </p:nvPr>
        </p:nvSpPr>
        <p:spPr>
          <a:xfrm>
            <a:off x="389700" y="92375"/>
            <a:ext cx="6941700" cy="391200"/>
          </a:xfrm>
          <a:prstGeom prst="rect">
            <a:avLst/>
          </a:prstGeom>
          <a:noFill/>
          <a:ln>
            <a:noFill/>
          </a:ln>
        </p:spPr>
        <p:txBody>
          <a:bodyPr spcFirstLastPara="1" wrap="square" lIns="0" tIns="0" rIns="0" bIns="0" anchor="t" anchorCtr="0">
            <a:noAutofit/>
          </a:bodyPr>
          <a:lstStyle>
            <a:lvl1pPr lvl="0">
              <a:spcBef>
                <a:spcPts val="0"/>
              </a:spcBef>
              <a:spcAft>
                <a:spcPts val="0"/>
              </a:spcAft>
              <a:buSzPts val="2800"/>
              <a:buNone/>
              <a:defRPr b="1" i="0">
                <a:solidFill>
                  <a:srgbClr val="FFFFFF"/>
                </a:solidFill>
                <a:latin typeface="Calibri"/>
                <a:ea typeface="Calibri"/>
                <a:cs typeface="Calibri"/>
                <a:sym typeface="Calibri"/>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gdb941caf6a_0_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0" name="Google Shape;90;gdb941caf6a_0_9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1" name="Google Shape;91;gdb941caf6a_0_9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2" name="Google Shape;92;gdb941caf6a_0_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3"/>
        <p:cNvGrpSpPr/>
        <p:nvPr/>
      </p:nvGrpSpPr>
      <p:grpSpPr>
        <a:xfrm>
          <a:off x="0" y="0"/>
          <a:ext cx="0" cy="0"/>
          <a:chOff x="0" y="0"/>
          <a:chExt cx="0" cy="0"/>
        </a:xfrm>
      </p:grpSpPr>
      <p:sp>
        <p:nvSpPr>
          <p:cNvPr id="94" name="Google Shape;94;gdb941caf6a_0_10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95" name="Google Shape;95;gdb941caf6a_0_10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96" name="Google Shape;96;gdb941caf6a_0_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gdb941caf6a_0_10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99" name="Google Shape;99;gdb941caf6a_0_10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sp>
        <p:nvSpPr>
          <p:cNvPr id="101" name="Google Shape;101;gdb941caf6a_0_10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db941caf6a_0_10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03" name="Google Shape;103;gdb941caf6a_0_10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4" name="Google Shape;104;gdb941caf6a_0_10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05" name="Google Shape;105;gdb941caf6a_0_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gdb941caf6a_0_11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08" name="Google Shape;108;gdb941caf6a_0_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gdb941caf6a_0_11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11" name="Google Shape;111;gdb941caf6a_0_11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12" name="Google Shape;112;gdb941caf6a_0_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gdb941caf6a_0_1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2" name="Google Shape;3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4" name="Google Shape;44;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6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0"/>
        <p:cNvGrpSpPr/>
        <p:nvPr/>
      </p:nvGrpSpPr>
      <p:grpSpPr>
        <a:xfrm>
          <a:off x="0" y="0"/>
          <a:ext cx="0" cy="0"/>
          <a:chOff x="0" y="0"/>
          <a:chExt cx="0" cy="0"/>
        </a:xfrm>
      </p:grpSpPr>
      <p:sp>
        <p:nvSpPr>
          <p:cNvPr id="61" name="Google Shape;61;gdb941caf6a_0_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2" name="Google Shape;62;gdb941caf6a_0_6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3" name="Google Shape;63;gdb941caf6a_0_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gdb941caf6a_0_6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6AA8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US" sz="1400" b="0" i="0" u="none" strike="noStrike" cap="none">
                <a:solidFill>
                  <a:srgbClr val="FFFFFF"/>
                </a:solidFill>
                <a:latin typeface="Trebuchet MS"/>
                <a:ea typeface="Trebuchet MS"/>
                <a:cs typeface="Trebuchet MS"/>
                <a:sym typeface="Trebuchet MS"/>
              </a:rPr>
              <a:t>ex</a:t>
            </a:r>
            <a:endParaRPr sz="1400" b="0" i="0" u="none" strike="noStrike" cap="none">
              <a:solidFill>
                <a:srgbClr val="FFFFFF"/>
              </a:solidFill>
              <a:latin typeface="Trebuchet MS"/>
              <a:ea typeface="Trebuchet MS"/>
              <a:cs typeface="Trebuchet MS"/>
              <a:sym typeface="Trebuchet MS"/>
            </a:endParaRPr>
          </a:p>
        </p:txBody>
      </p:sp>
      <p:pic>
        <p:nvPicPr>
          <p:cNvPr id="120" name="Google Shape;120;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121" name="Google Shape;121;p1"/>
          <p:cNvSpPr txBox="1"/>
          <p:nvPr/>
        </p:nvSpPr>
        <p:spPr>
          <a:xfrm>
            <a:off x="429142" y="2217806"/>
            <a:ext cx="41679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rPr>
              <a:t>File Handling</a:t>
            </a: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endParaRPr>
          </a:p>
          <a:p>
            <a:pPr marL="101600" marR="0" lvl="0" indent="0" algn="ctr" rtl="0">
              <a:lnSpc>
                <a:spcPct val="100000"/>
              </a:lnSpc>
              <a:spcBef>
                <a:spcPts val="0"/>
              </a:spcBef>
              <a:spcAft>
                <a:spcPts val="0"/>
              </a:spcAft>
              <a:buNone/>
            </a:pPr>
            <a:endParaRPr sz="2000" b="1" i="0" u="none" strike="noStrike" cap="non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Writing of a file</a:t>
            </a:r>
            <a:endParaRPr/>
          </a:p>
        </p:txBody>
      </p:sp>
      <p:sp>
        <p:nvSpPr>
          <p:cNvPr id="176" name="Google Shape;176;p82"/>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use stream insertion operator (&lt;&lt;) for writing on a file. The text to be written to the file should be enclosed within double-quotes.</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#include &lt;fstream&gt;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using namespace std;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int main()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fstream my_file;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my_file.open("my_file.txt", ios::out);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(!my_file)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not created!";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else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"File created successfully!";</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 &lt;&lt; "Guru99";</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my_file.close();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82" name="Google Shape;182;p83"/>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We can read from a file  using stream extraction operator (&gt;&gt;). We use the operator in the same way you use it to read user input from the keyboard. However, instead of using the cin object, you use the ifstream/ fstream object.</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88" name="Google Shape;188;p84"/>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#include &lt;fstream&gt;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int main()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fstream my_file;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my_file.open("my_file.txt", ios::in);</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(!my_file)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cout &lt;&lt; "No such file";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else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char ch;</a:t>
            </a:r>
            <a:br>
              <a:rPr lang="en-US" sz="1800" b="0" i="0" u="none" strike="noStrike" cap="none">
                <a:solidFill>
                  <a:srgbClr val="000000"/>
                </a:solidFill>
                <a:latin typeface="Consolas"/>
                <a:ea typeface="Consolas"/>
                <a:cs typeface="Consolas"/>
                <a:sym typeface="Consolas"/>
              </a:rPr>
            </a:br>
            <a:br>
              <a:rPr lang="en-US" sz="1800" b="0" i="0" u="none" strike="noStrike" cap="none">
                <a:solidFill>
                  <a:srgbClr val="000000"/>
                </a:solidFill>
                <a:latin typeface="Consolas"/>
                <a:ea typeface="Consolas"/>
                <a:cs typeface="Consolas"/>
                <a:sym typeface="Consolas"/>
              </a:rPr>
            </a:br>
            <a:r>
              <a:rPr lang="en-US" sz="1800" b="0" i="0" u="none" strike="noStrike" cap="none">
                <a:solidFill>
                  <a:srgbClr val="000000"/>
                </a:solidFill>
                <a:latin typeface="Consolas"/>
                <a:ea typeface="Consolas"/>
                <a:cs typeface="Consolas"/>
                <a:sym typeface="Consolas"/>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Read from  file</a:t>
            </a:r>
            <a:endParaRPr/>
          </a:p>
        </p:txBody>
      </p:sp>
      <p:sp>
        <p:nvSpPr>
          <p:cNvPr id="194" name="Google Shape;194;p85"/>
          <p:cNvSpPr txBox="1"/>
          <p:nvPr/>
        </p:nvSpPr>
        <p:spPr>
          <a:xfrm>
            <a:off x="94468" y="678089"/>
            <a:ext cx="8952289" cy="432588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while (1)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my_file &gt;&gt; ch;</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if (my_file.eof())</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break;</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cout &lt;&lt; ch;</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my_file.close();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return 0;</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br>
              <a:rPr lang="en-US" sz="1800" b="0" i="0" u="none" strike="noStrike" cap="none">
                <a:solidFill>
                  <a:srgbClr val="000000"/>
                </a:solidFill>
                <a:latin typeface="Consolas"/>
                <a:ea typeface="Consolas"/>
                <a:cs typeface="Consolas"/>
                <a:sym typeface="Consolas"/>
              </a:rPr>
            </a:br>
            <a:r>
              <a:rPr lang="en-US" sz="1800" b="0" i="0" u="none" strike="noStrike" cap="none">
                <a:solidFill>
                  <a:srgbClr val="000000"/>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1</a:t>
            </a:r>
            <a:endParaRPr sz="2800" b="1" i="0" u="none" strike="noStrike" cap="none">
              <a:solidFill>
                <a:srgbClr val="FFFFFF"/>
              </a:solidFill>
              <a:latin typeface="Calibri"/>
              <a:ea typeface="Calibri"/>
              <a:cs typeface="Calibri"/>
              <a:sym typeface="Calibri"/>
            </a:endParaRPr>
          </a:p>
        </p:txBody>
      </p:sp>
      <p:sp>
        <p:nvSpPr>
          <p:cNvPr id="200" name="Google Shape;200;p86"/>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1. Which header file is required to use file I/O operations?</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 &lt;</a:t>
            </a:r>
            <a:r>
              <a:rPr lang="en-US" sz="1800" b="0" i="0" u="none" strike="noStrike" cap="none" dirty="0" err="1">
                <a:solidFill>
                  <a:srgbClr val="000000"/>
                </a:solidFill>
                <a:latin typeface="Calibri"/>
                <a:ea typeface="Calibri"/>
                <a:cs typeface="Calibri"/>
                <a:sym typeface="Calibri"/>
              </a:rPr>
              <a:t>ifstream</a:t>
            </a:r>
            <a:r>
              <a:rPr lang="en-US" sz="1800" b="0" i="0" u="none" strike="noStrike" cap="none" dirty="0">
                <a:solidFill>
                  <a:srgbClr val="000000"/>
                </a:solidFill>
                <a:latin typeface="Calibri"/>
                <a:ea typeface="Calibri"/>
                <a:cs typeface="Calibri"/>
                <a:sym typeface="Calibri"/>
              </a:rPr>
              <a:t>&gt;</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b) &lt;</a:t>
            </a:r>
            <a:r>
              <a:rPr lang="en-US" sz="1800" b="0" i="0" u="none" strike="noStrike" cap="none" dirty="0" err="1">
                <a:solidFill>
                  <a:srgbClr val="000000"/>
                </a:solidFill>
                <a:latin typeface="Calibri"/>
                <a:ea typeface="Calibri"/>
                <a:cs typeface="Calibri"/>
                <a:sym typeface="Calibri"/>
              </a:rPr>
              <a:t>ostream</a:t>
            </a:r>
            <a:r>
              <a:rPr lang="en-US" sz="1800" b="0" i="0" u="none" strike="noStrike" cap="none" dirty="0">
                <a:solidFill>
                  <a:srgbClr val="000000"/>
                </a:solidFill>
                <a:latin typeface="Calibri"/>
                <a:ea typeface="Calibri"/>
                <a:cs typeface="Calibri"/>
                <a:sym typeface="Calibri"/>
              </a:rPr>
              <a:t>&gt;</a:t>
            </a:r>
            <a:endParaRPr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chemeClr val="dk1"/>
                </a:solidFill>
                <a:latin typeface="Calibri"/>
                <a:ea typeface="Calibri"/>
                <a:cs typeface="Calibri"/>
                <a:sym typeface="Calibri"/>
              </a:rPr>
              <a:t>c) &lt;</a:t>
            </a:r>
            <a:r>
              <a:rPr lang="en-US" sz="1800" b="0" i="0" u="none" strike="noStrike" cap="none" dirty="0" err="1">
                <a:solidFill>
                  <a:schemeClr val="dk1"/>
                </a:solidFill>
                <a:latin typeface="Calibri"/>
                <a:ea typeface="Calibri"/>
                <a:cs typeface="Calibri"/>
                <a:sym typeface="Calibri"/>
              </a:rPr>
              <a:t>fstream</a:t>
            </a:r>
            <a:r>
              <a:rPr lang="en-US" sz="1800" b="0" i="0" u="none" strike="noStrike" cap="none" dirty="0">
                <a:solidFill>
                  <a:schemeClr val="dk1"/>
                </a:solidFill>
                <a:latin typeface="Calibri"/>
                <a:ea typeface="Calibri"/>
                <a:cs typeface="Calibri"/>
                <a:sym typeface="Calibri"/>
              </a:rPr>
              <a:t>&gt;</a:t>
            </a:r>
            <a:endParaRPr lang="en-IN" dirty="0"/>
          </a:p>
          <a:p>
            <a:pPr marL="0" marR="0" lvl="0" indent="0" algn="just" rtl="0">
              <a:lnSpc>
                <a:spcPct val="100000"/>
              </a:lnSpc>
              <a:spcBef>
                <a:spcPts val="0"/>
              </a:spcBef>
              <a:spcAft>
                <a:spcPts val="0"/>
              </a:spcAft>
              <a:buNone/>
            </a:pP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d)</a:t>
            </a:r>
            <a:r>
              <a:rPr lang="en-IN" sz="1800" b="0" i="0" u="none" strike="noStrike" cap="none" dirty="0">
                <a:solidFill>
                  <a:srgbClr val="000000"/>
                </a:solidFill>
                <a:latin typeface="Calibri"/>
                <a:ea typeface="Calibri"/>
                <a:cs typeface="Calibri"/>
                <a:sym typeface="Calibri"/>
              </a:rPr>
              <a:t> &lt;iostream&gt;</a:t>
            </a:r>
            <a:br>
              <a:rPr lang="en-IN" sz="1800" b="0" i="0" u="none" strike="noStrike" cap="none" dirty="0">
                <a:solidFill>
                  <a:srgbClr val="000000"/>
                </a:solidFill>
                <a:latin typeface="Calibri"/>
                <a:ea typeface="Calibri"/>
                <a:cs typeface="Calibri"/>
                <a:sym typeface="Calibri"/>
              </a:rPr>
            </a:br>
            <a:br>
              <a:rPr lang="en-IN" sz="1800" b="0" i="0" u="none" strike="noStrike" cap="none" dirty="0">
                <a:solidFill>
                  <a:srgbClr val="000000"/>
                </a:solidFill>
                <a:latin typeface="Calibri"/>
                <a:ea typeface="Calibri"/>
                <a:cs typeface="Calibri"/>
                <a:sym typeface="Calibri"/>
              </a:rPr>
            </a:br>
            <a:br>
              <a:rPr lang="en-IN" sz="1800" b="0" i="0" u="none" strike="noStrike" cap="none" dirty="0">
                <a:solidFill>
                  <a:srgbClr val="000000"/>
                </a:solidFill>
                <a:latin typeface="Calibri"/>
                <a:ea typeface="Calibri"/>
                <a:cs typeface="Calibri"/>
                <a:sym typeface="Calibri"/>
              </a:rPr>
            </a:br>
            <a:endParaRPr lang="en-IN"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1</a:t>
            </a:r>
            <a:endParaRPr sz="2800" b="1" i="0" u="none" strike="noStrike" cap="none">
              <a:solidFill>
                <a:srgbClr val="FFFFFF"/>
              </a:solidFill>
              <a:latin typeface="Calibri"/>
              <a:ea typeface="Calibri"/>
              <a:cs typeface="Calibri"/>
              <a:sym typeface="Calibri"/>
            </a:endParaRPr>
          </a:p>
        </p:txBody>
      </p:sp>
      <p:sp>
        <p:nvSpPr>
          <p:cNvPr id="206" name="Google Shape;206;p87"/>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Which header file is required to use file I/O operations?</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a) &lt;ifstream&gt;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b) &lt;ostream&gt;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Calibri"/>
                <a:ea typeface="Calibri"/>
                <a:cs typeface="Calibri"/>
                <a:sym typeface="Calibri"/>
              </a:rPr>
              <a:t>c) &lt;fstream&gt;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d) &lt;iostream&gt;</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2</a:t>
            </a:r>
            <a:endParaRPr sz="2800" b="1" i="0" u="none" strike="noStrike" cap="none">
              <a:solidFill>
                <a:srgbClr val="FFFFFF"/>
              </a:solidFill>
              <a:latin typeface="Calibri"/>
              <a:ea typeface="Calibri"/>
              <a:cs typeface="Calibri"/>
              <a:sym typeface="Calibri"/>
            </a:endParaRPr>
          </a:p>
        </p:txBody>
      </p:sp>
      <p:sp>
        <p:nvSpPr>
          <p:cNvPr id="212" name="Google Shape;212;p88"/>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of the following statements are correct?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It is not possible to combine two or more file opening mode in open() method.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2) It is possible to combine two or more file opening mode in open() method.</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3) ios::in and ios::out are input and output file opening mode respectively.</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 1, 3</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2, 3</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3 only</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1, 2</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2</a:t>
            </a:r>
            <a:endParaRPr sz="2800" b="1" i="0" u="none" strike="noStrike" cap="none">
              <a:solidFill>
                <a:srgbClr val="FFFFFF"/>
              </a:solidFill>
              <a:latin typeface="Calibri"/>
              <a:ea typeface="Calibri"/>
              <a:cs typeface="Calibri"/>
              <a:sym typeface="Calibri"/>
            </a:endParaRPr>
          </a:p>
        </p:txBody>
      </p:sp>
      <p:sp>
        <p:nvSpPr>
          <p:cNvPr id="218" name="Google Shape;218;p8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Which of the following statements are correct?</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1) It is not possible to combine two or more file opening mode in open() method.</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2) It is possible to combine two or more file opening mode in open() method.</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3) ios::in and ios::out are input and output file opening mode respectively.</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800" i="0" u="none" strike="noStrike" cap="none">
                <a:solidFill>
                  <a:schemeClr val="dk1"/>
                </a:solidFill>
                <a:latin typeface="Calibri"/>
                <a:ea typeface="Calibri"/>
                <a:cs typeface="Calibri"/>
                <a:sym typeface="Calibri"/>
              </a:rPr>
              <a:t>a) 1, 3</a:t>
            </a:r>
            <a:endParaRPr sz="1800" i="0" u="none" strike="noStrike" cap="none">
              <a:solidFill>
                <a:schemeClr val="dk1"/>
              </a:solidFil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1" i="0" u="none" strike="noStrike" cap="none">
                <a:solidFill>
                  <a:srgbClr val="FF0000"/>
                </a:solidFill>
                <a:latin typeface="Calibri"/>
                <a:ea typeface="Calibri"/>
                <a:cs typeface="Calibri"/>
                <a:sym typeface="Calibri"/>
              </a:rPr>
              <a:t>b) 2, 3</a:t>
            </a:r>
            <a:endParaRPr sz="1800" b="1" i="0" u="none" strike="noStrike" cap="none">
              <a:solidFill>
                <a:srgbClr val="FF0000"/>
              </a:solidFil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c) 3 only</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Calibri"/>
                <a:ea typeface="Calibri"/>
                <a:cs typeface="Calibri"/>
                <a:sym typeface="Calibri"/>
              </a:rPr>
              <a:t>d) 1, 2</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3</a:t>
            </a:r>
            <a:endParaRPr sz="2800" b="1" i="0" u="none" strike="noStrike" cap="none">
              <a:solidFill>
                <a:srgbClr val="FFFFFF"/>
              </a:solidFill>
              <a:latin typeface="Calibri"/>
              <a:ea typeface="Calibri"/>
              <a:cs typeface="Calibri"/>
              <a:sym typeface="Calibri"/>
            </a:endParaRPr>
          </a:p>
        </p:txBody>
      </p:sp>
      <p:sp>
        <p:nvSpPr>
          <p:cNvPr id="224" name="Google Shape;224;p90"/>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 Which of the following is the default mode of the opening using the ifstream class?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a) ios::in</a:t>
            </a:r>
            <a:endParaRPr sz="1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ios::app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1"/>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3</a:t>
            </a:r>
            <a:endParaRPr sz="2800" b="1" i="0" u="none" strike="noStrike" cap="none">
              <a:solidFill>
                <a:srgbClr val="FFFFFF"/>
              </a:solidFill>
              <a:latin typeface="Calibri"/>
              <a:ea typeface="Calibri"/>
              <a:cs typeface="Calibri"/>
              <a:sym typeface="Calibri"/>
            </a:endParaRPr>
          </a:p>
        </p:txBody>
      </p:sp>
      <p:sp>
        <p:nvSpPr>
          <p:cNvPr id="230" name="Google Shape;230;p91"/>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3. Which of the following is the default mode of the opening using the ifstream class?</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a) ios::in</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ios::app</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db941caf6a_0_62"/>
          <p:cNvSpPr txBox="1"/>
          <p:nvPr/>
        </p:nvSpPr>
        <p:spPr>
          <a:xfrm>
            <a:off x="0" y="449766"/>
            <a:ext cx="9128100" cy="4243968"/>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dirty="0"/>
          </a:p>
          <a:p>
            <a:pPr marL="457200" marR="0" lvl="0" indent="-317500" algn="l" rtl="0">
              <a:lnSpc>
                <a:spcPct val="200000"/>
              </a:lnSpc>
              <a:spcBef>
                <a:spcPts val="0"/>
              </a:spcBef>
              <a:spcAft>
                <a:spcPts val="0"/>
              </a:spcAft>
              <a:buSzPts val="1400"/>
              <a:buChar char="●"/>
            </a:pPr>
            <a:r>
              <a:rPr lang="en-US" dirty="0"/>
              <a:t>File Handling</a:t>
            </a:r>
            <a:endParaRPr dirty="0"/>
          </a:p>
          <a:p>
            <a:pPr marL="457200" marR="0" lvl="0" indent="-317500" algn="l" rtl="0">
              <a:lnSpc>
                <a:spcPct val="200000"/>
              </a:lnSpc>
              <a:spcBef>
                <a:spcPts val="0"/>
              </a:spcBef>
              <a:spcAft>
                <a:spcPts val="0"/>
              </a:spcAft>
              <a:buSzPts val="1400"/>
              <a:buChar char="●"/>
            </a:pPr>
            <a:r>
              <a:rPr lang="en-US" dirty="0"/>
              <a:t>Opening and Closing of files</a:t>
            </a:r>
            <a:endParaRPr dirty="0"/>
          </a:p>
          <a:p>
            <a:pPr marL="457200" marR="0" lvl="0" indent="-317500" algn="l" rtl="0">
              <a:lnSpc>
                <a:spcPct val="200000"/>
              </a:lnSpc>
              <a:spcBef>
                <a:spcPts val="0"/>
              </a:spcBef>
              <a:spcAft>
                <a:spcPts val="0"/>
              </a:spcAft>
              <a:buSzPts val="1400"/>
              <a:buChar char="●"/>
            </a:pPr>
            <a:r>
              <a:rPr lang="en-US" dirty="0"/>
              <a:t>Modes of file</a:t>
            </a:r>
            <a:endParaRPr dirty="0"/>
          </a:p>
          <a:p>
            <a:pPr marL="457200" marR="0" lvl="0" indent="-317500" algn="l" rtl="0">
              <a:lnSpc>
                <a:spcPct val="200000"/>
              </a:lnSpc>
              <a:spcBef>
                <a:spcPts val="0"/>
              </a:spcBef>
              <a:spcAft>
                <a:spcPts val="0"/>
              </a:spcAft>
              <a:buSzPts val="1400"/>
              <a:buChar char="●"/>
            </a:pPr>
            <a:r>
              <a:rPr lang="en-US" dirty="0"/>
              <a:t>Reading and Writing of files</a:t>
            </a:r>
            <a:endParaRPr dirty="0"/>
          </a:p>
          <a:p>
            <a:pPr marL="457200" marR="0" lvl="0" indent="-317500" algn="l" rtl="0">
              <a:lnSpc>
                <a:spcPct val="200000"/>
              </a:lnSpc>
              <a:spcBef>
                <a:spcPts val="0"/>
              </a:spcBef>
              <a:spcAft>
                <a:spcPts val="0"/>
              </a:spcAft>
              <a:buSzPts val="1400"/>
              <a:buChar char="●"/>
            </a:pPr>
            <a:r>
              <a:rPr lang="en-US" dirty="0"/>
              <a:t>Sequential access  processing</a:t>
            </a:r>
            <a:endParaRPr dirty="0"/>
          </a:p>
          <a:p>
            <a:pPr marL="457200" marR="0" lvl="0" indent="-317500" algn="l" rtl="0">
              <a:lnSpc>
                <a:spcPct val="200000"/>
              </a:lnSpc>
              <a:spcBef>
                <a:spcPts val="0"/>
              </a:spcBef>
              <a:spcAft>
                <a:spcPts val="0"/>
              </a:spcAft>
              <a:buSzPts val="1400"/>
              <a:buChar char="●"/>
            </a:pPr>
            <a:r>
              <a:rPr lang="en-US" dirty="0"/>
              <a:t>Random access file processing</a:t>
            </a:r>
            <a:endParaRPr dirty="0"/>
          </a:p>
          <a:p>
            <a:pPr marL="457200" marR="0" lvl="0" indent="-317500" algn="l" rtl="0">
              <a:lnSpc>
                <a:spcPct val="200000"/>
              </a:lnSpc>
              <a:spcBef>
                <a:spcPts val="0"/>
              </a:spcBef>
              <a:spcAft>
                <a:spcPts val="0"/>
              </a:spcAft>
              <a:buSzPts val="1400"/>
              <a:buChar char="●"/>
            </a:pPr>
            <a:r>
              <a:rPr lang="en-US" dirty="0"/>
              <a:t>Binary file operations</a:t>
            </a:r>
            <a:endParaRPr dirty="0"/>
          </a:p>
          <a:p>
            <a:pPr marL="457200" marR="0" lvl="0" indent="-317500" algn="l" rtl="0">
              <a:lnSpc>
                <a:spcPct val="200000"/>
              </a:lnSpc>
              <a:spcBef>
                <a:spcPts val="0"/>
              </a:spcBef>
              <a:spcAft>
                <a:spcPts val="0"/>
              </a:spcAft>
              <a:buSzPts val="1400"/>
              <a:buChar char="●"/>
            </a:pPr>
            <a:r>
              <a:rPr lang="en-US" dirty="0"/>
              <a:t>Classes and file operations</a:t>
            </a:r>
            <a:endParaRPr dirty="0"/>
          </a:p>
          <a:p>
            <a:pPr marL="457200" marR="0" lvl="0" indent="-317500" algn="l" rtl="0">
              <a:lnSpc>
                <a:spcPct val="200000"/>
              </a:lnSpc>
              <a:spcBef>
                <a:spcPts val="0"/>
              </a:spcBef>
              <a:spcAft>
                <a:spcPts val="0"/>
              </a:spcAft>
              <a:buSzPts val="1400"/>
              <a:buChar char="●"/>
            </a:pPr>
            <a:r>
              <a:rPr lang="en-US" dirty="0"/>
              <a:t>Structures and file operations</a:t>
            </a:r>
            <a:endParaRPr dirty="0"/>
          </a:p>
        </p:txBody>
      </p:sp>
      <p:sp>
        <p:nvSpPr>
          <p:cNvPr id="127" name="Google Shape;127;gdb941caf6a_0_62"/>
          <p:cNvSpPr txBox="1"/>
          <p:nvPr/>
        </p:nvSpPr>
        <p:spPr>
          <a:xfrm>
            <a:off x="148856" y="14350"/>
            <a:ext cx="32802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4</a:t>
            </a:r>
            <a:endParaRPr sz="2800" b="1" i="0" u="none" strike="noStrike" cap="none">
              <a:solidFill>
                <a:srgbClr val="FFFFFF"/>
              </a:solidFill>
              <a:latin typeface="Calibri"/>
              <a:ea typeface="Calibri"/>
              <a:cs typeface="Calibri"/>
              <a:sym typeface="Calibri"/>
            </a:endParaRPr>
          </a:p>
        </p:txBody>
      </p:sp>
      <p:sp>
        <p:nvSpPr>
          <p:cNvPr id="236" name="Google Shape;236;p92"/>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4.Which of the following is the default mode of the opening using the fstream class?</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ios::in</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ios::in|ios::out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9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4</a:t>
            </a:r>
            <a:endParaRPr sz="2800" b="1" i="0" u="none" strike="noStrike" cap="none">
              <a:solidFill>
                <a:srgbClr val="FFFFFF"/>
              </a:solidFill>
              <a:latin typeface="Calibri"/>
              <a:ea typeface="Calibri"/>
              <a:cs typeface="Calibri"/>
              <a:sym typeface="Calibri"/>
            </a:endParaRPr>
          </a:p>
        </p:txBody>
      </p:sp>
      <p:sp>
        <p:nvSpPr>
          <p:cNvPr id="242" name="Google Shape;242;p93"/>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4.Which of the following is the default mode of the opening using the fstream class?</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ios::in</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b) 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c) ios::in|ios::out</a:t>
            </a:r>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ios::trunc</a:t>
            </a: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9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5</a:t>
            </a:r>
            <a:endParaRPr sz="2800" b="1" i="0" u="none" strike="noStrike" cap="none">
              <a:solidFill>
                <a:srgbClr val="FFFFFF"/>
              </a:solidFill>
              <a:latin typeface="Calibri"/>
              <a:ea typeface="Calibri"/>
              <a:cs typeface="Calibri"/>
              <a:sym typeface="Calibri"/>
            </a:endParaRPr>
          </a:p>
        </p:txBody>
      </p:sp>
      <p:sp>
        <p:nvSpPr>
          <p:cNvPr id="248" name="Google Shape;248;p94"/>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5. Which operator is used to insert the data into file?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&gt;&gt;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b) &lt;&lt;</a:t>
            </a:r>
            <a:endParaRPr sz="1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&lt;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95"/>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800" b="1" i="0" u="none" strike="noStrike" cap="none">
                <a:solidFill>
                  <a:srgbClr val="FFFFFF"/>
                </a:solidFill>
                <a:latin typeface="Calibri"/>
                <a:ea typeface="Calibri"/>
                <a:cs typeface="Calibri"/>
                <a:sym typeface="Calibri"/>
              </a:rPr>
              <a:t>MCQ 5</a:t>
            </a:r>
            <a:endParaRPr sz="2800" b="1" i="0" u="none" strike="noStrike" cap="none">
              <a:solidFill>
                <a:srgbClr val="FFFFFF"/>
              </a:solidFill>
              <a:latin typeface="Calibri"/>
              <a:ea typeface="Calibri"/>
              <a:cs typeface="Calibri"/>
              <a:sym typeface="Calibri"/>
            </a:endParaRPr>
          </a:p>
        </p:txBody>
      </p:sp>
      <p:sp>
        <p:nvSpPr>
          <p:cNvPr id="254" name="Google Shape;254;p95"/>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5. Which operator is used to insert the data into file?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a) &gt;&gt;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1" i="0" u="none" strike="noStrike" cap="none">
                <a:solidFill>
                  <a:srgbClr val="FF0000"/>
                </a:solidFill>
                <a:latin typeface="Calibri"/>
                <a:ea typeface="Calibri"/>
                <a:cs typeface="Calibri"/>
                <a:sym typeface="Calibri"/>
              </a:rPr>
              <a:t>b) &lt;&lt;</a:t>
            </a:r>
            <a:endParaRPr sz="1400" b="1" i="0" u="none" strike="noStrike" cap="none">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c) &lt;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d) &gt;</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69875" marR="0" lvl="0" indent="-142875" algn="just" rtl="0">
              <a:lnSpc>
                <a:spcPct val="7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Calibri"/>
              <a:ea typeface="Calibri"/>
              <a:cs typeface="Calibri"/>
              <a:sym typeface="Calibri"/>
            </a:endParaRPr>
          </a:p>
          <a:p>
            <a:pPr marL="636270" marR="0" lvl="1" indent="-130175" algn="just" rtl="0">
              <a:lnSpc>
                <a:spcPct val="70000"/>
              </a:lnSpc>
              <a:spcBef>
                <a:spcPts val="60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db941caf6a_0_124"/>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When a file is used, information is read and accessed into computer memory and there are several ways to access this information of the file. Some systems provide only one access method for files. Other systems, such as those of IBM, support many access methods, and choosing the right one for a particular application is a major design problem. </a:t>
            </a:r>
            <a:endParaRPr sz="1400" b="0" i="0" u="none" strike="noStrike" cap="none">
              <a:solidFill>
                <a:srgbClr val="000000"/>
              </a:solidFill>
              <a:latin typeface="Calibri"/>
              <a:ea typeface="Calibri"/>
              <a:cs typeface="Calibri"/>
              <a:sym typeface="Calibri"/>
            </a:endParaRPr>
          </a:p>
        </p:txBody>
      </p:sp>
      <p:sp>
        <p:nvSpPr>
          <p:cNvPr id="260" name="Google Shape;260;gdb941caf6a_0_12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  processing</a:t>
            </a:r>
            <a:endParaRPr sz="4000" b="1"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db941caf6a_0_130"/>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It is the simplest access method. Information in the file is processed in order, one record after the other. This mode of access is by far the most common; for example, editor and compiler usually access the file in this fashion.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Read and write make up the bulk of the operation on a file. A read operation </a:t>
            </a:r>
            <a:r>
              <a:rPr lang="en-US" sz="1800" b="0" i="1" u="none" strike="noStrike" cap="none">
                <a:solidFill>
                  <a:srgbClr val="000000"/>
                </a:solidFill>
                <a:latin typeface="Calibri"/>
                <a:ea typeface="Calibri"/>
                <a:cs typeface="Calibri"/>
                <a:sym typeface="Calibri"/>
              </a:rPr>
              <a:t>-read next-</a:t>
            </a:r>
            <a:r>
              <a:rPr lang="en-US" sz="1800" b="0" i="0" u="none" strike="noStrike" cap="none">
                <a:solidFill>
                  <a:srgbClr val="000000"/>
                </a:solidFill>
                <a:latin typeface="Calibri"/>
                <a:ea typeface="Calibri"/>
                <a:cs typeface="Calibri"/>
                <a:sym typeface="Calibri"/>
              </a:rPr>
              <a:t> read the next position of the file and automatically advance a file pointer, which keeps track I/O location. Similarly, for the write</a:t>
            </a:r>
            <a:r>
              <a:rPr lang="en-US" sz="1800" b="0" i="1" u="none" strike="noStrike" cap="none">
                <a:solidFill>
                  <a:srgbClr val="000000"/>
                </a:solidFill>
                <a:latin typeface="Calibri"/>
                <a:ea typeface="Calibri"/>
                <a:cs typeface="Calibri"/>
                <a:sym typeface="Calibri"/>
              </a:rPr>
              <a:t>write next</a:t>
            </a:r>
            <a:r>
              <a:rPr lang="en-US" sz="1800" b="0" i="0" u="none" strike="noStrike" cap="none">
                <a:solidFill>
                  <a:srgbClr val="000000"/>
                </a:solidFill>
                <a:latin typeface="Calibri"/>
                <a:ea typeface="Calibri"/>
                <a:cs typeface="Calibri"/>
                <a:sym typeface="Calibri"/>
              </a:rPr>
              <a:t> append to the end of the file and advance to the newly written material.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6" name="Google Shape;266;gdb941caf6a_0_13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db941caf6a_0_136"/>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Data is accessed one record right after another record in an order.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When we use read command, it move ahead pointer by one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When we use write command, it will allocate memory and move the pointer to the end of the file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Such a method is reasonable for tape.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272;gdb941caf6a_0_13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Sequential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db941caf6a_0_142"/>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Rather than reading all of the records until you get to the one you want, you can skip directly to the record you wish to retrieve. </a:t>
            </a:r>
            <a:r>
              <a:rPr lang="en-US" sz="1800" b="1" i="0" u="none" strike="noStrike" cap="none">
                <a:solidFill>
                  <a:srgbClr val="000000"/>
                </a:solidFill>
                <a:latin typeface="Calibri"/>
                <a:ea typeface="Calibri"/>
                <a:cs typeface="Calibri"/>
                <a:sym typeface="Calibri"/>
              </a:rPr>
              <a:t>Random file access</a:t>
            </a:r>
            <a:r>
              <a:rPr lang="en-US" sz="1800" b="0" i="0" u="none" strike="noStrike" cap="none">
                <a:solidFill>
                  <a:srgbClr val="000000"/>
                </a:solidFill>
                <a:latin typeface="Calibri"/>
                <a:ea typeface="Calibri"/>
                <a:cs typeface="Calibri"/>
                <a:sym typeface="Calibri"/>
              </a:rPr>
              <a:t> is done by manipulating the </a:t>
            </a:r>
            <a:r>
              <a:rPr lang="en-US" sz="1800" b="1" i="0" u="none" strike="noStrike" cap="none">
                <a:solidFill>
                  <a:srgbClr val="000000"/>
                </a:solidFill>
                <a:latin typeface="Calibri"/>
                <a:ea typeface="Calibri"/>
                <a:cs typeface="Calibri"/>
                <a:sym typeface="Calibri"/>
              </a:rPr>
              <a:t>file</a:t>
            </a:r>
            <a:r>
              <a:rPr lang="en-US" sz="1800" b="0" i="0" u="none" strike="noStrike" cap="none">
                <a:solidFill>
                  <a:srgbClr val="000000"/>
                </a:solidFill>
                <a:latin typeface="Calibri"/>
                <a:ea typeface="Calibri"/>
                <a:cs typeface="Calibri"/>
                <a:sym typeface="Calibri"/>
              </a:rPr>
              <a:t> pointer using either seekg() function (for input) and seekp() function (for output).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8" name="Google Shape;278;gdb941caf6a_0_14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Random Access</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db941caf6a_0_148"/>
          <p:cNvSpPr txBox="1"/>
          <p:nvPr/>
        </p:nvSpPr>
        <p:spPr>
          <a:xfrm>
            <a:off x="94468" y="811500"/>
            <a:ext cx="8952300" cy="412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seekg() is a function in the iostream library (part of the standard library) that allows you to seek to an arbitrary position in a file. It is used in file handling to sets the position of the next character to be extracted from the input stream from a given file. For example </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Input : "Hello World"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Output : World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800" b="0" i="0" u="none" strike="noStrike" cap="none">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4" name="Google Shape;284;gdb941caf6a_0_14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db941caf6a_0_15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Syntax –</a:t>
            </a:r>
            <a:r>
              <a:rPr lang="en-US" sz="1800" b="0" i="0" u="none" strike="noStrike" cap="none" dirty="0">
                <a:solidFill>
                  <a:srgbClr val="000000"/>
                </a:solidFill>
                <a:latin typeface="Calibri"/>
                <a:ea typeface="Calibri"/>
                <a:cs typeface="Calibri"/>
                <a:sym typeface="Calibri"/>
              </a:rPr>
              <a:t> There are two syntax for </a:t>
            </a:r>
            <a:r>
              <a:rPr lang="en-US" sz="1800" b="0" i="0" u="none" strike="noStrike" cap="none" dirty="0" err="1">
                <a:solidFill>
                  <a:srgbClr val="000000"/>
                </a:solidFill>
                <a:latin typeface="Calibri"/>
                <a:ea typeface="Calibri"/>
                <a:cs typeface="Calibri"/>
                <a:sym typeface="Calibri"/>
              </a:rPr>
              <a:t>seekg</a:t>
            </a:r>
            <a:r>
              <a:rPr lang="en-US" sz="1800" b="0" i="0" u="none" strike="noStrike" cap="none" dirty="0">
                <a:solidFill>
                  <a:srgbClr val="000000"/>
                </a:solidFill>
                <a:latin typeface="Calibri"/>
                <a:ea typeface="Calibri"/>
                <a:cs typeface="Calibri"/>
                <a:sym typeface="Calibri"/>
              </a:rPr>
              <a:t>() in file handling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endParaRPr dirty="0"/>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dirty="0" err="1">
                <a:solidFill>
                  <a:srgbClr val="000000"/>
                </a:solidFill>
                <a:latin typeface="Calibri"/>
                <a:ea typeface="Calibri"/>
                <a:cs typeface="Calibri"/>
                <a:sym typeface="Calibri"/>
              </a:rPr>
              <a:t>seekg</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streampos</a:t>
            </a:r>
            <a:r>
              <a:rPr lang="en-US" sz="1800" b="0" i="0" u="none" strike="noStrike" cap="none" dirty="0">
                <a:solidFill>
                  <a:srgbClr val="000000"/>
                </a:solidFill>
                <a:latin typeface="Calibri"/>
                <a:ea typeface="Calibri"/>
                <a:cs typeface="Calibri"/>
                <a:sym typeface="Calibri"/>
              </a:rPr>
              <a:t> position);</a:t>
            </a:r>
            <a:endParaRPr dirty="0"/>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dirty="0" err="1">
                <a:solidFill>
                  <a:srgbClr val="000000"/>
                </a:solidFill>
                <a:latin typeface="Calibri"/>
                <a:ea typeface="Calibri"/>
                <a:cs typeface="Calibri"/>
                <a:sym typeface="Calibri"/>
              </a:rPr>
              <a:t>seekg</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streamoff</a:t>
            </a:r>
            <a:r>
              <a:rPr lang="en-US" sz="1800" b="0" i="0" u="none" strike="noStrike" cap="none" dirty="0">
                <a:solidFill>
                  <a:srgbClr val="000000"/>
                </a:solidFill>
                <a:latin typeface="Calibri"/>
                <a:ea typeface="Calibri"/>
                <a:cs typeface="Calibri"/>
                <a:sym typeface="Calibri"/>
              </a:rPr>
              <a:t> offset, </a:t>
            </a:r>
            <a:r>
              <a:rPr lang="en-US" sz="1800" b="0" i="0" u="none" strike="noStrike" cap="none" dirty="0" err="1">
                <a:solidFill>
                  <a:srgbClr val="000000"/>
                </a:solidFill>
                <a:latin typeface="Calibri"/>
                <a:ea typeface="Calibri"/>
                <a:cs typeface="Calibri"/>
                <a:sym typeface="Calibri"/>
              </a:rPr>
              <a:t>ios_base</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seekdir</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dir</a:t>
            </a:r>
            <a:r>
              <a:rPr lang="en-US" sz="1800" b="0" i="0" u="none" strike="noStrike" cap="none" dirty="0">
                <a:solidFill>
                  <a:srgbClr val="000000"/>
                </a:solidFill>
                <a:latin typeface="Calibri"/>
                <a:ea typeface="Calibri"/>
                <a:cs typeface="Calibri"/>
                <a:sym typeface="Calibri"/>
              </a:rPr>
              <a:t>);</a:t>
            </a:r>
            <a:endParaRPr dirty="0"/>
          </a:p>
          <a:p>
            <a:pPr marL="285750" marR="0" lvl="0" indent="-171450" algn="l" rtl="0">
              <a:lnSpc>
                <a:spcPct val="100000"/>
              </a:lnSpc>
              <a:spcBef>
                <a:spcPts val="0"/>
              </a:spcBef>
              <a:spcAft>
                <a:spcPts val="0"/>
              </a:spcAft>
              <a:buClr>
                <a:srgbClr val="000000"/>
              </a:buClr>
              <a:buSzPts val="1800"/>
              <a:buFont typeface="Arial "/>
              <a:buNone/>
            </a:pPr>
            <a:endParaRPr sz="18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Description –</a:t>
            </a: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endParaRPr dirty="0"/>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dirty="0">
                <a:solidFill>
                  <a:srgbClr val="000000"/>
                </a:solidFill>
                <a:latin typeface="Calibri"/>
                <a:ea typeface="Calibri"/>
                <a:cs typeface="Calibri"/>
                <a:sym typeface="Calibri"/>
              </a:rPr>
              <a:t>position :</a:t>
            </a:r>
            <a:r>
              <a:rPr lang="en-US" sz="1800" b="0" i="0" u="none" strike="noStrike" cap="none" dirty="0">
                <a:solidFill>
                  <a:srgbClr val="000000"/>
                </a:solidFill>
                <a:latin typeface="Calibri"/>
                <a:ea typeface="Calibri"/>
                <a:cs typeface="Calibri"/>
                <a:sym typeface="Calibri"/>
              </a:rPr>
              <a:t> is the new position in the stream buffer.</a:t>
            </a:r>
            <a:endParaRPr dirty="0"/>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dirty="0">
                <a:solidFill>
                  <a:srgbClr val="000000"/>
                </a:solidFill>
                <a:latin typeface="Calibri"/>
                <a:ea typeface="Calibri"/>
                <a:cs typeface="Calibri"/>
                <a:sym typeface="Calibri"/>
              </a:rPr>
              <a:t>offset : </a:t>
            </a:r>
            <a:r>
              <a:rPr lang="en-US" sz="1800" b="0" i="0" u="none" strike="noStrike" cap="none" dirty="0">
                <a:solidFill>
                  <a:srgbClr val="000000"/>
                </a:solidFill>
                <a:latin typeface="Calibri"/>
                <a:ea typeface="Calibri"/>
                <a:cs typeface="Calibri"/>
                <a:sym typeface="Calibri"/>
              </a:rPr>
              <a:t>is an integer value of type </a:t>
            </a:r>
            <a:r>
              <a:rPr lang="en-US" sz="1800" b="0" i="0" u="none" strike="noStrike" cap="none" dirty="0" err="1">
                <a:solidFill>
                  <a:srgbClr val="000000"/>
                </a:solidFill>
                <a:latin typeface="Calibri"/>
                <a:ea typeface="Calibri"/>
                <a:cs typeface="Calibri"/>
                <a:sym typeface="Calibri"/>
              </a:rPr>
              <a:t>streamoff</a:t>
            </a:r>
            <a:r>
              <a:rPr lang="en-US" sz="1800" b="0" i="0" u="none" strike="noStrike" cap="none" dirty="0">
                <a:solidFill>
                  <a:srgbClr val="000000"/>
                </a:solidFill>
                <a:latin typeface="Calibri"/>
                <a:ea typeface="Calibri"/>
                <a:cs typeface="Calibri"/>
                <a:sym typeface="Calibri"/>
              </a:rPr>
              <a:t> representing the offset in the stream’s buffer. It is relative to the </a:t>
            </a:r>
            <a:r>
              <a:rPr lang="en-US" sz="1800" b="0" i="0" u="none" strike="noStrike" cap="none" dirty="0" err="1">
                <a:solidFill>
                  <a:srgbClr val="000000"/>
                </a:solidFill>
                <a:latin typeface="Calibri"/>
                <a:ea typeface="Calibri"/>
                <a:cs typeface="Calibri"/>
                <a:sym typeface="Calibri"/>
              </a:rPr>
              <a:t>dir</a:t>
            </a:r>
            <a:r>
              <a:rPr lang="en-US" sz="1800" b="0" i="0" u="none" strike="noStrike" cap="none" dirty="0">
                <a:solidFill>
                  <a:srgbClr val="000000"/>
                </a:solidFill>
                <a:latin typeface="Calibri"/>
                <a:ea typeface="Calibri"/>
                <a:cs typeface="Calibri"/>
                <a:sym typeface="Calibri"/>
              </a:rPr>
              <a:t> parameter.</a:t>
            </a:r>
            <a:endParaRPr dirty="0"/>
          </a:p>
          <a:p>
            <a:pPr marL="285750" marR="0" lvl="0" indent="-285750" algn="l" rtl="0">
              <a:lnSpc>
                <a:spcPct val="100000"/>
              </a:lnSpc>
              <a:spcBef>
                <a:spcPts val="0"/>
              </a:spcBef>
              <a:spcAft>
                <a:spcPts val="0"/>
              </a:spcAft>
              <a:buClr>
                <a:srgbClr val="000000"/>
              </a:buClr>
              <a:buSzPts val="1800"/>
              <a:buFont typeface="Arial "/>
              <a:buChar char="•"/>
            </a:pPr>
            <a:r>
              <a:rPr lang="en-US" sz="1800" b="1" i="0" u="none" strike="noStrike" cap="none" dirty="0" err="1">
                <a:solidFill>
                  <a:srgbClr val="000000"/>
                </a:solidFill>
                <a:latin typeface="Calibri"/>
                <a:ea typeface="Calibri"/>
                <a:cs typeface="Calibri"/>
                <a:sym typeface="Calibri"/>
              </a:rPr>
              <a:t>dir</a:t>
            </a:r>
            <a:r>
              <a:rPr lang="en-US" sz="1800" b="1" i="0" u="none" strike="noStrike" cap="none" dirty="0">
                <a:solidFill>
                  <a:srgbClr val="000000"/>
                </a:solidFill>
                <a:latin typeface="Calibri"/>
                <a:ea typeface="Calibri"/>
                <a:cs typeface="Calibri"/>
                <a:sym typeface="Calibri"/>
              </a:rPr>
              <a:t> :</a:t>
            </a:r>
            <a:r>
              <a:rPr lang="en-US" sz="1800" b="0" i="0" u="none" strike="noStrike" cap="none" dirty="0">
                <a:solidFill>
                  <a:srgbClr val="000000"/>
                </a:solidFill>
                <a:latin typeface="Calibri"/>
                <a:ea typeface="Calibri"/>
                <a:cs typeface="Calibri"/>
                <a:sym typeface="Calibri"/>
              </a:rPr>
              <a:t> is the seeking direction. It is an object of type </a:t>
            </a:r>
            <a:r>
              <a:rPr lang="en-US" sz="1800" b="0" i="0" u="none" strike="noStrike" cap="none" dirty="0" err="1">
                <a:solidFill>
                  <a:srgbClr val="000000"/>
                </a:solidFill>
                <a:latin typeface="Calibri"/>
                <a:ea typeface="Calibri"/>
                <a:cs typeface="Calibri"/>
                <a:sym typeface="Calibri"/>
              </a:rPr>
              <a:t>ios_base</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seekdir</a:t>
            </a:r>
            <a:r>
              <a:rPr lang="en-US" sz="1800" b="0" i="0" u="none" strike="noStrike" cap="none" dirty="0">
                <a:solidFill>
                  <a:srgbClr val="000000"/>
                </a:solidFill>
                <a:latin typeface="Calibri"/>
                <a:ea typeface="Calibri"/>
                <a:cs typeface="Calibri"/>
                <a:sym typeface="Calibri"/>
              </a:rPr>
              <a:t> that can take any of the following constant values.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
        <p:nvSpPr>
          <p:cNvPr id="290" name="Google Shape;290;gdb941caf6a_0_15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134" name="Google Shape;134;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FFFFFF"/>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db941caf6a_0_16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There are 3 direction we use for offset value :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a:solidFill>
                  <a:srgbClr val="000000"/>
                </a:solidFill>
                <a:latin typeface="Calibri"/>
                <a:ea typeface="Calibri"/>
                <a:cs typeface="Calibri"/>
                <a:sym typeface="Calibri"/>
              </a:rPr>
              <a:t>ios_base::beg (offset from the beginning of the stream’s buffer).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a:solidFill>
                  <a:srgbClr val="000000"/>
                </a:solidFill>
                <a:latin typeface="Calibri"/>
                <a:ea typeface="Calibri"/>
                <a:cs typeface="Calibri"/>
                <a:sym typeface="Calibri"/>
              </a:rPr>
              <a:t>ios_base::cur (offset from the current position in the stream’s buffer).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
              <a:buChar char="•"/>
            </a:pPr>
            <a:r>
              <a:rPr lang="en-US" sz="1800" b="0" i="0" u="none" strike="noStrike" cap="none">
                <a:solidFill>
                  <a:srgbClr val="000000"/>
                </a:solidFill>
                <a:latin typeface="Calibri"/>
                <a:ea typeface="Calibri"/>
                <a:cs typeface="Calibri"/>
                <a:sym typeface="Calibri"/>
              </a:rPr>
              <a:t>ios_base::end (offset from the end of the stream’s buffer).</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6" name="Google Shape;296;gdb941caf6a_0_16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db941caf6a_0_166"/>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Code to demonstrate the seekg function in file handling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&lt;fstream&gt;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 &lt;iostream&gt;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(int argc, char** argv)</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Open a new file for input/output operations</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discarding any current in the file (assumes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 length of zero on opening)</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fstream myFile("test.txt", ios::in | ios::out | ios::trunc);</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 Add the characters "Hello World" to the file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myFile &lt;&lt; "Hello World";</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02" name="Google Shape;302;gdb941caf6a_0_16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db941caf6a_0_172"/>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r>
              <a:rPr lang="en-US" sz="1800" b="0" i="0" u="none" strike="noStrike" cap="none" dirty="0">
                <a:solidFill>
                  <a:srgbClr val="000000"/>
                </a:solidFill>
                <a:latin typeface="Calibri"/>
                <a:ea typeface="Calibri"/>
                <a:cs typeface="Calibri"/>
                <a:sym typeface="Calibri"/>
              </a:rPr>
              <a:t>// Seek to 6 characters from the beginning of the file</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myFile.seekg</a:t>
            </a:r>
            <a:r>
              <a:rPr lang="en-US" sz="1800" b="0" i="0" u="none" strike="noStrike" cap="none" dirty="0">
                <a:solidFill>
                  <a:srgbClr val="000000"/>
                </a:solidFill>
                <a:latin typeface="Calibri"/>
                <a:ea typeface="Calibri"/>
                <a:cs typeface="Calibri"/>
                <a:sym typeface="Calibri"/>
              </a:rPr>
              <a:t>(6, </a:t>
            </a:r>
            <a:r>
              <a:rPr lang="en-US" sz="1800" b="0" i="0" u="none" strike="noStrike" cap="none" dirty="0" err="1">
                <a:solidFill>
                  <a:srgbClr val="000000"/>
                </a:solidFill>
                <a:latin typeface="Calibri"/>
                <a:ea typeface="Calibri"/>
                <a:cs typeface="Calibri"/>
                <a:sym typeface="Calibri"/>
              </a:rPr>
              <a:t>ios</a:t>
            </a:r>
            <a:r>
              <a:rPr lang="en-US" sz="1800" b="0" i="0" u="none" strike="noStrike" cap="none" dirty="0">
                <a:solidFill>
                  <a:srgbClr val="000000"/>
                </a:solidFill>
                <a:latin typeface="Calibri"/>
                <a:ea typeface="Calibri"/>
                <a:cs typeface="Calibri"/>
                <a:sym typeface="Calibri"/>
              </a:rPr>
              <a:t>::beg);</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Read the next 5 characters from the file into a buffer</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char A[6];</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myFile.read</a:t>
            </a:r>
            <a:r>
              <a:rPr lang="en-US" sz="1800" b="0" i="0" u="none" strike="noStrike" cap="none" dirty="0">
                <a:solidFill>
                  <a:srgbClr val="000000"/>
                </a:solidFill>
                <a:latin typeface="Calibri"/>
                <a:ea typeface="Calibri"/>
                <a:cs typeface="Calibri"/>
                <a:sym typeface="Calibri"/>
              </a:rPr>
              <a:t>(A, 5);</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End the buffer with a null terminating character</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A[5] = 0;</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 Output the contents read from the file and close it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A &lt;&lt; </a:t>
            </a:r>
            <a:r>
              <a:rPr lang="en-US" sz="1800" b="0" i="0" u="none" strike="noStrike" cap="none" dirty="0" err="1">
                <a:solidFill>
                  <a:srgbClr val="000000"/>
                </a:solidFill>
                <a:latin typeface="Calibri"/>
                <a:ea typeface="Calibri"/>
                <a:cs typeface="Calibri"/>
                <a:sym typeface="Calibri"/>
              </a:rPr>
              <a:t>endl</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myFile.close</a:t>
            </a:r>
            <a:r>
              <a:rPr lang="en-US" sz="1800" b="0" i="0" u="none" strike="noStrike" cap="none" dirty="0">
                <a:solidFill>
                  <a:srgbClr val="000000"/>
                </a:solidFill>
                <a:latin typeface="Calibri"/>
                <a:ea typeface="Calibri"/>
                <a:cs typeface="Calibri"/>
                <a:sym typeface="Calibri"/>
              </a:rPr>
              <a:t>();</a:t>
            </a:r>
            <a:endParaRPr dirty="0"/>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308" name="Google Shape;308;gdb941caf6a_0_17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Seekg()</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db941caf6a_0_178"/>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Writing:-</a:t>
            </a:r>
            <a:endParaRPr/>
          </a:p>
          <a:p>
            <a:pPr marL="0" marR="0" lvl="0" indent="0" algn="l" rtl="0">
              <a:lnSpc>
                <a:spcPct val="100000"/>
              </a:lnSpc>
              <a:spcBef>
                <a:spcPts val="0"/>
              </a:spcBef>
              <a:spcAft>
                <a:spcPts val="0"/>
              </a:spcAft>
              <a:buNone/>
            </a:pP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write a binary file in C++ use write method. It is used to write a given number of bytes on the given stream, starting at the position of the "put" pointer. The file is extended if the put pointer is currently at the end of the file. If this pointer points into the middle of the file, characters in the file are overwritten with the new data.</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 any error has occurred during writing in the file, the stream is placed in an error state</a:t>
            </a:r>
            <a:endParaRPr sz="14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of write method</a:t>
            </a:r>
            <a:endParaRPr sz="1400" b="1"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ostream</a:t>
            </a:r>
            <a:r>
              <a:rPr lang="en-US" sz="1800">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 write(const char*, int);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14" name="Google Shape;314;gdb941caf6a_0_17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Binary File Operation</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db941caf6a_0_18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Reading:-</a:t>
            </a:r>
            <a:endParaRPr/>
          </a:p>
          <a:p>
            <a:pPr marL="0" marR="0" lvl="0" indent="0" algn="l" rtl="0">
              <a:lnSpc>
                <a:spcPct val="100000"/>
              </a:lnSpc>
              <a:spcBef>
                <a:spcPts val="0"/>
              </a:spcBef>
              <a:spcAft>
                <a:spcPts val="0"/>
              </a:spcAft>
              <a:buNone/>
            </a:pP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gcount() can be used to count the number of characters has already read. Then clear() can be used to reset the stream to a usable state.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of read method</a:t>
            </a:r>
            <a:endParaRPr sz="1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istream</a:t>
            </a:r>
            <a:r>
              <a:rPr lang="en-US" sz="1800">
                <a:latin typeface="Calibri"/>
                <a:ea typeface="Calibri"/>
                <a:cs typeface="Calibri"/>
                <a:sym typeface="Calibri"/>
              </a:rPr>
              <a:t>::</a:t>
            </a:r>
            <a:r>
              <a:rPr lang="en-US" sz="1800" b="0" i="0" u="none" strike="noStrike" cap="none">
                <a:solidFill>
                  <a:srgbClr val="000000"/>
                </a:solidFill>
                <a:latin typeface="Calibri"/>
                <a:ea typeface="Calibri"/>
                <a:cs typeface="Calibri"/>
                <a:sym typeface="Calibri"/>
              </a:rPr>
              <a:t> write(const char*, int);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20" name="Google Shape;320;gdb941caf6a_0_18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Binary File Operation</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db941caf6a_0_19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Begin</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Create a structure Student to declare variables.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Open binary file to write.</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 in file opening.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Initialize the variables with data.</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file open successfully, write the binary data using write method.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Close the file for writing.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Open the binary file to read.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 in file opening.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If file open successfully, read the binary data file using read method.</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Close the file for reading.</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Check if any error occurs.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Print the data.</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000000"/>
                </a:solidFill>
                <a:latin typeface="Calibri"/>
                <a:ea typeface="Calibri"/>
                <a:cs typeface="Calibri"/>
                <a:sym typeface="Calibri"/>
              </a:rPr>
              <a:t>End.</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p:txBody>
      </p:sp>
      <p:sp>
        <p:nvSpPr>
          <p:cNvPr id="326" name="Google Shape;326;gdb941caf6a_0_19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Algorithm</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db941caf6a_0_196"/>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#include&lt;iostream&gt;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#include&lt;fstream&gt;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using namespace std;</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struct Student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int roll_no;</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string name;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int main()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ofstream wf("student.dat", ios::out | ios::binary);</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if(!wf)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"Cannot open file!" &lt;&lt; endl;</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a:p>
        </p:txBody>
      </p:sp>
      <p:sp>
        <p:nvSpPr>
          <p:cNvPr id="332" name="Google Shape;332;gdb941caf6a_0_196"/>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db941caf6a_0_202"/>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Student wstu[3];</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wstu[0].roll_no = 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wstu[0].name = "Ram";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wstu[1].roll_no = 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wstu[1].name = "Shyam";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wstu[2].roll_no = 3;</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wstu[2].name = "Madhu";</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for(int i = 0; i &lt; 3; i++)</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wf.write((char *) &amp;wstu[i], sizeof(Student));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wf.close();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if(!wf.good())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"Error occurred at writing time!"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8" name="Google Shape;338;gdb941caf6a_0_202"/>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db941caf6a_0_208"/>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ifstream rf("student.dat", ios::out | ios::binary);</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if(!rf)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"Cannot open file!"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Student rstu[3];</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for(int i = 0; i &lt; 3; i++)</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rf.read((char *) &amp;rstu[i], sizeof(Student));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rf.close();</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if(!rf.good())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"Error occurred at reading time!"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1;</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344;gdb941caf6a_0_208"/>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db941caf6a_0_214"/>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cout&lt;&lt;"Student's Details:"&lt;&lt;endl;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for(int i=0; i &lt; 3; i++)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"Roll No: " &lt;&lt; wstu[i].roll_no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"Name: " &lt;&lt; wstu[i].name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cout &lt;&lt; endl;</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return 0;</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0" name="Google Shape;350;gdb941caf6a_0_214"/>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Code</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389700" y="92375"/>
            <a:ext cx="6941700" cy="391200"/>
          </a:xfrm>
          <a:prstGeom prst="rect">
            <a:avLst/>
          </a:prstGeom>
        </p:spPr>
        <p:txBody>
          <a:bodyPr spcFirstLastPara="1" wrap="square" lIns="0" tIns="12700" rIns="0" bIns="0" anchor="t" anchorCtr="0">
            <a:noAutofit/>
          </a:bodyPr>
          <a:lstStyle/>
          <a:p>
            <a:pPr marL="12700" lvl="0" indent="0" algn="l" rtl="0">
              <a:spcBef>
                <a:spcPts val="0"/>
              </a:spcBef>
              <a:spcAft>
                <a:spcPts val="0"/>
              </a:spcAft>
              <a:buSzPts val="2800"/>
              <a:buNone/>
            </a:pPr>
            <a:r>
              <a:rPr lang="en-US"/>
              <a:t>File Handling and Stream</a:t>
            </a:r>
            <a:endParaRPr/>
          </a:p>
        </p:txBody>
      </p:sp>
      <p:sp>
        <p:nvSpPr>
          <p:cNvPr id="140" name="Google Shape;140;p4"/>
          <p:cNvSpPr txBox="1"/>
          <p:nvPr/>
        </p:nvSpPr>
        <p:spPr>
          <a:xfrm>
            <a:off x="94468" y="882966"/>
            <a:ext cx="8952289" cy="41210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Files store data permanently in a storage device. With file handling, the output from a program can be stored in a file. Various operations can be performed on the data while in the file.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A stream</a:t>
            </a:r>
            <a:r>
              <a:rPr lang="en-US" sz="1800" b="0" i="0" u="none" strike="noStrike" cap="none">
                <a:solidFill>
                  <a:srgbClr val="000000"/>
                </a:solidFill>
                <a:latin typeface="Calibri"/>
                <a:ea typeface="Calibri"/>
                <a:cs typeface="Calibri"/>
                <a:sym typeface="Calibri"/>
              </a:rPr>
              <a:t> is an abstraction of a device where input/output operations are performed. You can represent a stream as either a destination or a source of characters of indefinite length. This will be determined by their usage. C++ provides you with a library that comes with methods for file handling.</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db941caf6a_0_220"/>
          <p:cNvSpPr txBox="1"/>
          <p:nvPr/>
        </p:nvSpPr>
        <p:spPr>
          <a:xfrm>
            <a:off x="94468" y="671321"/>
            <a:ext cx="8952300" cy="4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Student’s Details:</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1</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Ram</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2</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Shyam</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Roll No: 3</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Name: Madhu</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6" name="Google Shape;356;gdb941caf6a_0_220"/>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400" b="1" i="0" u="none" strike="noStrike" cap="none">
                <a:solidFill>
                  <a:schemeClr val="lt1"/>
                </a:solidFill>
                <a:latin typeface="Calibri"/>
                <a:ea typeface="Calibri"/>
                <a:cs typeface="Calibri"/>
                <a:sym typeface="Calibri"/>
              </a:rPr>
              <a:t>Output</a:t>
            </a:r>
            <a:endParaRPr sz="2400" b="1" i="0" u="none" strike="noStrike" cap="non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Clr>
                <a:srgbClr val="000000"/>
              </a:buClr>
              <a:buSzPts val="4000"/>
              <a:buFont typeface="Arial"/>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Clr>
                <a:srgbClr val="000000"/>
              </a:buClr>
              <a:buSzPts val="4000"/>
              <a:buFont typeface="Arial"/>
              <a:buNone/>
            </a:pPr>
            <a:r>
              <a:rPr lang="en-US" sz="4000" b="1" i="0" u="none" strike="noStrike" cap="none">
                <a:solidFill>
                  <a:srgbClr val="000000"/>
                </a:solidFill>
                <a:latin typeface="Calibri"/>
                <a:ea typeface="Calibri"/>
                <a:cs typeface="Calibri"/>
                <a:sym typeface="Calibri"/>
              </a:rPr>
              <a:t>Any Questions??</a:t>
            </a:r>
            <a:endParaRPr sz="1400" b="0" i="0" u="none" strike="noStrike" cap="none">
              <a:solidFill>
                <a:srgbClr val="000000"/>
              </a:solidFill>
              <a:latin typeface="Arial"/>
              <a:ea typeface="Arial"/>
              <a:cs typeface="Arial"/>
              <a:sym typeface="Arial"/>
            </a:endParaRPr>
          </a:p>
        </p:txBody>
      </p:sp>
      <p:sp>
        <p:nvSpPr>
          <p:cNvPr id="362" name="Google Shape;362;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368" name="Google Shape;368;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See you guys in next class.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fstream file</a:t>
            </a:r>
            <a:endParaRPr/>
          </a:p>
        </p:txBody>
      </p:sp>
      <p:sp>
        <p:nvSpPr>
          <p:cNvPr id="146" name="Google Shape;146;p77"/>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fstream library provides C++ programmers with three classes for working with files. These classes include:</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ofstream</a:t>
            </a:r>
            <a:r>
              <a:rPr lang="en-US" sz="1800" b="0" i="0" u="none" strike="noStrike" cap="none">
                <a:solidFill>
                  <a:srgbClr val="000000"/>
                </a:solidFill>
                <a:latin typeface="Calibri"/>
                <a:ea typeface="Calibri"/>
                <a:cs typeface="Calibri"/>
                <a:sym typeface="Calibri"/>
              </a:rPr>
              <a:t>- This class represents an output stream. It's used for creating files and writing information to files.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ifstream</a:t>
            </a:r>
            <a:r>
              <a:rPr lang="en-US" sz="1800" b="0" i="0" u="none" strike="noStrike" cap="none">
                <a:solidFill>
                  <a:srgbClr val="000000"/>
                </a:solidFill>
                <a:latin typeface="Calibri"/>
                <a:ea typeface="Calibri"/>
                <a:cs typeface="Calibri"/>
                <a:sym typeface="Calibri"/>
              </a:rPr>
              <a:t>- This class represents an input stream. It's used for reading information from data files.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1" i="0" u="none" strike="noStrike" cap="none">
                <a:solidFill>
                  <a:srgbClr val="000000"/>
                </a:solidFill>
                <a:latin typeface="Calibri"/>
                <a:ea typeface="Calibri"/>
                <a:cs typeface="Calibri"/>
                <a:sym typeface="Calibri"/>
              </a:rPr>
              <a:t>fstream</a:t>
            </a:r>
            <a:r>
              <a:rPr lang="en-US" sz="1800" b="0" i="0" u="none" strike="noStrike" cap="none">
                <a:solidFill>
                  <a:srgbClr val="000000"/>
                </a:solidFill>
                <a:latin typeface="Calibri"/>
                <a:ea typeface="Calibri"/>
                <a:cs typeface="Calibri"/>
                <a:sym typeface="Calibri"/>
              </a:rPr>
              <a:t>- This class generally represents a file stream. It comes with ofstream/ifstream capabilities. This means it's capable of creating files, writing to files, reading from data files.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Opening of a file</a:t>
            </a:r>
            <a:endParaRPr/>
          </a:p>
        </p:txBody>
      </p:sp>
      <p:sp>
        <p:nvSpPr>
          <p:cNvPr id="152" name="Google Shape;152;p78"/>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Before performing any operation on a file, you must first open it. If you need to write to the file, open it using fstream or ofstream objects. If you only need to read from the file, open it using the ifstream object.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The three objects, that is, fstream, ofstream, and ifstream, have the open() function defined in them. The function takes this syntax:</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a:solidFill>
                  <a:srgbClr val="000000"/>
                </a:solidFill>
                <a:latin typeface="Calibri"/>
                <a:ea typeface="Calibri"/>
                <a:cs typeface="Calibri"/>
                <a:sym typeface="Calibri"/>
              </a:rPr>
              <a:t>Syntax:-   open (file_name, mode);</a:t>
            </a: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 file_name parameter denotes the name of the file to open.</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The mode parameter is optional. It can take any of the following values.</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rgbClr val="FFFFFF"/>
                </a:solidFill>
                <a:latin typeface="Calibri"/>
                <a:ea typeface="Calibri"/>
                <a:cs typeface="Calibri"/>
                <a:sym typeface="Calibri"/>
              </a:rPr>
              <a:t>Opening of a file</a:t>
            </a:r>
            <a:endParaRPr/>
          </a:p>
        </p:txBody>
      </p:sp>
      <p:sp>
        <p:nvSpPr>
          <p:cNvPr id="158" name="Google Shape;158;p79"/>
          <p:cNvSpPr txBox="1"/>
          <p:nvPr/>
        </p:nvSpPr>
        <p:spPr>
          <a:xfrm>
            <a:off x="78525" y="1012350"/>
            <a:ext cx="8360700" cy="368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 app                 The Append mode. The output sent to the file is appended to it.</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ios::ate                    It opens the file for the output then moves the read and write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control to  file's  end.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ios::in                      It opens the file for a read.</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ios::out                    It opens the file for a write.</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ios::trun</a:t>
            </a:r>
            <a:r>
              <a:rPr lang="en-US" sz="1800">
                <a:latin typeface="Calibri"/>
                <a:ea typeface="Calibri"/>
                <a:cs typeface="Calibri"/>
                <a:sym typeface="Calibri"/>
              </a:rPr>
              <a:t>c</a:t>
            </a:r>
            <a:r>
              <a:rPr lang="en-US" sz="1800" b="0" i="0" u="none" strike="noStrike" cap="none">
                <a:solidFill>
                  <a:srgbClr val="000000"/>
                </a:solidFill>
                <a:latin typeface="Calibri"/>
                <a:ea typeface="Calibri"/>
                <a:cs typeface="Calibri"/>
                <a:sym typeface="Calibri"/>
              </a:rPr>
              <a:t>                 If a file exists, the file elements should be truncated prior to its                                                        opening.</a:t>
            </a:r>
            <a:endParaRPr/>
          </a:p>
          <a:p>
            <a:pPr marL="114300" marR="0" lvl="0" indent="0" algn="l" rtl="0">
              <a:lnSpc>
                <a:spcPct val="200000"/>
              </a:lnSpc>
              <a:spcBef>
                <a:spcPts val="0"/>
              </a:spcBef>
              <a:spcAft>
                <a:spcPts val="0"/>
              </a:spcAft>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Closing of a file </a:t>
            </a:r>
            <a:endParaRPr/>
          </a:p>
        </p:txBody>
      </p:sp>
      <p:sp>
        <p:nvSpPr>
          <p:cNvPr id="164" name="Google Shape;164;p80"/>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Once a C++ program terminates, it automatically</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flushes the streams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releases the allocated memory</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closes opened files.</a:t>
            </a: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US" sz="2800" b="1">
                <a:solidFill>
                  <a:schemeClr val="lt1"/>
                </a:solidFill>
                <a:latin typeface="Calibri"/>
                <a:ea typeface="Calibri"/>
                <a:cs typeface="Calibri"/>
                <a:sym typeface="Calibri"/>
              </a:rPr>
              <a:t>Closing of a file </a:t>
            </a:r>
            <a:endParaRPr/>
          </a:p>
        </p:txBody>
      </p:sp>
      <p:sp>
        <p:nvSpPr>
          <p:cNvPr id="170" name="Google Shape;170;p81"/>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#include &lt;iostream&gt;</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#include &lt;</a:t>
            </a:r>
            <a:r>
              <a:rPr lang="en-US" sz="1800" b="0" i="0" u="none" strike="noStrike" cap="none" dirty="0" err="1">
                <a:solidFill>
                  <a:srgbClr val="000000"/>
                </a:solidFill>
                <a:latin typeface="Calibri"/>
                <a:ea typeface="Calibri"/>
                <a:cs typeface="Calibri"/>
                <a:sym typeface="Calibri"/>
              </a:rPr>
              <a:t>fstream</a:t>
            </a:r>
            <a:r>
              <a:rPr lang="en-US" sz="1800" b="0" i="0" u="none" strike="noStrike" cap="none" dirty="0">
                <a:solidFill>
                  <a:srgbClr val="000000"/>
                </a:solidFill>
                <a:latin typeface="Calibri"/>
                <a:ea typeface="Calibri"/>
                <a:cs typeface="Calibri"/>
                <a:sym typeface="Calibri"/>
              </a:rPr>
              <a:t>&gt;</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using namespace std;</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int main()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fstream</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my_file</a:t>
            </a:r>
            <a:r>
              <a:rPr lang="en-US" sz="1800" b="0" i="0" u="none" strike="noStrike" cap="none" dirty="0">
                <a:solidFill>
                  <a:srgbClr val="000000"/>
                </a:solidFill>
                <a:latin typeface="Calibri"/>
                <a:ea typeface="Calibri"/>
                <a:cs typeface="Calibri"/>
                <a:sym typeface="Calibri"/>
              </a:rPr>
              <a:t>;</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my_file.open</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my_file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ios</a:t>
            </a:r>
            <a:r>
              <a:rPr lang="en-US" sz="1800" b="0" i="0" u="none" strike="noStrike" cap="none" dirty="0">
                <a:solidFill>
                  <a:srgbClr val="000000"/>
                </a:solidFill>
                <a:latin typeface="Calibri"/>
                <a:ea typeface="Calibri"/>
                <a:cs typeface="Calibri"/>
                <a:sym typeface="Calibri"/>
              </a:rPr>
              <a:t>::out);</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if (!</a:t>
            </a:r>
            <a:r>
              <a:rPr lang="en-US" sz="1800" b="0" i="0" u="none" strike="noStrike" cap="none" dirty="0" err="1">
                <a:solidFill>
                  <a:srgbClr val="000000"/>
                </a:solidFill>
                <a:latin typeface="Calibri"/>
                <a:ea typeface="Calibri"/>
                <a:cs typeface="Calibri"/>
                <a:sym typeface="Calibri"/>
              </a:rPr>
              <a:t>my_file</a:t>
            </a: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"File not created!";</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else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cout</a:t>
            </a:r>
            <a:r>
              <a:rPr lang="en-US" sz="1800" b="0" i="0" u="none" strike="noStrike" cap="none" dirty="0">
                <a:solidFill>
                  <a:srgbClr val="000000"/>
                </a:solidFill>
                <a:latin typeface="Calibri"/>
                <a:ea typeface="Calibri"/>
                <a:cs typeface="Calibri"/>
                <a:sym typeface="Calibri"/>
              </a:rPr>
              <a:t> &lt;&lt; "File created successfully!";</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my_file.close</a:t>
            </a: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	return 0;</a:t>
            </a:r>
            <a:br>
              <a:rPr lang="en-US" sz="1800" b="0" i="0" u="none" strike="noStrike" cap="none" dirty="0">
                <a:solidFill>
                  <a:srgbClr val="000000"/>
                </a:solidFill>
                <a:latin typeface="Calibri"/>
                <a:ea typeface="Calibri"/>
                <a:cs typeface="Calibri"/>
                <a:sym typeface="Calibri"/>
              </a:rPr>
            </a:br>
            <a:r>
              <a:rPr lang="en-US" sz="1800" b="0" i="0" u="none" strike="noStrike" cap="none" dirty="0">
                <a:solidFill>
                  <a:srgbClr val="000000"/>
                </a:solidFill>
                <a:latin typeface="Calibri"/>
                <a:ea typeface="Calibri"/>
                <a:cs typeface="Calibri"/>
                <a:sym typeface="Calibri"/>
              </a:rPr>
              <a:t>}</a:t>
            </a:r>
            <a:endParaRPr sz="1400" b="0" i="0" u="none" strike="noStrike" cap="none" dirty="0">
              <a:solidFill>
                <a:srgbClr val="000000"/>
              </a:solidFill>
              <a:latin typeface="Calibri"/>
              <a:ea typeface="Calibri"/>
              <a:cs typeface="Calibri"/>
              <a:sym typeface="Calibri"/>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114300" marR="0" lvl="0" indent="0" algn="l" rtl="0">
              <a:lnSpc>
                <a:spcPct val="2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11430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114300" marR="0" lvl="0" indent="0" algn="l" rtl="0">
              <a:lnSpc>
                <a:spcPct val="150000"/>
              </a:lnSpc>
              <a:spcBef>
                <a:spcPts val="0"/>
              </a:spcBef>
              <a:spcAft>
                <a:spcPts val="0"/>
              </a:spcAft>
              <a:buNone/>
            </a:pPr>
            <a:br>
              <a:rPr lang="en-US" sz="1800" b="0" i="0" u="none" strike="noStrike" cap="none" dirty="0">
                <a:solidFill>
                  <a:srgbClr val="000000"/>
                </a:solidFill>
                <a:latin typeface="Arial"/>
                <a:ea typeface="Arial"/>
                <a:cs typeface="Arial"/>
                <a:sym typeface="Arial"/>
              </a:rPr>
            </a:b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2968</Words>
  <Application>Microsoft Office PowerPoint</Application>
  <PresentationFormat>On-screen Show (16:9)</PresentationFormat>
  <Paragraphs>819</Paragraphs>
  <Slides>42</Slides>
  <Notes>42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Arial </vt:lpstr>
      <vt:lpstr>Calibri</vt:lpstr>
      <vt:lpstr>Consolas</vt:lpstr>
      <vt:lpstr>Noto Sans Symbols</vt:lpstr>
      <vt:lpstr>Trebuchet MS</vt:lpstr>
      <vt:lpstr>Simple Light</vt:lpstr>
      <vt:lpstr>Simple Light</vt:lpstr>
      <vt:lpstr>PowerPoint Presentation</vt:lpstr>
      <vt:lpstr>PowerPoint Presentation</vt:lpstr>
      <vt:lpstr>PowerPoint Presentation</vt:lpstr>
      <vt:lpstr>File Handling and Stream</vt:lpstr>
      <vt:lpstr>fstream file</vt:lpstr>
      <vt:lpstr>Opening of a file</vt:lpstr>
      <vt:lpstr>Opening of a file</vt:lpstr>
      <vt:lpstr>Closing of a file </vt:lpstr>
      <vt:lpstr>Closing of a file </vt:lpstr>
      <vt:lpstr>Writing of a file</vt:lpstr>
      <vt:lpstr>Read from  file</vt:lpstr>
      <vt:lpstr>Read from  file</vt:lpstr>
      <vt:lpstr>Read from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Kartavya kothari</cp:lastModifiedBy>
  <cp:revision>1</cp:revision>
  <dcterms:modified xsi:type="dcterms:W3CDTF">2022-02-02T04:25:50Z</dcterms:modified>
</cp:coreProperties>
</file>