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h0mdHlMROYU4ePsjIf06O+cSS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1bcbc03a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e01bcbc03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01bcbc03a_0_1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e01bcbc03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01bcbc03a_0_1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e01bcbc03a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01bcbc03a_0_1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e01bcbc03a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01bcbc03a_0_20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e01bcbc03a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1bcbc03a_0_2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e01bcbc03a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01bcbc03a_0_2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01bcbc03a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01bcbc03a_0_2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01bcbc03a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01bcbc03a_0_2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e01bcbc03a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01bcbc03a_0_2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01bcbc03a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01bcbc03a_0_2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e01bcbc03a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01bcbc03a_0_2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e01bcbc03a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01bcbc03a_0_2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e01bcbc03a_0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01bcbc03a_0_2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e01bcbc03a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01bcbc03a_0_2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e01bcbc03a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01bcbc03a_0_2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e01bcbc03a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01bcbc03a_0_2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e01bcbc03a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01bcbc03a_0_3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01bcbc03a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01bcbc03a_0_3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e01bcbc03a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01bcbc03a_0_3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e01bcbc03a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01bcbc03a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e01bcbc03a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01bcbc03a_0_3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e01bcbc03a_0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01bcbc03a_0_3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ge01bcbc03a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01bcbc03a_0_3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e01bcbc03a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6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6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6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5" name="Shape 65"/>
        <p:cNvGrpSpPr/>
        <p:nvPr/>
      </p:nvGrpSpPr>
      <p:grpSpPr>
        <a:xfrm>
          <a:off x="0" y="0"/>
          <a:ext cx="0" cy="0"/>
          <a:chOff x="0" y="0"/>
          <a:chExt cx="0" cy="0"/>
        </a:xfrm>
      </p:grpSpPr>
      <p:sp>
        <p:nvSpPr>
          <p:cNvPr id="66" name="Google Shape;66;ge01bcbc03a_0_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e01bcbc03a_0_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e01bcbc03a_0_7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ge01bcbc03a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ge01bcbc03a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72" name="Shape 72"/>
        <p:cNvGrpSpPr/>
        <p:nvPr/>
      </p:nvGrpSpPr>
      <p:grpSpPr>
        <a:xfrm>
          <a:off x="0" y="0"/>
          <a:ext cx="0" cy="0"/>
          <a:chOff x="0" y="0"/>
          <a:chExt cx="0" cy="0"/>
        </a:xfrm>
      </p:grpSpPr>
      <p:sp>
        <p:nvSpPr>
          <p:cNvPr id="73" name="Google Shape;73;ge01bcbc03a_0_7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ge01bcbc03a_0_7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e01bcbc03a_0_7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ge01bcbc03a_0_7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ge01bcbc03a_0_8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9" name="Google Shape;79;ge01bcbc03a_0_8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ge01bcbc03a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ge01bcbc03a_0_8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3" name="Google Shape;83;ge01bcbc03a_0_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e01bcbc03a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ge01bcbc03a_0_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ge01bcbc03a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64"/>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6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6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6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e01bcbc03a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ge01bcbc03a_0_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ge01bcbc03a_0_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ge01bcbc03a_0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ge01bcbc03a_0_10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5" name="Google Shape;95;ge01bcbc03a_0_10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6" name="Google Shape;96;ge01bcbc03a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ge01bcbc03a_0_10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ge01bcbc03a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ge01bcbc03a_0_10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e01bcbc03a_0_10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3" name="Google Shape;103;ge01bcbc03a_0_10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ge01bcbc03a_0_10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ge01bcbc03a_0_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ge01bcbc03a_0_1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8" name="Google Shape;108;ge01bcbc03a_0_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ge01bcbc03a_0_1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1" name="Google Shape;111;ge01bcbc03a_0_1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2" name="Google Shape;112;ge01bcbc03a_0_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ge01bcbc03a_0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7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ge01bcbc03a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ge01bcbc03a_0_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ge01bcbc03a_0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e01bcbc03a_0_6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Logo, company name&#10;&#10;Description automatically generated" id="119" name="Google Shape;119;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20" name="Google Shape;120;p1"/>
          <p:cNvSpPr txBox="1"/>
          <p:nvPr/>
        </p:nvSpPr>
        <p:spPr>
          <a:xfrm>
            <a:off x="429142" y="2217806"/>
            <a:ext cx="4167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Constructor and destructors</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a:p>
            <a:pPr indent="0" lvl="0" marL="101600" marR="0" rtl="0" algn="ctr">
              <a:lnSpc>
                <a:spcPct val="100000"/>
              </a:lnSpc>
              <a:spcBef>
                <a:spcPts val="0"/>
              </a:spcBef>
              <a:spcAft>
                <a:spcPts val="0"/>
              </a:spcAft>
              <a:buNone/>
            </a:pPr>
            <a:r>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1"/>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y;</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Parameterized Constructor</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Point(int x1, int y1)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x1;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y = y1;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77" name="Google Shape;177;p8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2"/>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a:t>
            </a:r>
            <a:r>
              <a:rPr b="0" i="0" lang="en-US" sz="1800" u="none" cap="none" strike="noStrike">
                <a:solidFill>
                  <a:srgbClr val="000000"/>
                </a:solidFill>
                <a:latin typeface="Calibri"/>
                <a:ea typeface="Calibri"/>
                <a:cs typeface="Calibri"/>
                <a:sym typeface="Calibri"/>
              </a:rPr>
              <a:t>nt getX()</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Constructor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p1(10, 15);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"p1.x = " &lt;&lt; p1.getX() &lt;&lt; ", p1.y = " &lt;&lt; p1.getY();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3" name="Google Shape;183;p8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3"/>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p1.x = 10, p1.y = 15</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is declared in a parameterized constructor, the initial values have to be passed as arguments to the constructor function. The normal way of object declaration may not work. The constructors can be called explicitly or implicitly.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 e = Example(0, 50); // Explicit call</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Example e(0, 50);           // Implicit call</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have more than one constructor in a class it is called constructor overloading.</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9" name="Google Shape;189;p8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4"/>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used to initialize the various data elements of different objects with different values when they are created.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used to overload constructors.</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95" name="Google Shape;195;p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Uses of Parameterized Constructor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5"/>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alibri"/>
                <a:ea typeface="Calibri"/>
                <a:cs typeface="Calibri"/>
                <a:sym typeface="Calibri"/>
              </a:rPr>
              <a:t>Copy Constructor: A copy constructor is a member function which initializes an object using another object of the same class.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we define one or more non-default constructors( with parameters ) for a class, a default constructor( without parameters ) should also be explicitly defined as the compiler will not provide a default constructor in this case. However, it is not necessary but it’s considered to be the best practice to always define a default constructor.</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01" name="Google Shape;201;p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Constructor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Constructor</a:t>
            </a:r>
            <a:endParaRPr b="1" i="0" sz="2800" u="none" cap="none" strike="noStrike">
              <a:solidFill>
                <a:srgbClr val="FFFFFF"/>
              </a:solidFill>
              <a:latin typeface="Calibri"/>
              <a:ea typeface="Calibri"/>
              <a:cs typeface="Calibri"/>
              <a:sym typeface="Calibri"/>
            </a:endParaRPr>
          </a:p>
        </p:txBody>
      </p:sp>
      <p:sp>
        <p:nvSpPr>
          <p:cNvPr id="207" name="Google Shape;207;p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x, 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Non-default Constructor &amp;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default Constructor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(double px, double py)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px, y = py;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Contstructor</a:t>
            </a:r>
            <a:endParaRPr b="1" i="0" sz="2800" u="none" cap="none" strike="noStrike">
              <a:solidFill>
                <a:srgbClr val="FFFFFF"/>
              </a:solidFill>
              <a:latin typeface="Calibri"/>
              <a:ea typeface="Calibri"/>
              <a:cs typeface="Calibri"/>
              <a:sym typeface="Calibri"/>
            </a:endParaRPr>
          </a:p>
        </p:txBody>
      </p:sp>
      <p:sp>
        <p:nvSpPr>
          <p:cNvPr id="213" name="Google Shape;213;p8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main(void)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Define an array of size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10 &amp; of type point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 line will cause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a[10];</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Remove above line and program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will compile without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b = point(5, 6);</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Output</a:t>
            </a:r>
            <a:endParaRPr b="1" i="0" sz="2800" u="none" cap="none" strike="noStrike">
              <a:solidFill>
                <a:srgbClr val="FFFFFF"/>
              </a:solidFill>
              <a:latin typeface="Calibri"/>
              <a:ea typeface="Calibri"/>
              <a:cs typeface="Calibri"/>
              <a:sym typeface="Calibri"/>
            </a:endParaRPr>
          </a:p>
        </p:txBody>
      </p:sp>
      <p:sp>
        <p:nvSpPr>
          <p:cNvPr id="219" name="Google Shape;219;p8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Error: point (double px, double py): expects 2 arguments, 0 provided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25" name="Google Shape;225;p8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followings is/are automatically added to every class, if we do not write our own.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Copy Constructor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Assignment Operator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 constructor without any parameter</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 All of the above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31" name="Google Shape;231;p90"/>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followings is/are automatically added to every class, if we do not write our own.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Copy Constructor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Assignment Operator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 constructor without any parameter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 All of the above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01bcbc03a_0_6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Constructor</a:t>
            </a:r>
            <a:endParaRPr/>
          </a:p>
          <a:p>
            <a:pPr indent="-317500" lvl="0" marL="457200" marR="0" rtl="0" algn="l">
              <a:lnSpc>
                <a:spcPct val="200000"/>
              </a:lnSpc>
              <a:spcBef>
                <a:spcPts val="0"/>
              </a:spcBef>
              <a:spcAft>
                <a:spcPts val="0"/>
              </a:spcAft>
              <a:buSzPts val="1400"/>
              <a:buChar char="●"/>
            </a:pPr>
            <a:r>
              <a:rPr lang="en-US"/>
              <a:t>Types of Constructor</a:t>
            </a:r>
            <a:endParaRPr/>
          </a:p>
          <a:p>
            <a:pPr indent="-317500" lvl="0" marL="457200" marR="0" rtl="0" algn="l">
              <a:lnSpc>
                <a:spcPct val="200000"/>
              </a:lnSpc>
              <a:spcBef>
                <a:spcPts val="0"/>
              </a:spcBef>
              <a:spcAft>
                <a:spcPts val="0"/>
              </a:spcAft>
              <a:buSzPts val="1400"/>
              <a:buChar char="●"/>
            </a:pPr>
            <a:r>
              <a:rPr lang="en-US"/>
              <a:t>Default Constructor</a:t>
            </a:r>
            <a:endParaRPr/>
          </a:p>
          <a:p>
            <a:pPr indent="-317500" lvl="0" marL="457200" marR="0" rtl="0" algn="l">
              <a:lnSpc>
                <a:spcPct val="200000"/>
              </a:lnSpc>
              <a:spcBef>
                <a:spcPts val="0"/>
              </a:spcBef>
              <a:spcAft>
                <a:spcPts val="0"/>
              </a:spcAft>
              <a:buSzPts val="1400"/>
              <a:buChar char="●"/>
            </a:pPr>
            <a:r>
              <a:rPr lang="en-US"/>
              <a:t>Parameterized Constructor</a:t>
            </a:r>
            <a:endParaRPr/>
          </a:p>
          <a:p>
            <a:pPr indent="-317500" lvl="0" marL="457200" marR="0" rtl="0" algn="l">
              <a:lnSpc>
                <a:spcPct val="200000"/>
              </a:lnSpc>
              <a:spcBef>
                <a:spcPts val="0"/>
              </a:spcBef>
              <a:spcAft>
                <a:spcPts val="0"/>
              </a:spcAft>
              <a:buSzPts val="1400"/>
              <a:buChar char="●"/>
            </a:pPr>
            <a:r>
              <a:rPr lang="en-US"/>
              <a:t>Copy Constructor</a:t>
            </a:r>
            <a:endParaRPr/>
          </a:p>
          <a:p>
            <a:pPr indent="-317500" lvl="0" marL="457200" marR="0" rtl="0" algn="l">
              <a:lnSpc>
                <a:spcPct val="200000"/>
              </a:lnSpc>
              <a:spcBef>
                <a:spcPts val="0"/>
              </a:spcBef>
              <a:spcAft>
                <a:spcPts val="0"/>
              </a:spcAft>
              <a:buSzPts val="1400"/>
              <a:buChar char="●"/>
            </a:pPr>
            <a:r>
              <a:rPr lang="en-US"/>
              <a:t>Practice Question</a:t>
            </a:r>
            <a:endParaRPr/>
          </a:p>
          <a:p>
            <a:pPr indent="-317500" lvl="0" marL="457200" marR="0" rtl="0" algn="l">
              <a:lnSpc>
                <a:spcPct val="200000"/>
              </a:lnSpc>
              <a:spcBef>
                <a:spcPts val="0"/>
              </a:spcBef>
              <a:spcAft>
                <a:spcPts val="0"/>
              </a:spcAft>
              <a:buSzPts val="1400"/>
              <a:buChar char="●"/>
            </a:pPr>
            <a:r>
              <a:rPr lang="en-US"/>
              <a:t>Initializer List</a:t>
            </a:r>
            <a:endParaRPr/>
          </a:p>
          <a:p>
            <a:pPr indent="-317500" lvl="0" marL="457200" marR="0" rtl="0" algn="l">
              <a:lnSpc>
                <a:spcPct val="200000"/>
              </a:lnSpc>
              <a:spcBef>
                <a:spcPts val="0"/>
              </a:spcBef>
              <a:spcAft>
                <a:spcPts val="0"/>
              </a:spcAft>
              <a:buSzPts val="1400"/>
              <a:buChar char="●"/>
            </a:pPr>
            <a:r>
              <a:rPr lang="en-US"/>
              <a:t>Constructor with default argument</a:t>
            </a:r>
            <a:endParaRPr/>
          </a:p>
          <a:p>
            <a:pPr indent="-317500" lvl="0" marL="457200" marR="0" rtl="0" algn="l">
              <a:lnSpc>
                <a:spcPct val="200000"/>
              </a:lnSpc>
              <a:spcBef>
                <a:spcPts val="0"/>
              </a:spcBef>
              <a:spcAft>
                <a:spcPts val="0"/>
              </a:spcAft>
              <a:buSzPts val="1400"/>
              <a:buChar char="●"/>
            </a:pPr>
            <a:r>
              <a:rPr lang="en-US"/>
              <a:t>Destructor</a:t>
            </a:r>
            <a:endParaRPr/>
          </a:p>
        </p:txBody>
      </p:sp>
      <p:sp>
        <p:nvSpPr>
          <p:cNvPr id="126" name="Google Shape;126;ge01bcbc03a_0_62"/>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37" name="Google Shape;237;p91"/>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 cout &lt;&lt; "Constructor called";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Runtime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Constructor called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43" name="Google Shape;243;p92"/>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 cout &lt;&lt; "Constructor called";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 Compiler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Runtime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Constructor called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249" name="Google Shape;249;p93"/>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 &amp;a){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main(int argc, char const *argv[])</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a1 =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a2(obj);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255" name="Google Shape;255;p94"/>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Default constructor called</a:t>
            </a:r>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Copy Constructor called</a:t>
            </a:r>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Copy Constructor called</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61" name="Google Shape;261;p95"/>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cout&lt;&lt;"A's default constructor called\n";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A(const A&amp;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cout&lt;&lt;"A's copy Constructor called\n";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cout&lt;&lt;"B's Constructor called\n";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67" name="Google Shape;267;p9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b1;</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b2;</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73" name="Google Shape;273;p9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 default constructor called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B's Constructor called</a:t>
            </a:r>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 default constructor called</a:t>
            </a:r>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B's Constructor called</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e01bcbc03a_0_18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79" name="Google Shape;279;ge01bcbc03a_0_184"/>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Initializer List is used in initializing the data members of a class. The list of members to be initialized is indicated with constructor as a comma-separated list followed by a colon. Following is an example that uses the initializer list to initialize x and y of Point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e01bcbc03a_0_19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85" name="Google Shape;285;ge01bcbc03a_0_190"/>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Point(int i = 0, int j = 0):x(i), y(j)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The above use of Initializer list is optional as the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constructor can also be written as: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Point(int i = 0, int j = 0)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y = j;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getX() const {return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getY() const {return 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01bcbc03a_0_19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91" name="Google Shape;291;ge01bcbc03a_0_196"/>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t1(10, 15);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cout&lt;&lt;"x = "&lt;&lt;t1.getX()&lt;&lt;",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cout&lt;&lt;"y = "&lt;&lt;t1.getY();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OUTPUT: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x = 10, y = 15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e01bcbc03a_0_20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97" name="Google Shape;297;ge01bcbc03a_0_202"/>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code, x and y can also be easily initialed inside the constructor. But there are situations where initialization of data members inside constructor doesn’t work and Initializer List must be used. Following are such cases: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For initialization of non-static const data members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For initialization of reference members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3)When constructor’s parameter name is same as data member</a:t>
            </a:r>
            <a:endParaRPr b="0" i="0" sz="14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01bcbc03a_0_23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400">
                <a:solidFill>
                  <a:schemeClr val="lt1"/>
                </a:solidFill>
                <a:latin typeface="Calibri"/>
                <a:ea typeface="Calibri"/>
                <a:cs typeface="Calibri"/>
                <a:sym typeface="Calibri"/>
              </a:rPr>
              <a:t>When constructor’s parameter name is same as data. </a:t>
            </a:r>
            <a:endParaRPr/>
          </a:p>
        </p:txBody>
      </p:sp>
      <p:sp>
        <p:nvSpPr>
          <p:cNvPr id="303" name="Google Shape;303;ge01bcbc03a_0_232"/>
          <p:cNvSpPr txBox="1"/>
          <p:nvPr/>
        </p:nvSpPr>
        <p:spPr>
          <a:xfrm>
            <a:off x="94468" y="785919"/>
            <a:ext cx="8952300" cy="421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A::A(int arg)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arg;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"A's Constructor called: Value of i: " &lt;&lt; i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e01bcbc03a_0_23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400">
                <a:solidFill>
                  <a:schemeClr val="lt1"/>
                </a:solidFill>
                <a:latin typeface="Calibri"/>
                <a:ea typeface="Calibri"/>
                <a:cs typeface="Calibri"/>
                <a:sym typeface="Calibri"/>
              </a:rPr>
              <a:t>When constructor’s parameter name is same as data. </a:t>
            </a:r>
            <a:endParaRPr/>
          </a:p>
        </p:txBody>
      </p:sp>
      <p:sp>
        <p:nvSpPr>
          <p:cNvPr id="309" name="Google Shape;309;ge01bcbc03a_0_238"/>
          <p:cNvSpPr txBox="1"/>
          <p:nvPr/>
        </p:nvSpPr>
        <p:spPr>
          <a:xfrm>
            <a:off x="94468" y="710438"/>
            <a:ext cx="8952300" cy="42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 contains object of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B::B(int x):a(x) { //Initializer list must be used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"B's Constructor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obj(10);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A's Constructor called: Value of i: 10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B's Constructor called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01bcbc03a_0_244"/>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default argument is a value provided in a function declaration that is automatically assigned by the compiler if the caller of the function doesn’t provide a value for the argument with a default value.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function with default arguments, it can be called with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arguments or 3 arguments or 4 arguments.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sum(int x, int y, int z=0, int w=0)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 + y + z + w);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15" name="Google Shape;315;ge01bcbc03a_0_2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Argument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e01bcbc03a_0_250"/>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Driver program to test above function*/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25)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25, 30)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21" name="Google Shape;321;ge01bcbc03a_0_2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Argument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e01bcbc03a_0_256"/>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Destructor is a member function which destructs or deletes an object.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~constructor-name();</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27" name="Google Shape;327;ge01bcbc03a_0_2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Destructors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01bcbc03a_0_262"/>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Destructor function is automatically invoked when the objects are destroyed.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cannot be declared static or const.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destructor does not have arguments.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has no return type not even void.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destructor should be declared in the public section of the class.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programmer cannot access the address of destructor.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33" name="Google Shape;333;ge01bcbc03a_0_2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Properties of Destructors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e01bcbc03a_0_268"/>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destructor function is called automatically when the object goes out of scope: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function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program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block containing local variables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delete operator is called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39" name="Google Shape;339;ge01bcbc03a_0_2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When a Destructors is called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e01bcbc03a_0_274"/>
          <p:cNvSpPr txBox="1"/>
          <p:nvPr/>
        </p:nvSpPr>
        <p:spPr>
          <a:xfrm>
            <a:off x="94468" y="696006"/>
            <a:ext cx="8952300" cy="41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String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String(char*); //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 destructor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String::String(char*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size = strlen(c);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 = new char[size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strcpy(s,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String::~String() { delete[] 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45" name="Google Shape;345;ge01bcbc03a_0_2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 Destructors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01bcbc03a_0_280"/>
          <p:cNvSpPr txBox="1"/>
          <p:nvPr/>
        </p:nvSpPr>
        <p:spPr>
          <a:xfrm>
            <a:off x="94468" y="696006"/>
            <a:ext cx="8952300" cy="41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No, there can only one destructor in a class with classname preceded by ~, no parameters and no return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51" name="Google Shape;351;ge01bcbc03a_0_2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400" u="none" cap="none" strike="noStrike">
                <a:solidFill>
                  <a:schemeClr val="lt1"/>
                </a:solidFill>
                <a:latin typeface="Calibri"/>
                <a:ea typeface="Calibri"/>
                <a:cs typeface="Calibri"/>
                <a:sym typeface="Calibri"/>
              </a:rPr>
              <a:t>Can there be more than one destructor in a class?</a:t>
            </a:r>
            <a:r>
              <a:rPr b="0" i="0" lang="en-US" sz="2400" u="none" cap="none" strike="noStrike">
                <a:solidFill>
                  <a:schemeClr val="lt1"/>
                </a:solidFill>
                <a:latin typeface="Calibri"/>
                <a:ea typeface="Calibri"/>
                <a:cs typeface="Calibri"/>
                <a:sym typeface="Calibri"/>
              </a:rPr>
              <a:t> </a:t>
            </a:r>
            <a:r>
              <a:rPr b="1" i="0" lang="en-US" sz="2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Constructor</a:t>
            </a:r>
            <a:endParaRPr/>
          </a:p>
        </p:txBody>
      </p:sp>
      <p:sp>
        <p:nvSpPr>
          <p:cNvPr id="140" name="Google Shape;140;p4"/>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constructor is a member function of a class which initializes objects of a class. In C++, Constructor is automatically called when object(instance of class) create. It is special member function of the class.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Constructor has same name as the class itself</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Constructors don’t have return type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constructor is automatically called when an object is created.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we do not specify a constructor, C++ compiler generates a default constructor for us (expects no parameters and has an empty body).</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e01bcbc03a_0_2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357" name="Google Shape;357;ge01bcbc03a_0_286"/>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Can destuctors be private in C++?</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e01bcbc03a_0_2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363" name="Google Shape;363;ge01bcbc03a_0_292"/>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Can destuctors be private in C++?</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Yes</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e01bcbc03a_0_2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369" name="Google Shape;369;ge01bcbc03a_0_298"/>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Like constructors, can there be more than one destructors in a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e01bcbc03a_0_3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375" name="Google Shape;375;ge01bcbc03a_0_304"/>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Like constructors, can there be more than one destructors in a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No</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e01bcbc03a_0_3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81" name="Google Shape;381;ge01bcbc03a_0_310"/>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i;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i=10;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e01bcbc03a_0_3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87" name="Google Shape;387;ge01bcbc03a_0_316"/>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foo()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i=3;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foo() &lt;&lt; endl;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e01bcbc03a_0_3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93" name="Google Shape;393;ge01bcbc03a_0_322"/>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e01bcbc03a_0_3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399" name="Google Shape;399;ge01bcbc03a_0_328"/>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static int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id =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"constructor for id " &lt;&lt; id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"destructor for id " &lt;&lt; id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e01bcbc03a_0_3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405" name="Google Shape;405;ge01bcbc03a_0_334"/>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A::count = 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e01bcbc03a_0_3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411" name="Google Shape;411;ge01bcbc03a_0_340"/>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constructor for id 1</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constructor for id 2</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constructor for id 3</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3</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2</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1</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Types of constructor</a:t>
            </a:r>
            <a:endParaRPr b="1" sz="2800">
              <a:solidFill>
                <a:srgbClr val="FFFFFF"/>
              </a:solidFill>
              <a:latin typeface="Calibri"/>
              <a:ea typeface="Calibri"/>
              <a:cs typeface="Calibri"/>
              <a:sym typeface="Calibri"/>
            </a:endParaRPr>
          </a:p>
        </p:txBody>
      </p:sp>
      <p:sp>
        <p:nvSpPr>
          <p:cNvPr id="146" name="Google Shape;146;p5"/>
          <p:cNvSpPr txBox="1"/>
          <p:nvPr/>
        </p:nvSpPr>
        <p:spPr>
          <a:xfrm>
            <a:off x="94468" y="1012362"/>
            <a:ext cx="8952289" cy="356029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pic>
        <p:nvPicPr>
          <p:cNvPr descr="Diagram&#10;&#10;Description automatically generated" id="147" name="Google Shape;147;p5"/>
          <p:cNvPicPr preferRelativeResize="0"/>
          <p:nvPr/>
        </p:nvPicPr>
        <p:blipFill rotWithShape="1">
          <a:blip r:embed="rId3">
            <a:alphaModFix/>
          </a:blip>
          <a:srcRect b="0" l="0" r="0" t="0"/>
          <a:stretch/>
        </p:blipFill>
        <p:spPr>
          <a:xfrm>
            <a:off x="62543" y="634767"/>
            <a:ext cx="9083612" cy="44670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Any Questions??</a:t>
            </a:r>
            <a:endParaRPr b="0" i="0" sz="1400" u="none" cap="none" strike="noStrike">
              <a:solidFill>
                <a:srgbClr val="000000"/>
              </a:solidFill>
              <a:latin typeface="Arial"/>
              <a:ea typeface="Arial"/>
              <a:cs typeface="Arial"/>
              <a:sym typeface="Arial"/>
            </a:endParaRPr>
          </a:p>
        </p:txBody>
      </p:sp>
      <p:sp>
        <p:nvSpPr>
          <p:cNvPr id="417" name="Google Shape;417;p60"/>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423" name="Google Shape;423;p61"/>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See you guys in next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Constructors: Default constructor is the constructor which doesn’t take any argument. It has no parameters.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construct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b;</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Default Constructor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 10;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 20;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53" name="Google Shape;153;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6"/>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Default constructor called automatically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the object is created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 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 &lt;&lt; c.a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&lt;&lt; "b: " &lt;&lt; c.b;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59" name="Google Shape;159;p7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Constructor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9"/>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10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20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Even if we do not define any constructor explicitly, the compiler will automatically provide a default constructor implicitly.</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65" name="Google Shape;165;p7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Output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 </a:t>
            </a:r>
            <a:endParaRPr b="0" i="0" sz="20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71" name="Google Shape;171;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