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4" roundtripDataSignature="AMtx7miEGwbaYRwKu1fVy88Odc9piYv1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e56045641_0_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de5604564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e56045641_0_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de5604564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56045641_0_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de56045641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e56045641_0_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de56045641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e56045641_0_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de5604564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e56045641_0_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de56045641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56045641_0_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e56045641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56045641_0_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de56045641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56045641_0_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e56045641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56045641_0_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e56045641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e56045641_0_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de56045641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e56045641_0_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e56045641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56045641_0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de56045641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e56045641_0_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de56045641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e56045641_0_1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de56045641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e56045641_0_1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de56045641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e56045641_0_1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de56045641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e56045641_0_1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de56045641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e56045641_0_14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de56045641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e56045641_0_15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de56045641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e56045641_0_1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de56045641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56045641_0_1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de56045641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e56045641_0_1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de56045641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e56045641_0_27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de56045641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e56045641_0_2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de56045641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e56045641_0_30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de56045641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e56045641_0_3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de56045641_0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56045641_0_3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de56045641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e56045641_0_3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de56045641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e56045641_0_3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de56045641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e56045641_0_3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de56045641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e56045641_0_3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gde56045641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e56045641_0_3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de56045641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e56045641_0_3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gde56045641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e56045641_0_3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de56045641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e56045641_0_3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gde56045641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e56045641_0_3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de56045641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e56045641_0_3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de56045641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e56045641_0_38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gde56045641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e56045641_0_3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gde56045641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56045641_0_40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de56045641_0_4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e56045641_0_4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gde56045641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e56045641_0_4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de56045641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e56045641_0_4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de56045641_0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e56045641_0_4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gde56045641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e56045641_0_4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gde56045641_0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e56045641_0_4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de56045641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de56045641_0_4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de56045641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e56045641_0_4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4" name="Google Shape;484;gde56045641_0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0" name="Google Shape;4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2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2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2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geeksforgeeks.org/destructors-c/" TargetMode="Externa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Logo, company name&#10;&#10;Description automatically generated" id="60" name="Google Shape;60;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1" name="Google Shape;61;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000"/>
              <a:t>Inheritance</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Parent-child, Animal- Dog,  Fruit - Apple , doctor- pediatrician</a:t>
            </a:r>
            <a:endParaRPr/>
          </a:p>
        </p:txBody>
      </p:sp>
      <p:sp>
        <p:nvSpPr>
          <p:cNvPr id="121" name="Google Shape;121;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Single Inheritance</a:t>
            </a:r>
            <a:endParaRPr b="1" i="0" sz="2400" u="none" cap="none" strike="noStrike">
              <a:solidFill>
                <a:srgbClr val="FFFFFF"/>
              </a:solidFill>
              <a:latin typeface="Calibri"/>
              <a:ea typeface="Calibri"/>
              <a:cs typeface="Calibri"/>
              <a:sym typeface="Calibri"/>
            </a:endParaRPr>
          </a:p>
        </p:txBody>
      </p:sp>
      <p:pic>
        <p:nvPicPr>
          <p:cNvPr id="122" name="Google Shape;122;p11"/>
          <p:cNvPicPr preferRelativeResize="0"/>
          <p:nvPr/>
        </p:nvPicPr>
        <p:blipFill rotWithShape="1">
          <a:blip r:embed="rId3">
            <a:alphaModFix/>
          </a:blip>
          <a:srcRect b="39870" l="28596" r="38204" t="33621"/>
          <a:stretch/>
        </p:blipFill>
        <p:spPr>
          <a:xfrm>
            <a:off x="1103586" y="1032622"/>
            <a:ext cx="6233790" cy="2798379"/>
          </a:xfrm>
          <a:prstGeom prst="rect">
            <a:avLst/>
          </a:prstGeom>
          <a:noFill/>
          <a:ln>
            <a:noFill/>
          </a:ln>
        </p:spPr>
      </p:pic>
      <p:sp>
        <p:nvSpPr>
          <p:cNvPr id="123" name="Google Shape;123;p11"/>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Grandfather- Father- Child, Vehicle-Car- Audi, Doctor- Orthopedic- KneeSurgeon</a:t>
            </a:r>
            <a:endParaRPr b="0" i="0" sz="2400" u="none" cap="none" strike="noStrik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Multi-level Inheritance</a:t>
            </a:r>
            <a:endParaRPr b="1" i="0" sz="2400" u="none" cap="none" strike="noStrike">
              <a:solidFill>
                <a:srgbClr val="FFFFFF"/>
              </a:solidFill>
              <a:latin typeface="Calibri"/>
              <a:ea typeface="Calibri"/>
              <a:cs typeface="Calibri"/>
              <a:sym typeface="Calibri"/>
            </a:endParaRPr>
          </a:p>
        </p:txBody>
      </p:sp>
      <p:sp>
        <p:nvSpPr>
          <p:cNvPr id="130" name="Google Shape;130;p12"/>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1" name="Google Shape;131;p12"/>
          <p:cNvPicPr preferRelativeResize="0"/>
          <p:nvPr/>
        </p:nvPicPr>
        <p:blipFill rotWithShape="1">
          <a:blip r:embed="rId3">
            <a:alphaModFix/>
          </a:blip>
          <a:srcRect b="22845" l="31867" r="38324" t="24354"/>
          <a:stretch/>
        </p:blipFill>
        <p:spPr>
          <a:xfrm>
            <a:off x="1623848" y="671320"/>
            <a:ext cx="6148551" cy="3719369"/>
          </a:xfrm>
          <a:prstGeom prst="rect">
            <a:avLst/>
          </a:prstGeom>
          <a:noFill/>
          <a:ln>
            <a:noFill/>
          </a:ln>
        </p:spPr>
      </p:pic>
      <p:sp>
        <p:nvSpPr>
          <p:cNvPr id="132" name="Google Shape;132;p12"/>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Mother, Father- Child ,  student , Teacher- Teaching Assistant</a:t>
            </a:r>
            <a:endParaRPr/>
          </a:p>
        </p:txBody>
      </p:sp>
      <p:sp>
        <p:nvSpPr>
          <p:cNvPr id="138" name="Google Shape;138;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Multiple Inheritance</a:t>
            </a:r>
            <a:endParaRPr b="1" i="0" sz="2400" u="none" cap="none" strike="noStrike">
              <a:solidFill>
                <a:srgbClr val="FFFFFF"/>
              </a:solidFill>
              <a:latin typeface="Calibri"/>
              <a:ea typeface="Calibri"/>
              <a:cs typeface="Calibri"/>
              <a:sym typeface="Calibri"/>
            </a:endParaRPr>
          </a:p>
        </p:txBody>
      </p:sp>
      <p:sp>
        <p:nvSpPr>
          <p:cNvPr id="139" name="Google Shape;139;p13"/>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13"/>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1" name="Google Shape;141;p13"/>
          <p:cNvPicPr preferRelativeResize="0"/>
          <p:nvPr/>
        </p:nvPicPr>
        <p:blipFill rotWithShape="1">
          <a:blip r:embed="rId3">
            <a:alphaModFix/>
          </a:blip>
          <a:srcRect b="52612" l="25766" r="33521" t="19197"/>
          <a:stretch/>
        </p:blipFill>
        <p:spPr>
          <a:xfrm>
            <a:off x="1671145" y="1130726"/>
            <a:ext cx="6855502" cy="2668764"/>
          </a:xfrm>
          <a:prstGeom prst="rect">
            <a:avLst/>
          </a:prstGeom>
          <a:noFill/>
          <a:ln>
            <a:noFill/>
          </a:ln>
        </p:spPr>
      </p:pic>
      <p:sp>
        <p:nvSpPr>
          <p:cNvPr id="142" name="Google Shape;142;p13"/>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Animal- Dog, lion, cat etc,</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Fruit- Apple, Mango etc,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Person- student ,Teacher, scientist, Engineer etc</a:t>
            </a:r>
            <a:endParaRPr b="0" i="0" sz="2400" u="none" cap="none" strike="noStrike">
              <a:solidFill>
                <a:srgbClr val="000000"/>
              </a:solidFill>
              <a:latin typeface="Calibri"/>
              <a:ea typeface="Calibri"/>
              <a:cs typeface="Calibri"/>
              <a:sym typeface="Calibri"/>
            </a:endParaRPr>
          </a:p>
        </p:txBody>
      </p:sp>
      <p:sp>
        <p:nvSpPr>
          <p:cNvPr id="148" name="Google Shape;148;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Hierarchical Inheritance</a:t>
            </a:r>
            <a:endParaRPr b="1" i="0" sz="2400" u="none" cap="none" strike="noStrike">
              <a:solidFill>
                <a:srgbClr val="FFFFFF"/>
              </a:solidFill>
              <a:latin typeface="Calibri"/>
              <a:ea typeface="Calibri"/>
              <a:cs typeface="Calibri"/>
              <a:sym typeface="Calibri"/>
            </a:endParaRPr>
          </a:p>
        </p:txBody>
      </p:sp>
      <p:sp>
        <p:nvSpPr>
          <p:cNvPr id="149" name="Google Shape;149;p14"/>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14"/>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14"/>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2" name="Google Shape;152;p14"/>
          <p:cNvPicPr preferRelativeResize="0"/>
          <p:nvPr/>
        </p:nvPicPr>
        <p:blipFill rotWithShape="1">
          <a:blip r:embed="rId3">
            <a:alphaModFix/>
          </a:blip>
          <a:srcRect b="0" l="0" r="0" t="0"/>
          <a:stretch/>
        </p:blipFill>
        <p:spPr>
          <a:xfrm>
            <a:off x="2144111" y="745586"/>
            <a:ext cx="4080478" cy="3069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Eg:Person- student ,Teacher – Teaching Assistant</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58" name="Google Shape;158;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Hybrid Inheritance</a:t>
            </a:r>
            <a:endParaRPr b="1" i="0" sz="2400" u="none" cap="none" strike="noStrike">
              <a:solidFill>
                <a:srgbClr val="FFFFFF"/>
              </a:solidFill>
              <a:latin typeface="Calibri"/>
              <a:ea typeface="Calibri"/>
              <a:cs typeface="Calibri"/>
              <a:sym typeface="Calibri"/>
            </a:endParaRPr>
          </a:p>
        </p:txBody>
      </p:sp>
      <p:sp>
        <p:nvSpPr>
          <p:cNvPr id="159" name="Google Shape;159;p15"/>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15"/>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15"/>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2" name="Google Shape;162;p15"/>
          <p:cNvPicPr preferRelativeResize="0"/>
          <p:nvPr/>
        </p:nvPicPr>
        <p:blipFill rotWithShape="1">
          <a:blip r:embed="rId3">
            <a:alphaModFix/>
          </a:blip>
          <a:srcRect b="0" l="0" r="0" t="0"/>
          <a:stretch/>
        </p:blipFill>
        <p:spPr>
          <a:xfrm>
            <a:off x="1095375" y="890588"/>
            <a:ext cx="6953250"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DerivedClass : public BaseClass{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68" name="Google Shape;168;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can be derived from more than one classes, which means it can inherit data and functions from multiple base classes.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define a derived class, we use a class derivation list to specify the base class(es).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derivation list names one or more base classes and has the form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1" lang="en-US" sz="1800" u="none" cap="none" strike="noStrike">
                <a:solidFill>
                  <a:srgbClr val="000000"/>
                </a:solidFill>
                <a:latin typeface="Calibri"/>
                <a:ea typeface="Calibri"/>
                <a:cs typeface="Calibri"/>
                <a:sym typeface="Calibri"/>
              </a:rPr>
              <a:t>class derived-class: access-specifier base-class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Where access-specifier is one of public, protected, or private, and base-class is the name of a previously defined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the access-specifier is not used, then it is private by default.</a:t>
            </a:r>
            <a:endParaRPr/>
          </a:p>
        </p:txBody>
      </p:sp>
      <p:sp>
        <p:nvSpPr>
          <p:cNvPr id="174" name="Google Shape;174;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class Employee which stores and displays attributes of an employee like empname, empno,  department, salary. Create a derived class called Project which allows to store project name.  Write a C++ program to create object of project class.</a:t>
            </a:r>
            <a:endParaRPr/>
          </a:p>
        </p:txBody>
      </p:sp>
      <p:sp>
        <p:nvSpPr>
          <p:cNvPr id="180" name="Google Shape;180;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e56045641_0_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creating a sub-class which is inherited from the base class we have to follow the below syntax.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Syntax: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subclass_name : access_mode base_class_name</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//body of subclass</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Here, subclass_name is the name of the sub class.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access_mode is the mode in which you want to inherit this sub class for example: public, private etc.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base_class_name is the name of the base class from which you want to inherit the sub class. </a:t>
            </a:r>
            <a:endParaRPr/>
          </a:p>
        </p:txBody>
      </p:sp>
      <p:sp>
        <p:nvSpPr>
          <p:cNvPr id="186" name="Google Shape;186;gde56045641_0_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Implementing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e56045641_0_13"/>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mode</a:t>
            </a:r>
            <a:r>
              <a:rPr b="0" i="0" lang="en-US" sz="1800" u="none" cap="none" strike="noStrike">
                <a:solidFill>
                  <a:srgbClr val="000000"/>
                </a:solidFill>
                <a:latin typeface="Calibri"/>
                <a:ea typeface="Calibri"/>
                <a:cs typeface="Calibri"/>
                <a:sym typeface="Calibri"/>
              </a:rPr>
              <a:t>: If we derive a sub class from a public base class. Then the public member of the base class will become public in the derived class and protected members of the base class will become protected in derived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mode</a:t>
            </a:r>
            <a:r>
              <a:rPr b="0" i="0" lang="en-US" sz="1800" u="none" cap="none" strike="noStrike">
                <a:solidFill>
                  <a:srgbClr val="000000"/>
                </a:solidFill>
                <a:latin typeface="Calibri"/>
                <a:ea typeface="Calibri"/>
                <a:cs typeface="Calibri"/>
                <a:sym typeface="Calibri"/>
              </a:rPr>
              <a:t>: If we derive a sub class from a Protected base class. Then both public member and protected members of the base class will become protected in derived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mode</a:t>
            </a:r>
            <a:r>
              <a:rPr b="0" i="0" lang="en-US" sz="1800" u="none" cap="none" strike="noStrike">
                <a:solidFill>
                  <a:srgbClr val="000000"/>
                </a:solidFill>
                <a:latin typeface="Calibri"/>
                <a:ea typeface="Calibri"/>
                <a:cs typeface="Calibri"/>
                <a:sym typeface="Calibri"/>
              </a:rPr>
              <a:t>: If we derive a sub class from a Private base class. Then both public member and protected members of the base class will become Private in derived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with example: First understand how private and public members  of base class are affected by modes of inheritance</a:t>
            </a:r>
            <a:endParaRPr/>
          </a:p>
        </p:txBody>
      </p:sp>
      <p:sp>
        <p:nvSpPr>
          <p:cNvPr id="192" name="Google Shape;192;gde56045641_0_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Inheritance basics – base class , dervied class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Type of inheritance- 	simple, multi-level, multiple and hierarchical</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Access specifier or mode (private, protected, public inheritance)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Access specifier (private, protected, public) , Protected members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Modes (private, protected, public inheritance)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Overriding member functions,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Order of execution of constructors and destructors,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Resolving ambiguities in inheritance,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Virtual base class.</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67" name="Google Shape;67;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e56045641_0_19"/>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  //here  public is mode of inheritance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98" name="Google Shape;198;gde56045641_0_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revisited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e56045641_0_2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//not accessible here as private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that we always create objects of derived class and access all the members of base class and derived class using  object of derived class.</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4" name="Google Shape;204;gde56045641_0_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de56045641_0_43"/>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FF0000"/>
                </a:solidFill>
                <a:latin typeface="Calibri"/>
                <a:ea typeface="Calibri"/>
                <a:cs typeface="Calibri"/>
                <a:sym typeface="Calibri"/>
              </a:rPr>
              <a:t>public</a:t>
            </a:r>
            <a:r>
              <a:rPr b="0" i="0" lang="en-US" sz="1800" u="none" cap="none" strike="noStrike">
                <a:solidFill>
                  <a:srgbClr val="FF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10" name="Google Shape;210;gde56045641_0_43"/>
          <p:cNvSpPr txBox="1"/>
          <p:nvPr/>
        </p:nvSpPr>
        <p:spPr>
          <a:xfrm>
            <a:off x="389700" y="122852"/>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e56045641_0_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//accessible here as public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"&lt;&lt;t1.rollno&lt;&lt;" Marks = "&lt;&lt;t1.marks&lt;&lt;endl;</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 //not required now</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6" name="Google Shape;216;gde56045641_0_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e56045641_0_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Solution of making private members public works, but it is against the principle of OOP – Data hiding or encapsulation. Hence you should not make data members of a class public.</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Then what is the solution: how to make base class members accessible in derived class?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Answer is using by making them 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The protected members are the members in the base class which can be accessed directly in the derived class. The private members in the base class cannot be directly accessed in the derived class, while protected members can be directly accessed.</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2" name="Google Shape;222;gde56045641_0_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a:t>
            </a:r>
            <a:r>
              <a:rPr b="1" lang="en-US" sz="2400">
                <a:solidFill>
                  <a:srgbClr val="FFFFFF"/>
                </a:solidFill>
                <a:latin typeface="Calibri"/>
                <a:ea typeface="Calibri"/>
                <a:cs typeface="Calibri"/>
                <a:sym typeface="Calibri"/>
              </a:rPr>
              <a:t>accessible</a:t>
            </a:r>
            <a:r>
              <a:rPr b="1" i="0" lang="en-US" sz="2400" u="none" cap="none" strike="noStrike">
                <a:solidFill>
                  <a:srgbClr val="FFFFFF"/>
                </a:solidFill>
                <a:latin typeface="Calibri"/>
                <a:ea typeface="Calibri"/>
                <a:cs typeface="Calibri"/>
                <a:sym typeface="Calibri"/>
              </a:rPr>
              <a:t> in derived class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56045641_0_6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28" name="Google Shape;228;gde56045641_0_6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protected members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e56045641_0_6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 accessible here as protected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Rollno=1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4" name="Google Shape;234;gde56045641_0_6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e56045641_0_7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0" name="Google Shape;240;gde56045641_0_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Modes of inheritance impact the members </a:t>
            </a:r>
            <a:endParaRPr b="1" i="0" sz="2400" u="none" cap="none" strike="noStrike">
              <a:solidFill>
                <a:srgbClr val="FFFFFF"/>
              </a:solidFill>
              <a:latin typeface="Calibri"/>
              <a:ea typeface="Calibri"/>
              <a:cs typeface="Calibri"/>
              <a:sym typeface="Calibri"/>
            </a:endParaRPr>
          </a:p>
        </p:txBody>
      </p:sp>
      <p:pic>
        <p:nvPicPr>
          <p:cNvPr id="241" name="Google Shape;241;gde56045641_0_73"/>
          <p:cNvPicPr preferRelativeResize="0"/>
          <p:nvPr/>
        </p:nvPicPr>
        <p:blipFill rotWithShape="1">
          <a:blip r:embed="rId3">
            <a:alphaModFix/>
          </a:blip>
          <a:srcRect b="35195" l="7925" r="42878" t="26722"/>
          <a:stretch/>
        </p:blipFill>
        <p:spPr>
          <a:xfrm>
            <a:off x="162083" y="839972"/>
            <a:ext cx="8697271" cy="37851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e56045641_0_80"/>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members </a:t>
            </a:r>
            <a:r>
              <a:rPr b="0" i="0" lang="en-US" sz="1800" u="none" cap="none" strike="noStrike">
                <a:solidFill>
                  <a:srgbClr val="000000"/>
                </a:solidFill>
                <a:latin typeface="Calibri"/>
                <a:ea typeface="Calibri"/>
                <a:cs typeface="Calibri"/>
                <a:sym typeface="Calibri"/>
              </a:rPr>
              <a:t>: Irrespective of mode (type) of inheritance, the private members are not accessible outside the class (not even in main, or further derived classes)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If mode of inheritance is public or protected, protected members of base class remain protected in derived class, if mode is private, protected members become private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members:  </a:t>
            </a:r>
            <a:r>
              <a:rPr b="0" i="0" lang="en-US" sz="1800" u="none" cap="none" strike="noStrike">
                <a:solidFill>
                  <a:srgbClr val="000000"/>
                </a:solidFill>
                <a:latin typeface="Calibri"/>
                <a:ea typeface="Calibri"/>
                <a:cs typeface="Calibri"/>
                <a:sym typeface="Calibri"/>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with example</a:t>
            </a:r>
            <a:endParaRPr/>
          </a:p>
        </p:txBody>
      </p:sp>
      <p:sp>
        <p:nvSpPr>
          <p:cNvPr id="247" name="Google Shape;247;gde56045641_0_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Impact on members of 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e56045641_0_8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z;</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B : </a:t>
            </a:r>
            <a:r>
              <a:rPr b="1" i="0" lang="en-US" sz="1800" u="none" cap="none" strike="noStrike">
                <a:solidFill>
                  <a:srgbClr val="000000"/>
                </a:solidFill>
                <a:latin typeface="Times New Roman"/>
                <a:ea typeface="Times New Roman"/>
                <a:cs typeface="Times New Roman"/>
                <a:sym typeface="Times New Roman"/>
              </a:rPr>
              <a:t>public</a:t>
            </a:r>
            <a:r>
              <a:rPr b="0" i="0" lang="en-US" sz="1800" u="none" cap="none" strike="noStrike">
                <a:solidFill>
                  <a:srgbClr val="000000"/>
                </a:solidFill>
                <a:latin typeface="Times New Roman"/>
                <a:ea typeface="Times New Roman"/>
                <a:cs typeface="Times New Roman"/>
                <a:sym typeface="Times New Roman"/>
              </a:rPr>
              <a: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Calibri"/>
              <a:ea typeface="Calibri"/>
              <a:cs typeface="Calibri"/>
              <a:sym typeface="Calibri"/>
            </a:endParaRPr>
          </a:p>
        </p:txBody>
      </p:sp>
      <p:sp>
        <p:nvSpPr>
          <p:cNvPr id="253" name="Google Shape;253;gde56045641_0_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4" name="Google Shape;74;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56045641_0_9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C : </a:t>
            </a:r>
            <a:r>
              <a:rPr b="1" i="0" lang="en-US" sz="1800" u="none" cap="none" strike="noStrike">
                <a:solidFill>
                  <a:srgbClr val="000000"/>
                </a:solidFill>
                <a:latin typeface="Times New Roman"/>
                <a:ea typeface="Times New Roman"/>
                <a:cs typeface="Times New Roman"/>
                <a:sym typeface="Times New Roman"/>
              </a:rPr>
              <a:t>protected </a:t>
            </a:r>
            <a:r>
              <a:rPr b="0" i="0" lang="en-US" sz="1800" u="none" cap="none" strike="noStrike">
                <a:solidFill>
                  <a:srgbClr val="000000"/>
                </a:solidFill>
                <a:latin typeface="Times New Roman"/>
                <a:ea typeface="Times New Roman"/>
                <a:cs typeface="Times New Roman"/>
                <a:sym typeface="Times New Roman"/>
              </a:rPr>
              <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D : </a:t>
            </a:r>
            <a:r>
              <a:rPr b="1" i="0" lang="en-US" sz="1800" u="none" cap="none" strike="noStrike">
                <a:solidFill>
                  <a:srgbClr val="000000"/>
                </a:solidFill>
                <a:latin typeface="Times New Roman"/>
                <a:ea typeface="Times New Roman"/>
                <a:cs typeface="Times New Roman"/>
                <a:sym typeface="Times New Roman"/>
              </a:rPr>
              <a:t>private</a:t>
            </a:r>
            <a:r>
              <a:rPr b="0" i="0" lang="en-US" sz="1800" u="none" cap="none" strike="noStrike">
                <a:solidFill>
                  <a:srgbClr val="000000"/>
                </a:solidFill>
                <a:latin typeface="Times New Roman"/>
                <a:ea typeface="Times New Roman"/>
                <a:cs typeface="Times New Roman"/>
                <a:sym typeface="Times New Roman"/>
              </a:rPr>
              <a:t> A    // private' is default for classes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x is 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y is 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z is not accessible from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Calibri"/>
              <a:ea typeface="Calibri"/>
              <a:cs typeface="Calibri"/>
              <a:sym typeface="Calibri"/>
            </a:endParaRPr>
          </a:p>
        </p:txBody>
      </p:sp>
      <p:sp>
        <p:nvSpPr>
          <p:cNvPr id="259" name="Google Shape;259;gde56045641_0_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de56045641_0_9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5" name="Google Shape;265;gde56045641_0_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de56045641_0_10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A</a:t>
            </a:r>
            <a:endParaRPr/>
          </a:p>
        </p:txBody>
      </p:sp>
      <p:sp>
        <p:nvSpPr>
          <p:cNvPr id="271" name="Google Shape;271;gde56045641_0_1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e56045641_0_12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two classes Cuboid and CubiodVol. Cuboid  with three data fields-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a:t>
            </a:r>
            <a:r>
              <a:rPr b="0" i="1" lang="en-US" sz="1600" u="none" cap="none" strike="noStrike">
                <a:solidFill>
                  <a:srgbClr val="000000"/>
                </a:solidFill>
                <a:latin typeface="Arial"/>
                <a:ea typeface="Arial"/>
                <a:cs typeface="Arial"/>
                <a:sym typeface="Arial"/>
              </a:rPr>
              <a:t>int</a:t>
            </a:r>
            <a:r>
              <a:rPr b="0" i="0" lang="en-US" sz="1600" u="none" cap="none" strike="noStrike">
                <a:solidFill>
                  <a:srgbClr val="000000"/>
                </a:solidFill>
                <a:latin typeface="Arial"/>
                <a:ea typeface="Arial"/>
                <a:cs typeface="Arial"/>
                <a:sym typeface="Arial"/>
              </a:rPr>
              <a:t> types. The class should have d</a:t>
            </a:r>
            <a:r>
              <a:rPr b="0" i="1" lang="en-US" sz="1600" u="none" cap="none" strike="noStrike">
                <a:solidFill>
                  <a:srgbClr val="000000"/>
                </a:solidFill>
                <a:latin typeface="Arial"/>
                <a:ea typeface="Arial"/>
                <a:cs typeface="Arial"/>
                <a:sym typeface="Arial"/>
              </a:rPr>
              <a:t>isplay() </a:t>
            </a:r>
            <a:r>
              <a:rPr b="0" i="0" lang="en-US" sz="1600" u="none" cap="none" strike="noStrike">
                <a:solidFill>
                  <a:srgbClr val="000000"/>
                </a:solidFill>
                <a:latin typeface="Arial"/>
                <a:ea typeface="Arial"/>
                <a:cs typeface="Arial"/>
                <a:sym typeface="Arial"/>
              </a:rPr>
              <a:t>method, to print the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separated by space. The</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is derived from Cuboid class. The class should have </a:t>
            </a:r>
            <a:r>
              <a:rPr b="0" i="1" lang="en-US" sz="1600" u="none" cap="none" strike="noStrike">
                <a:solidFill>
                  <a:srgbClr val="000000"/>
                </a:solidFill>
                <a:latin typeface="Arial"/>
                <a:ea typeface="Arial"/>
                <a:cs typeface="Arial"/>
                <a:sym typeface="Arial"/>
              </a:rPr>
              <a:t>read_input()</a:t>
            </a:r>
            <a:r>
              <a:rPr b="0" i="0" lang="en-US" sz="1600" u="none" cap="none" strike="noStrike">
                <a:solidFill>
                  <a:srgbClr val="000000"/>
                </a:solidFill>
                <a:latin typeface="Arial"/>
                <a:ea typeface="Arial"/>
                <a:cs typeface="Arial"/>
                <a:sym typeface="Arial"/>
              </a:rPr>
              <a:t> method, to read the values of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The </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should also the </a:t>
            </a:r>
            <a:r>
              <a:rPr b="0" i="1" lang="en-US" sz="1600" u="none" cap="none" strike="noStrike">
                <a:solidFill>
                  <a:srgbClr val="000000"/>
                </a:solidFill>
                <a:latin typeface="Arial"/>
                <a:ea typeface="Arial"/>
                <a:cs typeface="Arial"/>
                <a:sym typeface="Arial"/>
              </a:rPr>
              <a:t>displayVol()</a:t>
            </a:r>
            <a:r>
              <a:rPr b="0" i="0" lang="en-US" sz="1600" u="none" cap="none" strike="noStrike">
                <a:solidFill>
                  <a:srgbClr val="000000"/>
                </a:solidFill>
                <a:latin typeface="Arial"/>
                <a:ea typeface="Arial"/>
                <a:cs typeface="Arial"/>
                <a:sym typeface="Arial"/>
              </a:rPr>
              <a:t> method to print the volume of the Cuboid ( length * width * height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expected: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length = 12, width = 10 and height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Volume of the cuboid is = ( length * width * height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12 * 10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240</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277" name="Google Shape;277;gde56045641_0_1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de56045641_0_13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Use the concept of multi-level inheritance. Create a class student with roll number as a member. Create 2 classes: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Test: containing the marks of a student in 5 subjects inheriting class student ( having roll number of the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Result: containing the function Display() to compute the total and average and then displaying the output as Roll number, total and average which are space separated.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83" name="Google Shape;283;gde56045641_0_1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e56045641_0_14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a class shape with attributes as length and breath of float type. Create derived classes  rectangle , circle to calculate area of them. Have display methods in both of these derived classes to display the areas calculated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89" name="Google Shape;289;gde56045641_0_1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e56045641_0_14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Earlier we have discussed </a:t>
            </a:r>
            <a:r>
              <a:rPr b="1" i="0" lang="en-US" sz="1600" u="none" cap="none" strike="noStrike">
                <a:solidFill>
                  <a:srgbClr val="000000"/>
                </a:solidFill>
                <a:latin typeface="Arial"/>
                <a:ea typeface="Arial"/>
                <a:cs typeface="Arial"/>
                <a:sym typeface="Arial"/>
              </a:rPr>
              <a:t>function overloading</a:t>
            </a:r>
            <a:r>
              <a:rPr b="0" i="0" lang="en-US" sz="1600" u="none" cap="none" strike="noStrike">
                <a:solidFill>
                  <a:srgbClr val="000000"/>
                </a:solidFill>
                <a:latin typeface="Arial"/>
                <a:ea typeface="Arial"/>
                <a:cs typeface="Arial"/>
                <a:sym typeface="Arial"/>
              </a:rPr>
              <a:t> where same function takes various forms.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name is same , but the parameter list changes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Now let is see the concept of function overriding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the member function in defined in both the derived class and the based class with the same name and same number/type of parameters, then the concept is called as  </a:t>
            </a:r>
            <a:r>
              <a:rPr b="1" i="0" lang="en-US" sz="1600" u="none" cap="none" strike="noStrike">
                <a:solidFill>
                  <a:srgbClr val="000000"/>
                </a:solidFill>
                <a:latin typeface="Arial"/>
                <a:ea typeface="Arial"/>
                <a:cs typeface="Arial"/>
                <a:sym typeface="Arial"/>
              </a:rPr>
              <a:t>function overriding</a:t>
            </a: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in derived class overrides the function in base class.</a:t>
            </a:r>
            <a:endParaRPr/>
          </a:p>
          <a:p>
            <a:pPr indent="0" lvl="0" marL="0" marR="0" rtl="0" algn="l">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Access Overriding member functions using :: -another way</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It is the redefinition of base class function in its derived class with same signature i.e return type and parameters.</a:t>
            </a: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95" name="Google Shape;295;gde56045641_0_14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e56045641_0_15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"Base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Derived : public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"Derived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01" name="Google Shape;301;gde56045641_0_15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de56045641_0_15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base1;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base1.print();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Base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Had we called the print() function from an object of the Base class, the function would not have been overridden.</a:t>
            </a:r>
            <a:endParaRPr b="0" i="0" sz="1600" u="none" cap="none" strike="noStrike">
              <a:solidFill>
                <a:srgbClr val="000000"/>
              </a:solidFill>
              <a:latin typeface="Arial"/>
              <a:ea typeface="Arial"/>
              <a:cs typeface="Arial"/>
              <a:sym typeface="Arial"/>
            </a:endParaRPr>
          </a:p>
        </p:txBody>
      </p:sp>
      <p:sp>
        <p:nvSpPr>
          <p:cNvPr id="307" name="Google Shape;307;gde56045641_0_1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de56045641_0_16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Derived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b="0" i="0" sz="1600" u="none" cap="none" strike="noStrike">
              <a:solidFill>
                <a:srgbClr val="000000"/>
              </a:solidFill>
              <a:latin typeface="Arial"/>
              <a:ea typeface="Arial"/>
              <a:cs typeface="Arial"/>
              <a:sym typeface="Arial"/>
            </a:endParaRPr>
          </a:p>
        </p:txBody>
      </p:sp>
      <p:sp>
        <p:nvSpPr>
          <p:cNvPr id="313" name="Google Shape;313;gde56045641_0_16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is one of the object oriented programming paradigm as mentioned initially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is the process of using properties of one class into the another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achieved by deriving sub-class from the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that is inherited is called a super class,base class or parent class and the derived class is called a sub-class, derived class or child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sub-class is a specialized version of a super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we can categories the ‘animal’ into two categories: ‘wild animal’ and ‘pet animal’. Also we can categories ‘wild animal’ into ‘tiger’, ‘lion’, ‘leopard’ and ‘pet animal’ into ‘cat’, ‘dog’, ‘bull’.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0" name="Google Shape;80;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Inheritance basics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de56045641_0_1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Consider above Base and Derived class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 derived2;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access print() function of the Base class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derived2.Base::print();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Derived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Function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base class function can be accessed using scope resolution operator. </a:t>
            </a:r>
            <a:endParaRPr/>
          </a:p>
        </p:txBody>
      </p:sp>
      <p:sp>
        <p:nvSpPr>
          <p:cNvPr id="319" name="Google Shape;319;gde56045641_0_1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Access Overriding member functions using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de56045641_0_27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we create an object of a class, the default constructor of that class is invoked automatically to initialize the members of the class. </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If we inherit a class from another class and create an object of the derived class, it is clear that the default constructor of the derived class will be invoked but before that the default constructor of all of the base classes will be invoked, i.e the order of invokation is that the base class’s default constructor will be invoked first and then the derived class’s default constructor will be invoked.</a:t>
            </a:r>
            <a:endParaRPr/>
          </a:p>
        </p:txBody>
      </p:sp>
      <p:sp>
        <p:nvSpPr>
          <p:cNvPr id="325" name="Google Shape;325;gde56045641_0_27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execution in constructors and destructors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de56045641_0_29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Why the base class’s constructor is called on creating an object of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understand this you will have to recall your knowledge on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happens when a class is inherited from other?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data members and member functions of base class comes automatically in derived class based on the access specifier but the definition of these members exists in base class only.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when we create an object of derived class, all of the members of derived class must be initialized but the inherited members in derived class can only be initialized by the base class’s constructor as the definition of these members exists in base class only.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why the constructor of base class is called first to initialize all the inherited members. </a:t>
            </a:r>
            <a:endParaRPr/>
          </a:p>
        </p:txBody>
      </p:sp>
      <p:sp>
        <p:nvSpPr>
          <p:cNvPr id="331" name="Google Shape;331;gde56045641_0_29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Why the base class’s constructor is called first?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de56045641_0_30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For multiple inheritance order of constructor call is, the base class’s constructors are called in the order of inheritance and then the derived class’s constructor.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first base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second base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Calibri"/>
              <a:ea typeface="Calibri"/>
              <a:cs typeface="Calibri"/>
              <a:sym typeface="Calibri"/>
            </a:endParaRPr>
          </a:p>
        </p:txBody>
      </p:sp>
      <p:sp>
        <p:nvSpPr>
          <p:cNvPr id="337" name="Google Shape;337;gde56045641_0_30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constructor call for Multiple Inheritance</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e56045641_0_31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TeachingAssistant: public student, public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child class's Constructor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TeachingAssistant()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child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main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creating object of class Child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TeachingAssistant TA1;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343" name="Google Shape;343;gde56045641_0_3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constructor call for Multiple Inheritance</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
        <p:nvSpPr>
          <p:cNvPr id="344" name="Google Shape;344;gde56045641_0_311"/>
          <p:cNvSpPr txBox="1"/>
          <p:nvPr/>
        </p:nvSpPr>
        <p:spPr>
          <a:xfrm>
            <a:off x="5252484" y="3519347"/>
            <a:ext cx="3243000" cy="1169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first base class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second base class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child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de56045641_0_318"/>
          <p:cNvSpPr txBox="1"/>
          <p:nvPr/>
        </p:nvSpPr>
        <p:spPr>
          <a:xfrm>
            <a:off x="389699" y="122852"/>
            <a:ext cx="8573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
        <p:nvSpPr>
          <p:cNvPr id="350" name="Google Shape;350;gde56045641_0_318"/>
          <p:cNvSpPr/>
          <p:nvPr/>
        </p:nvSpPr>
        <p:spPr>
          <a:xfrm>
            <a:off x="265814" y="744279"/>
            <a:ext cx="8697300" cy="45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call the parameterized constructor of base class when derived class’s parameterized constructor is called, you have to explicitly specify the base class’s parameterized constructor in derived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general form of defining a derived class constructor is: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Derived-constructor (arglist1, arglist2,…….arglistN):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base1(arglist1),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base2(arglist2),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baseN(arglist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Body of derived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de56045641_0_32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alpha(int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cout&lt;&lt;"\nalpha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show_x(void)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cout&lt;&lt;"x="&lt;&lt;x&lt;&lt;endl;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56" name="Google Shape;356;gde56045641_0_3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de56045641_0_33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float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beta(float 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cout&lt;&lt;"beta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void show_y(void)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cout&lt;&lt;"y="&lt;&lt;y&lt;&lt;"\n";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62" name="Google Shape;362;gde56045641_0_3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de56045641_0_33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gamma:public beta, public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m,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gamma(int a, float b, int c, int d): alpha(a), beta(b)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m=c;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n=d;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cout&lt;&lt;"gamma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void show_mn(void)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cout&lt;&lt;"m="&lt;&lt;m&lt;&lt;"\n"&lt;&lt;"n="&lt;&lt;n&lt;&lt;"\n";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p:txBody>
      </p:sp>
      <p:sp>
        <p:nvSpPr>
          <p:cNvPr id="368" name="Google Shape;368;gde56045641_0_3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de56045641_0_34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 g(5, 10.75,20,30);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g.show_mn();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the constructor is called in the order of inheritance and not in the order of constructor call.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prove the above point , change the line as follows and observe the output</a:t>
            </a:r>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class gamma:public beta, public alpha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a:t>
            </a:r>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class gamma:public alpha, public beta</a:t>
            </a:r>
            <a:endParaRPr/>
          </a:p>
        </p:txBody>
      </p:sp>
      <p:sp>
        <p:nvSpPr>
          <p:cNvPr id="374" name="Google Shape;374;gde56045641_0_3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 in Derived Class</a:t>
            </a:r>
            <a:endParaRPr/>
          </a:p>
        </p:txBody>
      </p:sp>
      <p:sp>
        <p:nvSpPr>
          <p:cNvPr id="375" name="Google Shape;375;gde56045641_0_342"/>
          <p:cNvSpPr txBox="1"/>
          <p:nvPr/>
        </p:nvSpPr>
        <p:spPr>
          <a:xfrm>
            <a:off x="5114260" y="882502"/>
            <a:ext cx="3817200" cy="2308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r>
              <a:rPr b="0" i="0" lang="en-US" sz="1800" u="none" cap="none" strike="noStrike">
                <a:solidFill>
                  <a:srgbClr val="000000"/>
                </a:solidFill>
                <a:latin typeface="Arial"/>
                <a:ea typeface="Arial"/>
                <a:cs typeface="Arial"/>
                <a:sym typeface="Arial"/>
              </a:rPr>
              <a:t>beta initialized                                  alpha initialized                               gamma initialized                             x=5                                                   y=10.75                                            m=20                                                n=30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inherits all of the instance variables and methods defined by the super class and add its own, unique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provides the facility of re-usability.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add new features (new data and function) into existing class without modifying 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done by deriving new class (subclass or child class) from existing class (super class or parent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sub class contains the facility of super class as well as its own features..</a:t>
            </a:r>
            <a:endParaRPr/>
          </a:p>
        </p:txBody>
      </p:sp>
      <p:sp>
        <p:nvSpPr>
          <p:cNvPr id="86" name="Google Shape;86;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Inheritance basics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de56045641_0_3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1" name="Google Shape;381;gde56045641_0_3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Points to remember</a:t>
            </a:r>
            <a:endParaRPr b="1" i="0" sz="2400" u="none" cap="none" strike="noStrike">
              <a:solidFill>
                <a:srgbClr val="FFFFFF"/>
              </a:solidFill>
              <a:latin typeface="Calibri"/>
              <a:ea typeface="Calibri"/>
              <a:cs typeface="Calibri"/>
              <a:sym typeface="Calibri"/>
            </a:endParaRPr>
          </a:p>
        </p:txBody>
      </p:sp>
      <p:sp>
        <p:nvSpPr>
          <p:cNvPr id="382" name="Google Shape;382;gde56045641_0_349"/>
          <p:cNvSpPr/>
          <p:nvPr/>
        </p:nvSpPr>
        <p:spPr>
          <a:xfrm>
            <a:off x="180753" y="808074"/>
            <a:ext cx="8855100" cy="3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parameterised constructor of base class cannot be called in default constructor of sub class, it should be called in the parameterised constructor of sub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call the parameterised constructor of base class inside the parameterised consructor of sub class, we have to mention it explicitly.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de56045641_0_35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alpha(int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cout&lt;&lt;"\nalpha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show_alpha(void)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cout&lt;&lt;"x="&lt;&lt;x&lt;&lt;endl;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88" name="Google Shape;388;gde56045641_0_3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de56045641_0_36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p,q;</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beta(float a, float b):p(a), q(b+p)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cout&lt;&lt;"beta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show_beta(void)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cout&lt;&lt;"p="&lt;&lt;p&lt;&lt;"\n";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cout&lt;&lt;"q="&lt;&lt;q&lt;&lt;"\n";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94" name="Google Shape;394;gde56045641_0_3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de56045641_0_368"/>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gamma:public alpha, public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u,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gamma(int a, float b, int c): alpha(a*2), beta(c,c), u(a)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cout&lt;&lt;"gamma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show_gamma(void)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cout&lt;&lt;"u="&lt;&lt;u&lt;&lt;"\n"&lt;&lt;"v="&lt;&lt;v&lt;&lt;"\n";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00" name="Google Shape;400;gde56045641_0_3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de56045641_0_374"/>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 g(2,2.5,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cout&lt;&lt;"Display member values\n";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g.show_gamma();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how the initializer list works in case of parameterized constructor call in inheritance.</a:t>
            </a:r>
            <a:endParaRPr/>
          </a:p>
        </p:txBody>
      </p:sp>
      <p:sp>
        <p:nvSpPr>
          <p:cNvPr id="406" name="Google Shape;406;gde56045641_0_3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
        <p:nvSpPr>
          <p:cNvPr id="407" name="Google Shape;407;gde56045641_0_374"/>
          <p:cNvSpPr txBox="1"/>
          <p:nvPr/>
        </p:nvSpPr>
        <p:spPr>
          <a:xfrm>
            <a:off x="4369981" y="861237"/>
            <a:ext cx="4465800" cy="2247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alpha constructed                                                          beta constructed                                                            gamma constructed                                                       Display member values                                                 x=4                                                                                 p=4                                                                                q=8                                                                                u=2                                                                                v=2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de56045641_0_38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hlinkClick r:id="rId3">
                  <a:extLst>
                    <a:ext uri="{A12FA001-AC4F-418D-AE19-62706E023703}">
                      <ahyp:hlinkClr val="tx"/>
                    </a:ext>
                  </a:extLst>
                </a:hlinkClick>
              </a:rPr>
              <a:t>Destructors</a:t>
            </a:r>
            <a:r>
              <a:rPr b="0" i="0" lang="en-US" sz="1800" u="none" cap="none" strike="noStrike">
                <a:solidFill>
                  <a:srgbClr val="000000"/>
                </a:solidFill>
                <a:latin typeface="Arial"/>
                <a:ea typeface="Arial"/>
                <a:cs typeface="Arial"/>
                <a:sym typeface="Arial"/>
              </a:rPr>
              <a:t> in C++ are called in the opposite order of that of Constructors.</a:t>
            </a:r>
            <a:endParaRPr b="0" i="0" sz="1800" u="none" cap="none" strike="noStrike">
              <a:solidFill>
                <a:srgbClr val="000000"/>
              </a:solidFill>
              <a:latin typeface="Calibri"/>
              <a:ea typeface="Calibri"/>
              <a:cs typeface="Calibri"/>
              <a:sym typeface="Calibri"/>
            </a:endParaRPr>
          </a:p>
        </p:txBody>
      </p:sp>
      <p:sp>
        <p:nvSpPr>
          <p:cNvPr id="413" name="Google Shape;413;gde56045641_0_38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Destructor calls in inheritance</a:t>
            </a:r>
            <a:endParaRPr b="1" i="0" sz="2400" u="none" cap="none" strike="noStrike">
              <a:solidFill>
                <a:srgbClr val="FFFFFF"/>
              </a:solidFill>
              <a:latin typeface="Calibri"/>
              <a:ea typeface="Calibri"/>
              <a:cs typeface="Calibri"/>
              <a:sym typeface="Calibri"/>
            </a:endParaRPr>
          </a:p>
        </p:txBody>
      </p:sp>
      <p:pic>
        <p:nvPicPr>
          <p:cNvPr descr="Lightbox" id="414" name="Google Shape;414;gde56045641_0_381"/>
          <p:cNvPicPr preferRelativeResize="0"/>
          <p:nvPr/>
        </p:nvPicPr>
        <p:blipFill rotWithShape="1">
          <a:blip r:embed="rId4">
            <a:alphaModFix/>
          </a:blip>
          <a:srcRect b="0" l="0" r="0" t="0"/>
          <a:stretch/>
        </p:blipFill>
        <p:spPr>
          <a:xfrm>
            <a:off x="1711841" y="1126526"/>
            <a:ext cx="4992236" cy="36535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de56045641_0_388"/>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diamond problem occurs when two superclasses of a class have a common base class. For example, in the following diagram, the TA class gets two copies of all attributes of Person class, this causes ambiguities. This is a special case of hybrid inheritance</a:t>
            </a:r>
            <a:endParaRPr/>
          </a:p>
        </p:txBody>
      </p:sp>
      <p:sp>
        <p:nvSpPr>
          <p:cNvPr id="420" name="Google Shape;420;gde56045641_0_388"/>
          <p:cNvSpPr txBox="1"/>
          <p:nvPr/>
        </p:nvSpPr>
        <p:spPr>
          <a:xfrm>
            <a:off x="0" y="132960"/>
            <a:ext cx="7967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 Multipath inheritance/diamond problem</a:t>
            </a:r>
            <a:endParaRPr b="1" i="0" sz="2400" u="none" cap="none" strike="noStrike">
              <a:solidFill>
                <a:srgbClr val="FFFFFF"/>
              </a:solidFill>
              <a:latin typeface="Calibri"/>
              <a:ea typeface="Calibri"/>
              <a:cs typeface="Calibri"/>
              <a:sym typeface="Calibri"/>
            </a:endParaRPr>
          </a:p>
        </p:txBody>
      </p:sp>
      <p:pic>
        <p:nvPicPr>
          <p:cNvPr id="421" name="Google Shape;421;gde56045641_0_388"/>
          <p:cNvPicPr preferRelativeResize="0"/>
          <p:nvPr/>
        </p:nvPicPr>
        <p:blipFill rotWithShape="1">
          <a:blip r:embed="rId3">
            <a:alphaModFix/>
          </a:blip>
          <a:srcRect b="0" l="0" r="0" t="0"/>
          <a:stretch/>
        </p:blipFill>
        <p:spPr>
          <a:xfrm>
            <a:off x="1605516" y="1672962"/>
            <a:ext cx="3944680" cy="329310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de56045641_0_395"/>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derived class with two base classes and these two base classes have one common child class is called multipath inheritance. An ambiguity can arise in this type of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ClassB : public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ClassC : public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27" name="Google Shape;427;gde56045641_0_395"/>
          <p:cNvSpPr txBox="1"/>
          <p:nvPr/>
        </p:nvSpPr>
        <p:spPr>
          <a:xfrm>
            <a:off x="389699" y="92375"/>
            <a:ext cx="7967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de56045641_0_40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class ClassD : public ClassB, public ClassC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int 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void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ClassD obj;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 obj.a = 10;                   //Statement 1, Error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obj.ClassB::a = 10; // Statement 2</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obj.ClassC::a = 100; // Statement 3</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obj.d = 40;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A from ClassB  : " &lt;&lt; obj.ClassB::a;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A from ClassC  : " &lt;&lt; obj.ClassC::a;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B : " &lt;&lt; obj.b;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C : " &lt;&lt; obj.c;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D : " &lt;&lt; obj.d;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p:txBody>
      </p:sp>
      <p:sp>
        <p:nvSpPr>
          <p:cNvPr id="433" name="Google Shape;433;gde56045641_0_401"/>
          <p:cNvSpPr txBox="1"/>
          <p:nvPr/>
        </p:nvSpPr>
        <p:spPr>
          <a:xfrm>
            <a:off x="389700" y="92375"/>
            <a:ext cx="8265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
        <p:nvSpPr>
          <p:cNvPr id="434" name="Google Shape;434;gde56045641_0_401"/>
          <p:cNvSpPr txBox="1"/>
          <p:nvPr/>
        </p:nvSpPr>
        <p:spPr>
          <a:xfrm>
            <a:off x="4763386" y="1275907"/>
            <a:ext cx="4061700" cy="1385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from ClassB  : 10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from ClassC  : 100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 : 40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de56045641_0_40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example, both ClassB &amp; ClassC inherit ClassA, they both have single copy of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ClassD inherit both ClassB &amp; ClassC, therefore ClassD have two copies of ClassA, one from ClassB and another from ClassC.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we need to access the data member a of ClassA through the object of ClassD, we must specify the path from which a will be accessed, whether it is from ClassB or ClassC, because compiler can’t differentiate between two copies of ClassA in ClassD.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2 ways to avoid this ambiguity: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Avoiding ambiguity using scope resolution operator: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scope resolution operator we can manually specify the path from which data 	member a will be accessed, as shown in statement 3 and 4, in the above example.  	But Still, there are two copies of ClassA in ClassD.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Using virtual base class</a:t>
            </a:r>
            <a:endParaRPr/>
          </a:p>
        </p:txBody>
      </p:sp>
      <p:sp>
        <p:nvSpPr>
          <p:cNvPr id="440" name="Google Shape;440;gde56045641_0_408"/>
          <p:cNvSpPr txBox="1"/>
          <p:nvPr/>
        </p:nvSpPr>
        <p:spPr>
          <a:xfrm>
            <a:off x="389699" y="92375"/>
            <a:ext cx="84246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development time is less.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take less memory.</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execution time is less.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Redundancy (repetition) of the code is reduced or minimized so that we get consistence results and less storage cost.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Explaination: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2" name="Google Shape;92;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de56045641_0_4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ClassB : virtual public ClassA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ClassC : public virtual ClassA        //order of public and virtual does not matter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46" name="Google Shape;446;gde56045641_0_4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Base class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de56045641_0_42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ClassD : public ClassB, public ClassC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ClassD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 = 10;        //Statement 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 = 100;      //Statement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obj.b = 20;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obj.c = 30;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obj.d = 40;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A : "&lt;&lt; obj.a&lt;&lt;"\n B : "&lt;&lt; obj.b;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C : "&lt;&lt; obj.c&lt;&lt; "\n D : "&lt;&lt; obj.d;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2" name="Google Shape;452;gde56045641_0_4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Base Class</a:t>
            </a:r>
            <a:endParaRPr/>
          </a:p>
        </p:txBody>
      </p:sp>
      <p:sp>
        <p:nvSpPr>
          <p:cNvPr id="453" name="Google Shape;453;gde56045641_0_420"/>
          <p:cNvSpPr txBox="1"/>
          <p:nvPr/>
        </p:nvSpPr>
        <p:spPr>
          <a:xfrm>
            <a:off x="6039293" y="1254642"/>
            <a:ext cx="2530500" cy="1169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 100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 : 40</a:t>
            </a:r>
            <a:endParaRPr b="0" i="0" sz="1400" u="none" cap="none" strike="noStrike">
              <a:solidFill>
                <a:srgbClr val="000000"/>
              </a:solidFill>
              <a:latin typeface="Arial"/>
              <a:ea typeface="Arial"/>
              <a:cs typeface="Arial"/>
              <a:sym typeface="Arial"/>
            </a:endParaRPr>
          </a:p>
        </p:txBody>
      </p:sp>
      <p:sp>
        <p:nvSpPr>
          <p:cNvPr id="454" name="Google Shape;454;gde56045641_0_420"/>
          <p:cNvSpPr txBox="1"/>
          <p:nvPr/>
        </p:nvSpPr>
        <p:spPr>
          <a:xfrm>
            <a:off x="5635256" y="2861222"/>
            <a:ext cx="2934600" cy="2247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Note: According to the above example, ClassD has only one copy of ClassA, therefore, statement 4 will overwrite the value of a, given at statement 3.</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de56045641_0_42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c++ program to implement following inheritance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without using virtual base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Define only constructors at each level of the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(need not have any other methods)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the order of  execution.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Using virtual base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0" name="Google Shape;460;gde56045641_0_4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a:t>
            </a:r>
            <a:endParaRPr/>
          </a:p>
        </p:txBody>
      </p:sp>
      <p:pic>
        <p:nvPicPr>
          <p:cNvPr id="461" name="Google Shape;461;gde56045641_0_428"/>
          <p:cNvPicPr preferRelativeResize="0"/>
          <p:nvPr/>
        </p:nvPicPr>
        <p:blipFill rotWithShape="1">
          <a:blip r:embed="rId3">
            <a:alphaModFix/>
          </a:blip>
          <a:srcRect b="0" l="0" r="0" t="0"/>
          <a:stretch/>
        </p:blipFill>
        <p:spPr>
          <a:xfrm>
            <a:off x="4900085" y="1173232"/>
            <a:ext cx="3710764" cy="30978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de56045641_0_435"/>
          <p:cNvSpPr txBox="1"/>
          <p:nvPr/>
        </p:nvSpPr>
        <p:spPr>
          <a:xfrm>
            <a:off x="83686" y="671320"/>
            <a:ext cx="52326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"Base::fun()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fun(int i)     {   cout &lt;&lt; "Base::fun(int i)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Derived: public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"Derived::fun()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d.Base::fun(5);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67" name="Google Shape;467;gde56045641_0_4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
        <p:nvSpPr>
          <p:cNvPr id="468" name="Google Shape;468;gde56045641_0_435"/>
          <p:cNvSpPr txBox="1"/>
          <p:nvPr/>
        </p:nvSpPr>
        <p:spPr>
          <a:xfrm>
            <a:off x="5433237" y="765544"/>
            <a:ext cx="35514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the 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Base::fun(int i) called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de56045641_0_442"/>
          <p:cNvSpPr txBox="1"/>
          <p:nvPr/>
        </p:nvSpPr>
        <p:spPr>
          <a:xfrm>
            <a:off x="83686" y="671320"/>
            <a:ext cx="52326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"Base::fun()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fun(int i)     {   cout &lt;&lt; "Base::fun(int i)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Derived: public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"Derived::fun()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d.Base::fun(5);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74" name="Google Shape;474;gde56045641_0_4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
        <p:nvSpPr>
          <p:cNvPr id="475" name="Google Shape;475;gde56045641_0_442"/>
          <p:cNvSpPr txBox="1"/>
          <p:nvPr/>
        </p:nvSpPr>
        <p:spPr>
          <a:xfrm>
            <a:off x="5433237" y="765544"/>
            <a:ext cx="3551400" cy="4525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the 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Base::fun(int i) called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Output: Option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We can access base class functions using scope resolution operator.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de56045641_0_4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one is false?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parameterised constructor of base class can be called in default constructor of sub class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gde56045641_0_4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de56045641_0_4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one is false?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parameterised constructor of base class can be called in default constructor of sub class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B</a:t>
            </a:r>
            <a:endParaRPr/>
          </a:p>
        </p:txBody>
      </p:sp>
      <p:sp>
        <p:nvSpPr>
          <p:cNvPr id="487" name="Google Shape;487;gde56045641_0_4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3"/>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493" name="Google Shape;493;p23"/>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4"/>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499" name="Google Shape;499;p24"/>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83685" y="671320"/>
            <a:ext cx="8952289" cy="315005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Knowledge check- question</a:t>
            </a:r>
            <a:endParaRPr/>
          </a:p>
        </p:txBody>
      </p:sp>
      <p:pic>
        <p:nvPicPr>
          <p:cNvPr id="99" name="Google Shape;99;p8"/>
          <p:cNvPicPr preferRelativeResize="0"/>
          <p:nvPr/>
        </p:nvPicPr>
        <p:blipFill rotWithShape="1">
          <a:blip r:embed="rId3">
            <a:alphaModFix/>
          </a:blip>
          <a:srcRect b="37780" l="7657" r="29093" t="24439"/>
          <a:stretch/>
        </p:blipFill>
        <p:spPr>
          <a:xfrm>
            <a:off x="389700" y="805214"/>
            <a:ext cx="8229600" cy="2763671"/>
          </a:xfrm>
          <a:prstGeom prst="rect">
            <a:avLst/>
          </a:prstGeom>
          <a:noFill/>
          <a:ln>
            <a:noFill/>
          </a:ln>
        </p:spPr>
      </p:pic>
      <p:sp>
        <p:nvSpPr>
          <p:cNvPr id="100" name="Google Shape;100;p8"/>
          <p:cNvSpPr txBox="1"/>
          <p:nvPr/>
        </p:nvSpPr>
        <p:spPr>
          <a:xfrm>
            <a:off x="286603" y="3725839"/>
            <a:ext cx="8461612"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Identify the base class and derived classes in the above figure.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‘Animal’ class called here? What about rest all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Type the answers in the chat box.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nvSpPr>
        <p:spPr>
          <a:xfrm>
            <a:off x="83685" y="671320"/>
            <a:ext cx="8952289" cy="315005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 name="Google Shape;106;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Knowledge check - Answer</a:t>
            </a:r>
            <a:endParaRPr/>
          </a:p>
        </p:txBody>
      </p:sp>
      <p:pic>
        <p:nvPicPr>
          <p:cNvPr id="107" name="Google Shape;107;p9"/>
          <p:cNvPicPr preferRelativeResize="0"/>
          <p:nvPr/>
        </p:nvPicPr>
        <p:blipFill rotWithShape="1">
          <a:blip r:embed="rId3">
            <a:alphaModFix/>
          </a:blip>
          <a:srcRect b="37780" l="7657" r="29093" t="24439"/>
          <a:stretch/>
        </p:blipFill>
        <p:spPr>
          <a:xfrm>
            <a:off x="389700" y="805214"/>
            <a:ext cx="8229600" cy="2763671"/>
          </a:xfrm>
          <a:prstGeom prst="rect">
            <a:avLst/>
          </a:prstGeom>
          <a:noFill/>
          <a:ln>
            <a:noFill/>
          </a:ln>
        </p:spPr>
      </p:pic>
      <p:sp>
        <p:nvSpPr>
          <p:cNvPr id="108" name="Google Shape;108;p9"/>
          <p:cNvSpPr txBox="1"/>
          <p:nvPr/>
        </p:nvSpPr>
        <p:spPr>
          <a:xfrm>
            <a:off x="286603" y="3725839"/>
            <a:ext cx="8461612" cy="17543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           Base class : Animal and derived classes :Wild animal and Pet animal;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 class : Wild animal , child classes : Tiger, Lion, Leopard;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 class : Pet Animal , child classes: Cat, Dog, Bull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‘Animal’ class : Base class /super class / Parent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Wild Animal, Pet Animal: Derived  class/ Sub class/ Child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14" name="Google Shape;114;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Types of inheritance</a:t>
            </a:r>
            <a:endParaRPr b="1" i="0" sz="2400" u="none" cap="none" strike="noStrike">
              <a:solidFill>
                <a:srgbClr val="FFFFFF"/>
              </a:solidFill>
              <a:latin typeface="Calibri"/>
              <a:ea typeface="Calibri"/>
              <a:cs typeface="Calibri"/>
              <a:sym typeface="Calibri"/>
            </a:endParaRPr>
          </a:p>
        </p:txBody>
      </p:sp>
      <p:sp>
        <p:nvSpPr>
          <p:cNvPr id="115" name="Google Shape;115;p10"/>
          <p:cNvSpPr txBox="1"/>
          <p:nvPr/>
        </p:nvSpPr>
        <p:spPr>
          <a:xfrm>
            <a:off x="236085" y="823720"/>
            <a:ext cx="8952289" cy="4379804"/>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Single inheritance :  This is a form of inheritance in which a class inherits only one parent class.  </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Multi-level inheritance : In this form of inheritance , a base class is inherited by a derived class, which further becomes base class and inherited by next level derived class and so on</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Multiple inheritance : Here  a class inherits more than one parent class. </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Hierarchical inheritance:  In this, various child classes inherit a single Parent class.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Hybrid inheritance: It is the combination of  multi-level, multiple and hierarchical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