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gjIuCOaZmOMDWRiVei5qxntso8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EDFED8-6330-41B0-8FFD-13662331CBDA}">
  <a:tblStyle styleId="{6AEDFED8-6330-41B0-8FFD-13662331CBD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1" name="Google Shape;1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7" name="Google Shape;2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3" name="Google Shape;21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9" name="Google Shape;2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25" name="Google Shape;22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e5fd27895_0_1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de5fd27895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5fd27895_0_1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de5fd27895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5fd27895_0_1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de5fd27895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e5fd27895_0_1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de5fd27895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e5fd27895_0_1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de5fd27895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e5fd27895_0_1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de5fd27895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e5fd27895_0_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de5fd2789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5fd27895_0_1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de5fd27895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e5fd27895_0_16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de5fd27895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e5fd27895_0_1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de5fd27895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e5fd27895_0_1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de5fd27895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e5fd27895_0_1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de5fd27895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e5fd27895_0_1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de5fd27895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e5fd27895_0_1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de5fd27895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e5fd27895_0_20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de5fd27895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e5fd27895_0_20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de5fd27895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e5fd27895_0_2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de5fd27895_0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3" name="Google Shape;1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e5fd27895_0_2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de5fd27895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e5fd27895_0_25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gde5fd27895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e5fd27895_0_29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de5fd27895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e5fd27895_0_2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de5fd27895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e5fd27895_0_3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de5fd27895_0_3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e5fd27895_0_3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de5fd27895_0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e5fd27895_0_34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de5fd27895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e5fd27895_0_35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de5fd27895_0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e5fd27895_0_35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gde5fd27895_0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1" name="Google Shape;38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7" name="Google Shape;38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3" name="Google Shape;18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9" name="Google Shape;1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5" name="Google Shape;19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8" name="Google Shape;7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99" name="Shape 99"/>
        <p:cNvGrpSpPr/>
        <p:nvPr/>
      </p:nvGrpSpPr>
      <p:grpSpPr>
        <a:xfrm>
          <a:off x="0" y="0"/>
          <a:ext cx="0" cy="0"/>
          <a:chOff x="0" y="0"/>
          <a:chExt cx="0" cy="0"/>
        </a:xfrm>
      </p:grpSpPr>
      <p:sp>
        <p:nvSpPr>
          <p:cNvPr id="100" name="Google Shape;100;gde5fd27895_0_74"/>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1" name="Google Shape;101;gde5fd27895_0_74"/>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2" name="Google Shape;102;gde5fd27895_0_74"/>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gde5fd27895_0_7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5" name="Google Shape;105;gde5fd27895_0_7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06" name="Shape 106"/>
        <p:cNvGrpSpPr/>
        <p:nvPr/>
      </p:nvGrpSpPr>
      <p:grpSpPr>
        <a:xfrm>
          <a:off x="0" y="0"/>
          <a:ext cx="0" cy="0"/>
          <a:chOff x="0" y="0"/>
          <a:chExt cx="0" cy="0"/>
        </a:xfrm>
      </p:grpSpPr>
      <p:sp>
        <p:nvSpPr>
          <p:cNvPr id="107" name="Google Shape;107;gde5fd27895_0_81"/>
          <p:cNvSpPr txBox="1"/>
          <p:nvPr>
            <p:ph type="title"/>
          </p:nvPr>
        </p:nvSpPr>
        <p:spPr>
          <a:xfrm>
            <a:off x="837413" y="3486223"/>
            <a:ext cx="10517100" cy="8469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700"/>
              <a:buNone/>
              <a:defRPr b="0" i="0" sz="53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8" name="Google Shape;108;gde5fd27895_0_81"/>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9" name="Google Shape;109;gde5fd27895_0_81"/>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10" name="Google Shape;110;gde5fd27895_0_81"/>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gde5fd27895_0_86"/>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6900"/>
              <a:buNone/>
              <a:defRPr sz="6900"/>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113" name="Google Shape;113;gde5fd27895_0_86"/>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14" name="Google Shape;114;gde5fd27895_0_8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gde5fd27895_0_9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17" name="Google Shape;117;gde5fd27895_0_9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 name="Shape 118"/>
        <p:cNvGrpSpPr/>
        <p:nvPr/>
      </p:nvGrpSpPr>
      <p:grpSpPr>
        <a:xfrm>
          <a:off x="0" y="0"/>
          <a:ext cx="0" cy="0"/>
          <a:chOff x="0" y="0"/>
          <a:chExt cx="0" cy="0"/>
        </a:xfrm>
      </p:grpSpPr>
      <p:sp>
        <p:nvSpPr>
          <p:cNvPr id="119" name="Google Shape;119;gde5fd27895_0_9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20" name="Google Shape;120;gde5fd27895_0_9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21" name="Google Shape;121;gde5fd27895_0_9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9"/>
          <p:cNvSpPr txBox="1"/>
          <p:nvPr>
            <p:ph type="title"/>
          </p:nvPr>
        </p:nvSpPr>
        <p:spPr>
          <a:xfrm>
            <a:off x="0" y="0"/>
            <a:ext cx="12192000" cy="763500"/>
          </a:xfrm>
          <a:prstGeom prst="rect">
            <a:avLst/>
          </a:prstGeom>
          <a:solidFill>
            <a:schemeClr val="accent6"/>
          </a:solid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Calibri"/>
              <a:buNone/>
              <a:defRPr sz="32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29"/>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23" name="Google Shape;23;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2" name="Shape 122"/>
        <p:cNvGrpSpPr/>
        <p:nvPr/>
      </p:nvGrpSpPr>
      <p:grpSpPr>
        <a:xfrm>
          <a:off x="0" y="0"/>
          <a:ext cx="0" cy="0"/>
          <a:chOff x="0" y="0"/>
          <a:chExt cx="0" cy="0"/>
        </a:xfrm>
      </p:grpSpPr>
      <p:sp>
        <p:nvSpPr>
          <p:cNvPr id="123" name="Google Shape;123;gde5fd27895_0_9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24" name="Google Shape;124;gde5fd27895_0_9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25" name="Google Shape;125;gde5fd27895_0_9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26" name="Google Shape;126;gde5fd27895_0_9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gde5fd27895_0_102"/>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29" name="Google Shape;129;gde5fd27895_0_102"/>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30" name="Google Shape;130;gde5fd27895_0_10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 name="Shape 131"/>
        <p:cNvGrpSpPr/>
        <p:nvPr/>
      </p:nvGrpSpPr>
      <p:grpSpPr>
        <a:xfrm>
          <a:off x="0" y="0"/>
          <a:ext cx="0" cy="0"/>
          <a:chOff x="0" y="0"/>
          <a:chExt cx="0" cy="0"/>
        </a:xfrm>
      </p:grpSpPr>
      <p:sp>
        <p:nvSpPr>
          <p:cNvPr id="132" name="Google Shape;132;gde5fd27895_0_106"/>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33" name="Google Shape;133;gde5fd27895_0_10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gde5fd27895_0_10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6" name="Google Shape;136;gde5fd27895_0_109"/>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37" name="Google Shape;137;gde5fd27895_0_109"/>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gde5fd27895_0_109"/>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39" name="Google Shape;139;gde5fd27895_0_10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gde5fd27895_0_115"/>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SzPts val="2400"/>
              <a:buNone/>
              <a:defRPr/>
            </a:lvl1pPr>
          </a:lstStyle>
          <a:p/>
        </p:txBody>
      </p:sp>
      <p:sp>
        <p:nvSpPr>
          <p:cNvPr id="142" name="Google Shape;142;gde5fd27895_0_115"/>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sp>
        <p:nvSpPr>
          <p:cNvPr id="144" name="Google Shape;144;gde5fd27895_0_118"/>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45" name="Google Shape;145;gde5fd27895_0_118"/>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146" name="Google Shape;146;gde5fd27895_0_11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gde5fd27895_0_12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24" name="Shape 24"/>
        <p:cNvGrpSpPr/>
        <p:nvPr/>
      </p:nvGrpSpPr>
      <p:grpSpPr>
        <a:xfrm>
          <a:off x="0" y="0"/>
          <a:ext cx="0" cy="0"/>
          <a:chOff x="0" y="0"/>
          <a:chExt cx="0" cy="0"/>
        </a:xfrm>
      </p:grpSpPr>
      <p:sp>
        <p:nvSpPr>
          <p:cNvPr id="25" name="Google Shape;25;p30"/>
          <p:cNvSpPr txBox="1"/>
          <p:nvPr>
            <p:ph type="title"/>
          </p:nvPr>
        </p:nvSpPr>
        <p:spPr>
          <a:xfrm>
            <a:off x="837413" y="3486223"/>
            <a:ext cx="10517200" cy="846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Trebuchet MS"/>
              <a:buNone/>
              <a:defRPr b="0" i="0" sz="5333">
                <a:solidFill>
                  <a:schemeClr val="dk1"/>
                </a:solidFill>
                <a:latin typeface="Trebuchet MS"/>
                <a:ea typeface="Trebuchet MS"/>
                <a:cs typeface="Trebuchet MS"/>
                <a:sym typeface="Trebuchet M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30"/>
          <p:cNvSpPr txBox="1"/>
          <p:nvPr>
            <p:ph idx="11" type="ftr"/>
          </p:nvPr>
        </p:nvSpPr>
        <p:spPr>
          <a:xfrm>
            <a:off x="4145280" y="6377940"/>
            <a:ext cx="3901600" cy="3428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7" name="Google Shape;27;p30"/>
          <p:cNvSpPr txBox="1"/>
          <p:nvPr>
            <p:ph idx="10" type="dt"/>
          </p:nvPr>
        </p:nvSpPr>
        <p:spPr>
          <a:xfrm>
            <a:off x="609600" y="6377940"/>
            <a:ext cx="2804000" cy="342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8" name="Google Shape;28;p30"/>
          <p:cNvSpPr txBox="1"/>
          <p:nvPr>
            <p:ph idx="12" type="sldNum"/>
          </p:nvPr>
        </p:nvSpPr>
        <p:spPr>
          <a:xfrm>
            <a:off x="8778240" y="6377940"/>
            <a:ext cx="2804000" cy="342800"/>
          </a:xfrm>
          <a:prstGeom prst="rect">
            <a:avLst/>
          </a:prstGeom>
          <a:noFill/>
          <a:ln>
            <a:noFill/>
          </a:ln>
        </p:spPr>
        <p:txBody>
          <a:bodyPr anchorCtr="0" anchor="t" bIns="0" lIns="0" spcFirstLastPara="1" rIns="0" wrap="square" tIns="0">
            <a:noAutofit/>
          </a:bodyPr>
          <a:lstStyle>
            <a:lvl1pPr indent="0" lvl="0" marL="0" algn="r">
              <a:spcBef>
                <a:spcPts val="0"/>
              </a:spcBef>
              <a:buClr>
                <a:srgbClr val="888888"/>
              </a:buClr>
              <a:buSzPts val="1200"/>
              <a:buFont typeface="Calibri"/>
              <a:buNone/>
              <a:defRPr sz="1200">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sz="1200">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sz="1200">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sz="1200">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sz="1200">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sz="1200">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sz="1200">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sz="1200">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7"/>
          <p:cNvSpPr/>
          <p:nvPr/>
        </p:nvSpPr>
        <p:spPr>
          <a:xfrm>
            <a:off x="0" y="1"/>
            <a:ext cx="12184380" cy="848676"/>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4" name="Shape 94"/>
        <p:cNvGrpSpPr/>
        <p:nvPr/>
      </p:nvGrpSpPr>
      <p:grpSpPr>
        <a:xfrm>
          <a:off x="0" y="0"/>
          <a:ext cx="0" cy="0"/>
          <a:chOff x="0" y="0"/>
          <a:chExt cx="0" cy="0"/>
        </a:xfrm>
      </p:grpSpPr>
      <p:sp>
        <p:nvSpPr>
          <p:cNvPr id="95" name="Google Shape;95;gde5fd27895_0_6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96" name="Google Shape;96;gde5fd27895_0_6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97" name="Google Shape;97;gde5fd27895_0_6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gde5fd27895_0_69"/>
          <p:cNvSpPr/>
          <p:nvPr/>
        </p:nvSpPr>
        <p:spPr>
          <a:xfrm>
            <a:off x="0" y="0"/>
            <a:ext cx="12184380" cy="848676"/>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Logo, company name&#10;&#10;Description automatically generated" id="153" name="Google Shape;153;p1"/>
          <p:cNvPicPr preferRelativeResize="0"/>
          <p:nvPr/>
        </p:nvPicPr>
        <p:blipFill rotWithShape="1">
          <a:blip r:embed="rId3">
            <a:alphaModFix/>
          </a:blip>
          <a:srcRect b="0" l="0" r="0" t="0"/>
          <a:stretch/>
        </p:blipFill>
        <p:spPr>
          <a:xfrm>
            <a:off x="6966981" y="1548514"/>
            <a:ext cx="4541284" cy="3760972"/>
          </a:xfrm>
          <a:prstGeom prst="rect">
            <a:avLst/>
          </a:prstGeom>
          <a:noFill/>
          <a:ln>
            <a:noFill/>
          </a:ln>
        </p:spPr>
      </p:pic>
      <p:sp>
        <p:nvSpPr>
          <p:cNvPr id="154" name="Google Shape;154;p1"/>
          <p:cNvSpPr txBox="1"/>
          <p:nvPr/>
        </p:nvSpPr>
        <p:spPr>
          <a:xfrm>
            <a:off x="572190" y="2957075"/>
            <a:ext cx="5557200" cy="53370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i="0" lang="en-US" sz="2667" u="none" cap="none" strike="noStrike">
                <a:solidFill>
                  <a:schemeClr val="dk1"/>
                </a:solidFill>
                <a:latin typeface="Calibri"/>
                <a:ea typeface="Calibri"/>
                <a:cs typeface="Calibri"/>
                <a:sym typeface="Calibri"/>
              </a:rPr>
              <a:t>Type conversion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 type casting, the destination type can be larger or smaller than the source type.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destination type must be smaller than the source type in type conversion.</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0" name="Google Shape;210;p18"/>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 type casting, the destination type can be larger or smaller than the source type.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destination type must be smaller than the source type in type conversion.</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A</a:t>
            </a:r>
            <a:endParaRPr/>
          </a:p>
        </p:txBody>
      </p:sp>
      <p:sp>
        <p:nvSpPr>
          <p:cNvPr id="216" name="Google Shape;216;p19"/>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Type casting is called narrowing conversion while type conversion is called widening conversion.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True</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False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2" name="Google Shape;222;p20"/>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Type casting is called narrowing conversion while type conversion is called widening conversion.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True</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False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True</a:t>
            </a:r>
            <a:endParaRPr/>
          </a:p>
        </p:txBody>
      </p:sp>
      <p:sp>
        <p:nvSpPr>
          <p:cNvPr id="228" name="Google Shape;228;p21"/>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de5fd27895_0_12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There are three types of type conversion are possible: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basic type to the class type.</a:t>
            </a:r>
            <a:endParaRPr sz="1900"/>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class type to basic type.</a:t>
            </a:r>
            <a:endParaRPr sz="1900"/>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one class to another class type.</a:t>
            </a:r>
            <a:endParaRPr sz="1900"/>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p:txBody>
      </p:sp>
      <p:sp>
        <p:nvSpPr>
          <p:cNvPr id="234" name="Google Shape;234;gde5fd27895_0_125"/>
          <p:cNvSpPr txBox="1"/>
          <p:nvPr/>
        </p:nvSpPr>
        <p:spPr>
          <a:xfrm>
            <a:off x="292100" y="123167"/>
            <a:ext cx="110040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user defined type to primary data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e5fd27895_0_13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the source type is basic type and the destination type is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basic data type is converted into the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class employee and one object of employee ‘emp’ and suppose we want to assign the employee code of employee ‘emp’ by any integer variable say ‘Ecode’ then the statement below is the example of the conversion from basic to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emp = Ecode ;</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“Ecode” which is of basic or primary data type into the class type.</a:t>
            </a:r>
            <a:br>
              <a:rPr b="0" i="0" lang="en-US" sz="2400" u="none" cap="none" strike="noStrike">
                <a:solidFill>
                  <a:srgbClr val="000000"/>
                </a:solidFill>
                <a:latin typeface="Calibri"/>
                <a:ea typeface="Calibri"/>
                <a:cs typeface="Calibri"/>
                <a:sym typeface="Calibri"/>
              </a:rPr>
            </a:br>
            <a:endParaRPr sz="1900"/>
          </a:p>
        </p:txBody>
      </p:sp>
      <p:sp>
        <p:nvSpPr>
          <p:cNvPr id="240" name="Google Shape;240;gde5fd27895_0_13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type to the Class type</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de5fd27895_0_137"/>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0" marL="457200" marR="0" rtl="0" algn="just">
              <a:lnSpc>
                <a:spcPct val="100000"/>
              </a:lnSpc>
              <a:spcBef>
                <a:spcPts val="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381000" lvl="0" marL="457200" marR="0" rtl="0" algn="just">
              <a:lnSpc>
                <a:spcPct val="100000"/>
              </a:lnSpc>
              <a:spcBef>
                <a:spcPts val="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246" name="Google Shape;246;gde5fd27895_0_13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type to the Class type</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e5fd27895_0_143"/>
          <p:cNvSpPr txBox="1"/>
          <p:nvPr/>
        </p:nvSpPr>
        <p:spPr>
          <a:xfrm>
            <a:off x="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use constructor to perform type conversion during the object creation.</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Consider the following example with class ‘Time’ in which we want to assign total time in minutes by integer variable ‘duration’.</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achieve that we have implemented one constructor function which accepts one argument of type integer</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See the example on next slide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252" name="Google Shape;252;gde5fd27895_0_143"/>
          <p:cNvSpPr txBox="1"/>
          <p:nvPr/>
        </p:nvSpPr>
        <p:spPr>
          <a:xfrm>
            <a:off x="127000" y="123175"/>
            <a:ext cx="106809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to the Class type using Constructor:</a:t>
            </a:r>
            <a:endParaRPr sz="1900"/>
          </a:p>
          <a:p>
            <a:pPr indent="0" lvl="0" marL="0" marR="0" rtl="0" algn="l">
              <a:lnSpc>
                <a:spcPct val="100000"/>
              </a:lnSpc>
              <a:spcBef>
                <a:spcPts val="0"/>
              </a:spcBef>
              <a:spcAft>
                <a:spcPts val="0"/>
              </a:spcAft>
              <a:buClr>
                <a:schemeClr val="dk1"/>
              </a:buClr>
              <a:buSzPts val="3700"/>
              <a:buFont typeface="Arial"/>
              <a:buNone/>
            </a:pPr>
            <a:r>
              <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de5fd27895_0_149"/>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convert basic type (duration in minutes) to class type (duration in hours and minutes) using constructor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#include &lt;iostream&gt;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using namespace std;</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class Time {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hrs,min;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public:</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Time(int);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Time :: Time(int 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cout&lt;&lt;"Basic Type to ==&gt; Class Type Conversion..."&lt;&lt;endl;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hrs=t/60;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min=t%60;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58" name="Google Shape;258;gde5fd27895_0_14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e5fd27895_0_15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cout&lt;&lt;hrs&lt;&lt; ": Hours(s)" &lt;&lt;endl;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cout&lt;&lt;min&lt;&lt; " Minutes" &lt;&lt;endl;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int main()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cout&lt;&lt;"Enter time duration in minutes : ";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cin&gt;&gt;duration;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 t1=duration;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return 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64" name="Google Shape;264;gde5fd27895_0_15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e5fd27895_0_64"/>
          <p:cNvSpPr txBox="1"/>
          <p:nvPr/>
        </p:nvSpPr>
        <p:spPr>
          <a:xfrm>
            <a:off x="-3957" y="855691"/>
            <a:ext cx="12170700" cy="6005100"/>
          </a:xfrm>
          <a:prstGeom prst="rect">
            <a:avLst/>
          </a:prstGeom>
          <a:noFill/>
          <a:ln>
            <a:noFill/>
          </a:ln>
        </p:spPr>
        <p:txBody>
          <a:bodyPr anchorCtr="0" anchor="t" bIns="121900" lIns="121900" spcFirstLastPara="1" rIns="121900" wrap="square" tIns="121900">
            <a:noAutofit/>
          </a:bodyPr>
          <a:lstStyle/>
          <a:p>
            <a:pPr indent="-425450" lvl="0" marL="609600" marR="0" rtl="0" algn="l">
              <a:lnSpc>
                <a:spcPct val="200000"/>
              </a:lnSpc>
              <a:spcBef>
                <a:spcPts val="0"/>
              </a:spcBef>
              <a:spcAft>
                <a:spcPts val="0"/>
              </a:spcAft>
              <a:buSzPts val="1900"/>
              <a:buChar char="●"/>
            </a:pPr>
            <a:r>
              <a:rPr lang="en-US" sz="1900"/>
              <a:t>Basic concept of type conversion</a:t>
            </a:r>
            <a:endParaRPr sz="1900"/>
          </a:p>
          <a:p>
            <a:pPr indent="-425450" lvl="0" marL="609600" marR="0" rtl="0" algn="l">
              <a:lnSpc>
                <a:spcPct val="200000"/>
              </a:lnSpc>
              <a:spcBef>
                <a:spcPts val="0"/>
              </a:spcBef>
              <a:spcAft>
                <a:spcPts val="0"/>
              </a:spcAft>
              <a:buSzPts val="1900"/>
              <a:buChar char="●"/>
            </a:pPr>
            <a:r>
              <a:rPr lang="en-US" sz="1900"/>
              <a:t>Type conversion- implicit and explicit</a:t>
            </a:r>
            <a:endParaRPr sz="1900"/>
          </a:p>
          <a:p>
            <a:pPr indent="-425450" lvl="0" marL="609600" marR="0" rtl="0" algn="l">
              <a:lnSpc>
                <a:spcPct val="200000"/>
              </a:lnSpc>
              <a:spcBef>
                <a:spcPts val="0"/>
              </a:spcBef>
              <a:spcAft>
                <a:spcPts val="0"/>
              </a:spcAft>
              <a:buSzPts val="1900"/>
              <a:buChar char="●"/>
            </a:pPr>
            <a:r>
              <a:rPr lang="en-US" sz="1900"/>
              <a:t>Difference between implicit and explicit conversion</a:t>
            </a:r>
            <a:endParaRPr sz="1900"/>
          </a:p>
          <a:p>
            <a:pPr indent="-425450" lvl="0" marL="609600" marR="0" rtl="0" algn="l">
              <a:lnSpc>
                <a:spcPct val="200000"/>
              </a:lnSpc>
              <a:spcBef>
                <a:spcPts val="0"/>
              </a:spcBef>
              <a:spcAft>
                <a:spcPts val="0"/>
              </a:spcAft>
              <a:buSzPts val="1900"/>
              <a:buChar char="●"/>
            </a:pPr>
            <a:r>
              <a:rPr lang="en-US" sz="1900"/>
              <a:t>Basic type to class type</a:t>
            </a:r>
            <a:endParaRPr sz="1900"/>
          </a:p>
          <a:p>
            <a:pPr indent="-425450" lvl="0" marL="609600" marR="0" rtl="0" algn="l">
              <a:lnSpc>
                <a:spcPct val="200000"/>
              </a:lnSpc>
              <a:spcBef>
                <a:spcPts val="0"/>
              </a:spcBef>
              <a:spcAft>
                <a:spcPts val="0"/>
              </a:spcAft>
              <a:buSzPts val="1900"/>
              <a:buChar char="●"/>
            </a:pPr>
            <a:r>
              <a:rPr lang="en-US" sz="1900"/>
              <a:t>Class type to basic type</a:t>
            </a:r>
            <a:endParaRPr sz="1900"/>
          </a:p>
          <a:p>
            <a:pPr indent="-425450" lvl="0" marL="609600" marR="0" rtl="0" algn="l">
              <a:lnSpc>
                <a:spcPct val="200000"/>
              </a:lnSpc>
              <a:spcBef>
                <a:spcPts val="0"/>
              </a:spcBef>
              <a:spcAft>
                <a:spcPts val="0"/>
              </a:spcAft>
              <a:buSzPts val="1900"/>
              <a:buChar char="●"/>
            </a:pPr>
            <a:r>
              <a:rPr lang="en-US" sz="1900"/>
              <a:t>One class to another class type</a:t>
            </a:r>
            <a:endParaRPr sz="1900"/>
          </a:p>
          <a:p>
            <a:pPr indent="-425450" lvl="0" marL="609600" marR="0" rtl="0" algn="l">
              <a:lnSpc>
                <a:spcPct val="200000"/>
              </a:lnSpc>
              <a:spcBef>
                <a:spcPts val="0"/>
              </a:spcBef>
              <a:spcAft>
                <a:spcPts val="0"/>
              </a:spcAft>
              <a:buSzPts val="1900"/>
              <a:buChar char="●"/>
            </a:pPr>
            <a:r>
              <a:rPr lang="en-US" sz="1900"/>
              <a:t>Basic type to class type</a:t>
            </a:r>
            <a:endParaRPr sz="1900"/>
          </a:p>
          <a:p>
            <a:pPr indent="-425450" lvl="0" marL="609600" marR="0" rtl="0" algn="l">
              <a:lnSpc>
                <a:spcPct val="200000"/>
              </a:lnSpc>
              <a:spcBef>
                <a:spcPts val="0"/>
              </a:spcBef>
              <a:spcAft>
                <a:spcPts val="0"/>
              </a:spcAft>
              <a:buSzPts val="1900"/>
              <a:buChar char="●"/>
            </a:pPr>
            <a:r>
              <a:rPr lang="en-US" sz="1900"/>
              <a:t>Class type to basic type</a:t>
            </a:r>
            <a:endParaRPr sz="1900"/>
          </a:p>
          <a:p>
            <a:pPr indent="-425450" lvl="0" marL="609600" marR="0" rtl="0" algn="l">
              <a:lnSpc>
                <a:spcPct val="200000"/>
              </a:lnSpc>
              <a:spcBef>
                <a:spcPts val="0"/>
              </a:spcBef>
              <a:spcAft>
                <a:spcPts val="0"/>
              </a:spcAft>
              <a:buSzPts val="1900"/>
              <a:buChar char="●"/>
            </a:pPr>
            <a:r>
              <a:rPr lang="en-US" sz="1900"/>
              <a:t>One class to another class type</a:t>
            </a:r>
            <a:endParaRPr sz="1900"/>
          </a:p>
        </p:txBody>
      </p:sp>
      <p:sp>
        <p:nvSpPr>
          <p:cNvPr id="160" name="Google Shape;160;gde5fd27895_0_64"/>
          <p:cNvSpPr txBox="1"/>
          <p:nvPr/>
        </p:nvSpPr>
        <p:spPr>
          <a:xfrm>
            <a:off x="198475" y="19133"/>
            <a:ext cx="4373700" cy="1095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Today’s Agenda</a:t>
            </a:r>
            <a:endParaRPr b="1" i="0" sz="4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de5fd27895_0_16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we have created an object “t1” of class “Time” and during the creation we have assigned integer variable “duration”.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It will pass time duration to the constructor function and assign to the “hrs” and “min” members of the class “Time”.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We have to note that during type conversion using the constructor we can pass only one argument and we can do type conversion at the type of initialization only.</a:t>
            </a:r>
            <a:endParaRPr sz="1900"/>
          </a:p>
        </p:txBody>
      </p:sp>
      <p:sp>
        <p:nvSpPr>
          <p:cNvPr id="270" name="Google Shape;270;gde5fd27895_0_16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de5fd27895_0_167"/>
          <p:cNvSpPr txBox="1"/>
          <p:nvPr/>
        </p:nvSpPr>
        <p:spPr>
          <a:xfrm>
            <a:off x="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also achieve type conversion by operator overloading.</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overload assignment operator for this purpose.</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Above example of Time class can be rewritten for type conversion using operator overloading concept to overload the assignment operator (=)</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By using overloaded assignment operator we can perform the type conversion at any place in program.</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See example on next slide</a:t>
            </a:r>
            <a:endParaRPr sz="1900"/>
          </a:p>
        </p:txBody>
      </p:sp>
      <p:sp>
        <p:nvSpPr>
          <p:cNvPr id="276" name="Google Shape;276;gde5fd27895_0_167"/>
          <p:cNvSpPr txBox="1"/>
          <p:nvPr/>
        </p:nvSpPr>
        <p:spPr>
          <a:xfrm>
            <a:off x="127001" y="123167"/>
            <a:ext cx="121539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to the Class type using operator overloading</a:t>
            </a:r>
            <a:endParaRPr sz="1900"/>
          </a:p>
          <a:p>
            <a:pPr indent="0" lvl="0" marL="0" marR="0" rtl="0" algn="l">
              <a:lnSpc>
                <a:spcPct val="100000"/>
              </a:lnSpc>
              <a:spcBef>
                <a:spcPts val="0"/>
              </a:spcBef>
              <a:spcAft>
                <a:spcPts val="0"/>
              </a:spcAft>
              <a:buClr>
                <a:schemeClr val="dk1"/>
              </a:buClr>
              <a:buSzPts val="3700"/>
              <a:buFont typeface="Arial"/>
              <a:buNone/>
            </a:pPr>
            <a:r>
              <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de5fd27895_0_173"/>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convert basic type (duration in minutes) to class type (duration in hours and minutes) using operator overloading.</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class Time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hrs,min;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public:</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operator=(int); // overloading function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cout&lt;&lt;hrs&lt;&lt; ": Hour(s) "&lt;&lt;endl &lt;&lt;min&lt;&lt;": Minutes"&lt;&lt;endl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Time::operator=(int 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cout&lt;&lt;"Basic Type to ==&gt; Class Type Conversion..."&lt;&lt;endl;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hrs=t/60;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min=t%60;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82" name="Google Shape;282;gde5fd27895_0_17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de5fd27895_0_179"/>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int main()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 t1;</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cout&lt;&lt;"Enter time duration in minutes";</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cin&gt;&gt;duration;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cout&lt;&lt;"object t1 overloaded assignment..."&lt;&lt;endl;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cout&lt;&lt;"object t1 assignment operator 2nd method..."&lt;&lt;endl;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t1.operator=(duration);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return 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88" name="Google Shape;288;gde5fd27895_0_17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de5fd27895_0_18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create a class employee and one object of employee ‘emp’ . Get an employee code from user in variable Ecode. Assign the employee code of employee ‘emp’ by any integer variable say ‘Ecode’ so as to do conversion from basic to class type as follows.</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emp = Ecode ;</a:t>
            </a:r>
            <a:endParaRPr sz="1900"/>
          </a:p>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Implement the above program using both the methods: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p:txBody>
      </p:sp>
      <p:sp>
        <p:nvSpPr>
          <p:cNvPr id="294" name="Google Shape;294;gde5fd27895_0_18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Assignment</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de5fd27895_0_191"/>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options are 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above</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&amp; 2 both</a:t>
            </a:r>
            <a:endParaRPr sz="1900"/>
          </a:p>
        </p:txBody>
      </p:sp>
      <p:sp>
        <p:nvSpPr>
          <p:cNvPr id="300" name="Google Shape;300;gde5fd27895_0_19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de5fd27895_0_19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options are 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above</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&amp; 2 both</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D</a:t>
            </a:r>
            <a:endParaRPr sz="1900"/>
          </a:p>
        </p:txBody>
      </p:sp>
      <p:sp>
        <p:nvSpPr>
          <p:cNvPr id="306" name="Google Shape;306;gde5fd27895_0_19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de5fd27895_0_20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is true?</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During type conversion using the constructor we can pass only one argument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we can do type conversion at the type of initialization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1&amp;2</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both</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2" name="Google Shape;312;gde5fd27895_0_20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de5fd27895_0_20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is true?</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During type conversion using the constructor we can pass only one argument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we can do type conversion at the type of initialization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1&amp;2</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both</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option  A</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8" name="Google Shape;318;gde5fd27895_0_20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de5fd27895_0_21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the source type is class type and the destination type is basic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class data type is converted into the basic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class Time and one object of Time class ‘t’ and suppose we want to assign the total time of object ‘t’ to any integer variable say ‘duration’ then the statement below is the example of the conversion from class to basic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duration= t ; // where, t is object and duration is of basic data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“t” object which is of class type into the basic or primary data type. </a:t>
            </a:r>
            <a:endParaRPr sz="1900"/>
          </a:p>
        </p:txBody>
      </p:sp>
      <p:sp>
        <p:nvSpPr>
          <p:cNvPr id="324" name="Google Shape;324;gde5fd27895_0_21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nvSpPr>
        <p:spPr>
          <a:xfrm>
            <a:off x="-3957" y="855691"/>
            <a:ext cx="12170842" cy="6005356"/>
          </a:xfrm>
          <a:prstGeom prst="rect">
            <a:avLst/>
          </a:prstGeom>
          <a:noFill/>
          <a:ln>
            <a:noFill/>
          </a:ln>
        </p:spPr>
        <p:txBody>
          <a:bodyPr anchorCtr="0" anchor="t" bIns="121900" lIns="121900" spcFirstLastPara="1" rIns="121900" wrap="square" tIns="121900">
            <a:noAutofit/>
          </a:bodyPr>
          <a:lstStyle/>
          <a:p>
            <a:pPr indent="0" lvl="0" marL="101597" marR="0" rtl="0" algn="l">
              <a:lnSpc>
                <a:spcPct val="20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166" name="Google Shape;166;p3"/>
          <p:cNvSpPr txBox="1"/>
          <p:nvPr/>
        </p:nvSpPr>
        <p:spPr>
          <a:xfrm>
            <a:off x="2849525" y="2763168"/>
            <a:ext cx="6138531" cy="10952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US" sz="4000">
                <a:solidFill>
                  <a:schemeClr val="dk1"/>
                </a:solidFill>
                <a:latin typeface="Calibri"/>
                <a:ea typeface="Calibri"/>
                <a:cs typeface="Calibri"/>
                <a:sym typeface="Calibri"/>
              </a:rPr>
              <a:t>Let’s Get Started-</a:t>
            </a:r>
            <a:endParaRPr b="1" sz="4000">
              <a:solidFill>
                <a:schemeClr val="dk1"/>
              </a:solidFill>
              <a:latin typeface="Calibri"/>
              <a:ea typeface="Calibri"/>
              <a:cs typeface="Calibri"/>
              <a:sym typeface="Calibri"/>
            </a:endParaRPr>
          </a:p>
        </p:txBody>
      </p:sp>
      <p:sp>
        <p:nvSpPr>
          <p:cNvPr id="167" name="Google Shape;167;p3"/>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None/>
            </a:pPr>
            <a:r>
              <a:rPr b="1" i="0" lang="en-US" sz="3733" u="none" cap="none" strike="noStrike">
                <a:solidFill>
                  <a:srgbClr val="FFFFFF"/>
                </a:solidFill>
                <a:latin typeface="Calibri"/>
                <a:ea typeface="Calibri"/>
                <a:cs typeface="Calibri"/>
                <a:sym typeface="Calibri"/>
              </a:rPr>
              <a:t>C++</a:t>
            </a:r>
            <a:endParaRPr/>
          </a:p>
          <a:p>
            <a:pPr indent="0" lvl="0" marL="16933" marR="0" rtl="0" algn="l">
              <a:lnSpc>
                <a:spcPct val="100000"/>
              </a:lnSpc>
              <a:spcBef>
                <a:spcPts val="0"/>
              </a:spcBef>
              <a:spcAft>
                <a:spcPts val="0"/>
              </a:spcAft>
              <a:buNone/>
            </a:pPr>
            <a:r>
              <a:t/>
            </a:r>
            <a:endParaRPr b="1" i="0" sz="3733"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de5fd27895_0_22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It requires special casting operator function for class type to basic type conversion.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This is known as the conversion function.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syntax for the conversion function is as under:</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operator typename(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p:txBody>
      </p:sp>
      <p:sp>
        <p:nvSpPr>
          <p:cNvPr id="330" name="Google Shape;330;gde5fd27895_0_22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de5fd27895_0_25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Notice the statement in above program where conversion took place.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duration = t;</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We can also specify the casting type and write the same statement by the following way to achieve the same result.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duration = (int) t;          // Casting</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function should satisfy the following condition:</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be a class member.</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not specify the return </a:t>
            </a:r>
            <a:r>
              <a:rPr b="1" lang="en-US" sz="2400">
                <a:latin typeface="Calibri"/>
                <a:ea typeface="Calibri"/>
                <a:cs typeface="Calibri"/>
                <a:sym typeface="Calibri"/>
              </a:rPr>
              <a:t>type</a:t>
            </a:r>
            <a:r>
              <a:rPr b="1" i="0" lang="en-US" sz="2400" u="none" cap="none" strike="noStrike">
                <a:solidFill>
                  <a:srgbClr val="000000"/>
                </a:solidFill>
                <a:latin typeface="Calibri"/>
                <a:ea typeface="Calibri"/>
                <a:cs typeface="Calibri"/>
                <a:sym typeface="Calibri"/>
              </a:rPr>
              <a:t> even though it returns the value.</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not have any argument.</a:t>
            </a:r>
            <a:endParaRPr sz="1900"/>
          </a:p>
          <a:p>
            <a:pPr indent="0" lvl="0" marL="0" marR="0" rtl="0" algn="l">
              <a:lnSpc>
                <a:spcPct val="100000"/>
              </a:lnSpc>
              <a:spcBef>
                <a:spcPts val="0"/>
              </a:spcBef>
              <a:spcAft>
                <a:spcPts val="0"/>
              </a:spcAft>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2400" u="none" cap="none" strike="noStrike">
                <a:solidFill>
                  <a:srgbClr val="000000"/>
                </a:solidFill>
                <a:latin typeface="Calibri"/>
                <a:ea typeface="Calibri"/>
                <a:cs typeface="Calibri"/>
                <a:sym typeface="Calibri"/>
              </a:rPr>
            </a:br>
            <a:endParaRPr sz="1900"/>
          </a:p>
        </p:txBody>
      </p:sp>
      <p:sp>
        <p:nvSpPr>
          <p:cNvPr id="336" name="Google Shape;336;gde5fd27895_0_25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de5fd27895_0_29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both the type that is source type and the destination type are of class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the source type is of class type and the destination type is also of the class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other words, one class data type is converted into the another class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either by using the constructor or type conversion function.</a:t>
            </a:r>
            <a:endParaRPr sz="1900"/>
          </a:p>
        </p:txBody>
      </p:sp>
      <p:sp>
        <p:nvSpPr>
          <p:cNvPr id="342" name="Google Shape;342;gde5fd27895_0_29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one class type to another class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de5fd27895_0_29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two classes one for “computer” and another for “mobile”.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Suppose if we wish to assign “price” of computer to mobile then it can be achieved by the statement below which is the example of the conversion from one class to another class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mob = comp ;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where mob and comp are the objects of mobile and computer classes respectively.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“comp” object which is of class type into the “mob” which is another class data type.</a:t>
            </a:r>
            <a:endParaRPr sz="1900"/>
          </a:p>
        </p:txBody>
      </p:sp>
      <p:sp>
        <p:nvSpPr>
          <p:cNvPr id="348" name="Google Shape;348;gde5fd27895_0_29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one class type to another class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de5fd27895_0_335"/>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Define two classes one for “</a:t>
            </a:r>
            <a:r>
              <a:rPr b="0" i="1" lang="en-US" sz="2400" u="none" cap="none" strike="noStrike">
                <a:solidFill>
                  <a:srgbClr val="000000"/>
                </a:solidFill>
                <a:latin typeface="Arial"/>
                <a:ea typeface="Arial"/>
                <a:cs typeface="Arial"/>
                <a:sym typeface="Arial"/>
              </a:rPr>
              <a:t>computer”</a:t>
            </a:r>
            <a:r>
              <a:rPr b="0" i="0" lang="en-US" sz="2400" u="none" cap="none" strike="noStrike">
                <a:solidFill>
                  <a:srgbClr val="000000"/>
                </a:solidFill>
                <a:latin typeface="Arial"/>
                <a:ea typeface="Arial"/>
                <a:cs typeface="Arial"/>
                <a:sym typeface="Arial"/>
              </a:rPr>
              <a:t> and another for “</a:t>
            </a:r>
            <a:r>
              <a:rPr b="0" i="1" lang="en-US" sz="2400" u="none" cap="none" strike="noStrike">
                <a:solidFill>
                  <a:srgbClr val="000000"/>
                </a:solidFill>
                <a:latin typeface="Arial"/>
                <a:ea typeface="Arial"/>
                <a:cs typeface="Arial"/>
                <a:sym typeface="Arial"/>
              </a:rPr>
              <a:t>mobile”. Let us have attributes like model, price etc. A</a:t>
            </a:r>
            <a:r>
              <a:rPr b="0" i="0" lang="en-US" sz="2400" u="none" cap="none" strike="noStrike">
                <a:solidFill>
                  <a:srgbClr val="000000"/>
                </a:solidFill>
                <a:latin typeface="Arial"/>
                <a:ea typeface="Arial"/>
                <a:cs typeface="Arial"/>
                <a:sym typeface="Arial"/>
              </a:rPr>
              <a:t>ssign</a:t>
            </a:r>
            <a:r>
              <a:rPr b="0" i="1" lang="en-US" sz="2400" u="none" cap="none" strike="noStrike">
                <a:solidFill>
                  <a:srgbClr val="000000"/>
                </a:solidFill>
                <a:latin typeface="Arial"/>
                <a:ea typeface="Arial"/>
                <a:cs typeface="Arial"/>
                <a:sym typeface="Arial"/>
              </a:rPr>
              <a:t> “price” </a:t>
            </a:r>
            <a:r>
              <a:rPr b="0" i="0" lang="en-US" sz="2400" u="none" cap="none" strike="noStrike">
                <a:solidFill>
                  <a:srgbClr val="000000"/>
                </a:solidFill>
                <a:latin typeface="Arial"/>
                <a:ea typeface="Arial"/>
                <a:cs typeface="Arial"/>
                <a:sym typeface="Arial"/>
              </a:rPr>
              <a:t>of</a:t>
            </a:r>
            <a:r>
              <a:rPr b="0" i="1" lang="en-US" sz="2400" u="none" cap="none" strike="noStrike">
                <a:solidFill>
                  <a:srgbClr val="000000"/>
                </a:solidFill>
                <a:latin typeface="Arial"/>
                <a:ea typeface="Arial"/>
                <a:cs typeface="Arial"/>
                <a:sym typeface="Arial"/>
              </a:rPr>
              <a:t> computer </a:t>
            </a:r>
            <a:r>
              <a:rPr b="0" i="0" lang="en-US" sz="2400" u="none" cap="none" strike="noStrike">
                <a:solidFill>
                  <a:srgbClr val="000000"/>
                </a:solidFill>
                <a:latin typeface="Arial"/>
                <a:ea typeface="Arial"/>
                <a:cs typeface="Arial"/>
                <a:sym typeface="Arial"/>
              </a:rPr>
              <a:t>to</a:t>
            </a:r>
            <a:r>
              <a:rPr b="0" i="1" lang="en-US" sz="2400" u="none" cap="none" strike="noStrike">
                <a:solidFill>
                  <a:srgbClr val="000000"/>
                </a:solidFill>
                <a:latin typeface="Arial"/>
                <a:ea typeface="Arial"/>
                <a:cs typeface="Arial"/>
                <a:sym typeface="Arial"/>
              </a:rPr>
              <a:t> mobile  using </a:t>
            </a:r>
            <a:r>
              <a:rPr b="0" i="0" lang="en-US" sz="2400" u="none" cap="none" strike="noStrike">
                <a:solidFill>
                  <a:srgbClr val="000000"/>
                </a:solidFill>
                <a:latin typeface="Arial"/>
                <a:ea typeface="Arial"/>
                <a:cs typeface="Arial"/>
                <a:sym typeface="Arial"/>
              </a:rPr>
              <a:t>the statement below which is the example of the conversion from one class to another class type.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mob = comp ; // where mob and comp are the objects of mobile and computer classes respectively. Here the assignment will be done by converting </a:t>
            </a:r>
            <a:r>
              <a:rPr b="0" i="1" lang="en-US" sz="2400" u="none" cap="none" strike="noStrike">
                <a:solidFill>
                  <a:srgbClr val="000000"/>
                </a:solidFill>
                <a:latin typeface="Arial"/>
                <a:ea typeface="Arial"/>
                <a:cs typeface="Arial"/>
                <a:sym typeface="Arial"/>
              </a:rPr>
              <a:t>“comp”</a:t>
            </a:r>
            <a:r>
              <a:rPr b="0" i="0" lang="en-US" sz="2400" u="none" cap="none" strike="noStrike">
                <a:solidFill>
                  <a:srgbClr val="000000"/>
                </a:solidFill>
                <a:latin typeface="Arial"/>
                <a:ea typeface="Arial"/>
                <a:cs typeface="Arial"/>
                <a:sym typeface="Arial"/>
              </a:rPr>
              <a:t> object which is of class type into the</a:t>
            </a:r>
            <a:r>
              <a:rPr b="0" i="1" lang="en-US" sz="2400" u="none" cap="none" strike="noStrike">
                <a:solidFill>
                  <a:srgbClr val="000000"/>
                </a:solidFill>
                <a:latin typeface="Arial"/>
                <a:ea typeface="Arial"/>
                <a:cs typeface="Arial"/>
                <a:sym typeface="Arial"/>
              </a:rPr>
              <a:t> “mob”</a:t>
            </a:r>
            <a:r>
              <a:rPr b="0" i="0" lang="en-US" sz="2400" u="none" cap="none" strike="noStrike">
                <a:solidFill>
                  <a:srgbClr val="000000"/>
                </a:solidFill>
                <a:latin typeface="Arial"/>
                <a:ea typeface="Arial"/>
                <a:cs typeface="Arial"/>
                <a:sym typeface="Arial"/>
              </a:rPr>
              <a:t> which is another class data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Implement the above code by overloading = operator.</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p:txBody>
      </p:sp>
      <p:sp>
        <p:nvSpPr>
          <p:cNvPr id="354" name="Google Shape;354;gde5fd27895_0_33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Assignment</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de5fd27895_0_341"/>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State true or false.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class type to class type can be done only using operator overloading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360" name="Google Shape;360;gde5fd27895_0_34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de5fd27895_0_34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State true or false.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class type to class type can be done only using operator overloading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366" name="Google Shape;366;gde5fd27895_0_34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de5fd27895_0_35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Choose the correct option: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by</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the constructor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type conversion function.</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 operator which is a Conversion function</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1,2,3,4</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2,3 </a:t>
            </a:r>
            <a:endParaRPr sz="1900"/>
          </a:p>
        </p:txBody>
      </p:sp>
      <p:sp>
        <p:nvSpPr>
          <p:cNvPr id="372" name="Google Shape;372;gde5fd27895_0_35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de5fd27895_0_35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Choose the correct option: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by</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the constructor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type conversion function.</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 operator which is a Conversion function</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1,2,3,4</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2,3 </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Option C</a:t>
            </a:r>
            <a:endParaRPr sz="1900"/>
          </a:p>
        </p:txBody>
      </p:sp>
      <p:sp>
        <p:nvSpPr>
          <p:cNvPr id="378" name="Google Shape;378;gde5fd27895_0_35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5"/>
          <p:cNvSpPr txBox="1"/>
          <p:nvPr/>
        </p:nvSpPr>
        <p:spPr>
          <a:xfrm>
            <a:off x="125958" y="1082000"/>
            <a:ext cx="11936385" cy="5652833"/>
          </a:xfrm>
          <a:prstGeom prst="rect">
            <a:avLst/>
          </a:prstGeom>
          <a:noFill/>
          <a:ln>
            <a:noFill/>
          </a:ln>
        </p:spPr>
        <p:txBody>
          <a:bodyPr anchorCtr="0" anchor="t" bIns="121900" lIns="121900" spcFirstLastPara="1" rIns="121900" wrap="square" tIns="121900">
            <a:noAutofit/>
          </a:bodyPr>
          <a:lstStyle/>
          <a:p>
            <a:pPr indent="0" lvl="2" marL="914400" marR="0" rtl="0" algn="ctr">
              <a:lnSpc>
                <a:spcPct val="150000"/>
              </a:lnSpc>
              <a:spcBef>
                <a:spcPts val="0"/>
              </a:spcBef>
              <a:spcAft>
                <a:spcPts val="0"/>
              </a:spcAft>
              <a:buNone/>
            </a:pPr>
            <a:r>
              <a:t/>
            </a:r>
            <a:endParaRPr b="1" i="0" sz="5333" u="none" cap="none" strike="noStrike">
              <a:solidFill>
                <a:schemeClr val="dk1"/>
              </a:solidFill>
              <a:latin typeface="Calibri"/>
              <a:ea typeface="Calibri"/>
              <a:cs typeface="Calibri"/>
              <a:sym typeface="Calibri"/>
            </a:endParaRPr>
          </a:p>
          <a:p>
            <a:pPr indent="0" lvl="2" marL="914400" marR="0" rtl="0" algn="ctr">
              <a:lnSpc>
                <a:spcPct val="150000"/>
              </a:lnSpc>
              <a:spcBef>
                <a:spcPts val="0"/>
              </a:spcBef>
              <a:spcAft>
                <a:spcPts val="0"/>
              </a:spcAft>
              <a:buNone/>
            </a:pPr>
            <a:r>
              <a:rPr b="1" i="0" lang="en-US" sz="5333" u="none" cap="none" strike="noStrike">
                <a:solidFill>
                  <a:schemeClr val="dk1"/>
                </a:solidFill>
                <a:latin typeface="Calibri"/>
                <a:ea typeface="Calibri"/>
                <a:cs typeface="Calibri"/>
                <a:sym typeface="Calibri"/>
              </a:rPr>
              <a:t>Any Questions??</a:t>
            </a:r>
            <a:endParaRPr/>
          </a:p>
        </p:txBody>
      </p:sp>
      <p:sp>
        <p:nvSpPr>
          <p:cNvPr id="384" name="Google Shape;384;p25"/>
          <p:cNvSpPr txBox="1"/>
          <p:nvPr/>
        </p:nvSpPr>
        <p:spPr>
          <a:xfrm>
            <a:off x="453439" y="18459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733"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type="title"/>
          </p:nvPr>
        </p:nvSpPr>
        <p:spPr>
          <a:xfrm>
            <a:off x="0" y="0"/>
            <a:ext cx="12192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2800"/>
              <a:buFont typeface="Calibri"/>
              <a:buNone/>
            </a:pPr>
            <a:r>
              <a:rPr lang="en-US"/>
              <a:t>Type conversion</a:t>
            </a:r>
            <a:endParaRPr/>
          </a:p>
        </p:txBody>
      </p:sp>
      <p:sp>
        <p:nvSpPr>
          <p:cNvPr id="173" name="Google Shape;173;p4"/>
          <p:cNvSpPr txBox="1"/>
          <p:nvPr>
            <p:ph idx="1" type="body"/>
          </p:nvPr>
        </p:nvSpPr>
        <p:spPr>
          <a:xfrm>
            <a:off x="161600" y="901633"/>
            <a:ext cx="11598600" cy="5461067"/>
          </a:xfrm>
          <a:prstGeom prst="rect">
            <a:avLst/>
          </a:prstGeom>
          <a:noFill/>
          <a:ln>
            <a:noFill/>
          </a:ln>
        </p:spPr>
        <p:txBody>
          <a:bodyPr anchorCtr="0" anchor="t" bIns="91425" lIns="91425" spcFirstLastPara="1" rIns="91425" wrap="square" tIns="91425">
            <a:noAutofit/>
          </a:bodyPr>
          <a:lstStyle/>
          <a:p>
            <a:pPr indent="-457188" lvl="0" marL="609585" rtl="0" algn="l">
              <a:lnSpc>
                <a:spcPct val="90000"/>
              </a:lnSpc>
              <a:spcBef>
                <a:spcPts val="0"/>
              </a:spcBef>
              <a:spcAft>
                <a:spcPts val="0"/>
              </a:spcAft>
              <a:buClr>
                <a:schemeClr val="dk1"/>
              </a:buClr>
              <a:buSzPts val="1800"/>
              <a:buChar char="●"/>
            </a:pPr>
            <a:r>
              <a:rPr lang="en-US"/>
              <a:t>Type conversion occur when there is a need to convert one data type to another.</a:t>
            </a:r>
            <a:endParaRPr/>
          </a:p>
          <a:p>
            <a:pPr indent="-457188" lvl="0" marL="609585" rtl="0" algn="l">
              <a:lnSpc>
                <a:spcPct val="90000"/>
              </a:lnSpc>
              <a:spcBef>
                <a:spcPts val="0"/>
              </a:spcBef>
              <a:spcAft>
                <a:spcPts val="0"/>
              </a:spcAft>
              <a:buClr>
                <a:schemeClr val="dk1"/>
              </a:buClr>
              <a:buSzPts val="1800"/>
              <a:buChar char="●"/>
            </a:pPr>
            <a:r>
              <a:rPr lang="en-US">
                <a:solidFill>
                  <a:schemeClr val="dk1"/>
                </a:solidFill>
                <a:latin typeface="Calibri"/>
                <a:ea typeface="Calibri"/>
                <a:cs typeface="Calibri"/>
                <a:sym typeface="Calibri"/>
              </a:rPr>
              <a:t>Mainly two types </a:t>
            </a:r>
            <a:endParaRPr/>
          </a:p>
          <a:p>
            <a:pPr indent="-423323" lvl="1" marL="1219170" rtl="0" algn="l">
              <a:lnSpc>
                <a:spcPct val="90000"/>
              </a:lnSpc>
              <a:spcBef>
                <a:spcPts val="2133"/>
              </a:spcBef>
              <a:spcAft>
                <a:spcPts val="0"/>
              </a:spcAft>
              <a:buClr>
                <a:schemeClr val="dk1"/>
              </a:buClr>
              <a:buSzPts val="1400"/>
              <a:buChar char="○"/>
            </a:pPr>
            <a:r>
              <a:rPr lang="en-US">
                <a:latin typeface="Calibri"/>
                <a:ea typeface="Calibri"/>
                <a:cs typeface="Calibri"/>
                <a:sym typeface="Calibri"/>
              </a:rPr>
              <a:t>Implicit – Also called type conversion</a:t>
            </a:r>
            <a:endParaRPr/>
          </a:p>
          <a:p>
            <a:pPr indent="-423323" lvl="1" marL="1219170" rtl="0" algn="l">
              <a:lnSpc>
                <a:spcPct val="90000"/>
              </a:lnSpc>
              <a:spcBef>
                <a:spcPts val="2133"/>
              </a:spcBef>
              <a:spcAft>
                <a:spcPts val="0"/>
              </a:spcAft>
              <a:buClr>
                <a:schemeClr val="dk1"/>
              </a:buClr>
              <a:buSzPts val="1400"/>
              <a:buChar char="○"/>
            </a:pPr>
            <a:r>
              <a:rPr lang="en-US">
                <a:latin typeface="Calibri"/>
                <a:ea typeface="Calibri"/>
                <a:cs typeface="Calibri"/>
                <a:sym typeface="Calibri"/>
              </a:rPr>
              <a:t>Explicit – Also called Type casting</a:t>
            </a:r>
            <a:endParaRPr/>
          </a:p>
          <a:p>
            <a:pPr indent="-342888" lvl="0" marL="609585" rtl="0" algn="l">
              <a:lnSpc>
                <a:spcPct val="90000"/>
              </a:lnSpc>
              <a:spcBef>
                <a:spcPts val="0"/>
              </a:spcBef>
              <a:spcAft>
                <a:spcPts val="0"/>
              </a:spcAft>
              <a:buClr>
                <a:schemeClr val="dk1"/>
              </a:buClr>
              <a:buSzPts val="1800"/>
              <a:buNone/>
            </a:pPr>
            <a:r>
              <a:t/>
            </a:r>
            <a:endParaRPr/>
          </a:p>
          <a:p>
            <a:pPr indent="-457188" lvl="0" marL="609585" rtl="0" algn="l">
              <a:lnSpc>
                <a:spcPct val="90000"/>
              </a:lnSpc>
              <a:spcBef>
                <a:spcPts val="0"/>
              </a:spcBef>
              <a:spcAft>
                <a:spcPts val="0"/>
              </a:spcAft>
              <a:buClr>
                <a:schemeClr val="dk1"/>
              </a:buClr>
              <a:buSzPts val="1800"/>
              <a:buChar char="●"/>
            </a:pPr>
            <a:r>
              <a:rPr lang="en-US"/>
              <a:t>The basic difference between type conversion and type casting, i.e. type conversion is made “automatically” by compiler whereas, type casting is to be “explicitly done” by the programmer.</a:t>
            </a:r>
            <a:endParaRPr>
              <a:solidFill>
                <a:schemeClr val="dk1"/>
              </a:solidFill>
              <a:latin typeface="Calibri"/>
              <a:ea typeface="Calibri"/>
              <a:cs typeface="Calibri"/>
              <a:sym typeface="Calibri"/>
            </a:endParaRPr>
          </a:p>
          <a:p>
            <a:pPr indent="-342888" lvl="0" marL="609585" rtl="0" algn="l">
              <a:lnSpc>
                <a:spcPct val="90000"/>
              </a:lnSpc>
              <a:spcBef>
                <a:spcPts val="0"/>
              </a:spcBef>
              <a:spcAft>
                <a:spcPts val="0"/>
              </a:spcAft>
              <a:buClr>
                <a:schemeClr val="dk1"/>
              </a:buClr>
              <a:buSzPts val="1800"/>
              <a:buNone/>
            </a:pPr>
            <a:r>
              <a:t/>
            </a:r>
            <a:endParaRPr>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883247" y="2668228"/>
            <a:ext cx="10425600" cy="846800"/>
          </a:xfrm>
          <a:prstGeom prst="rect">
            <a:avLst/>
          </a:prstGeom>
          <a:noFill/>
          <a:ln>
            <a:noFill/>
          </a:ln>
        </p:spPr>
        <p:txBody>
          <a:bodyPr anchorCtr="0" anchor="t" bIns="0" lIns="0" spcFirstLastPara="1" rIns="0" wrap="square" tIns="16925">
            <a:noAutofit/>
          </a:bodyPr>
          <a:lstStyle/>
          <a:p>
            <a:pPr indent="0" lvl="0" marL="16933" rtl="0" algn="ctr">
              <a:lnSpc>
                <a:spcPct val="100000"/>
              </a:lnSpc>
              <a:spcBef>
                <a:spcPts val="0"/>
              </a:spcBef>
              <a:spcAft>
                <a:spcPts val="0"/>
              </a:spcAft>
              <a:buClr>
                <a:schemeClr val="dk1"/>
              </a:buClr>
              <a:buSzPts val="2800"/>
              <a:buFont typeface="Trebuchet MS"/>
              <a:buNone/>
            </a:pPr>
            <a:r>
              <a:rPr lang="en-US"/>
              <a:t>Thank You!</a:t>
            </a:r>
            <a:endParaRPr/>
          </a:p>
          <a:p>
            <a:pPr indent="0" lvl="0" marL="16933" rtl="0" algn="ctr">
              <a:lnSpc>
                <a:spcPct val="100000"/>
              </a:lnSpc>
              <a:spcBef>
                <a:spcPts val="0"/>
              </a:spcBef>
              <a:spcAft>
                <a:spcPts val="0"/>
              </a:spcAft>
              <a:buClr>
                <a:schemeClr val="dk1"/>
              </a:buClr>
              <a:buSzPts val="2800"/>
              <a:buFont typeface="Trebuchet MS"/>
              <a:buNone/>
            </a:pPr>
            <a:r>
              <a:t/>
            </a:r>
            <a:endParaRPr sz="2667"/>
          </a:p>
          <a:p>
            <a:pPr indent="0" lvl="0" marL="16933" rtl="0" algn="l">
              <a:lnSpc>
                <a:spcPct val="100000"/>
              </a:lnSpc>
              <a:spcBef>
                <a:spcPts val="0"/>
              </a:spcBef>
              <a:spcAft>
                <a:spcPts val="0"/>
              </a:spcAft>
              <a:buClr>
                <a:schemeClr val="dk1"/>
              </a:buClr>
              <a:buSzPts val="2800"/>
              <a:buFont typeface="Trebuchet MS"/>
              <a:buNone/>
            </a:pPr>
            <a:r>
              <a:t/>
            </a:r>
            <a:endParaRPr/>
          </a:p>
          <a:p>
            <a:pPr indent="0" lvl="0" marL="16933" rtl="0" algn="l">
              <a:lnSpc>
                <a:spcPct val="100000"/>
              </a:lnSpc>
              <a:spcBef>
                <a:spcPts val="0"/>
              </a:spcBef>
              <a:spcAft>
                <a:spcPts val="0"/>
              </a:spcAft>
              <a:buClr>
                <a:schemeClr val="dk1"/>
              </a:buClr>
              <a:buSzPts val="2800"/>
              <a:buFont typeface="Trebuchet MS"/>
              <a:buNone/>
            </a:pPr>
            <a:r>
              <a:t/>
            </a:r>
            <a:endParaRPr sz="2400">
              <a:latin typeface="Arial"/>
              <a:ea typeface="Arial"/>
              <a:cs typeface="Arial"/>
              <a:sym typeface="Arial"/>
            </a:endParaRPr>
          </a:p>
          <a:p>
            <a:pPr indent="0" lvl="0" marL="16933" rtl="0" algn="l">
              <a:lnSpc>
                <a:spcPct val="100000"/>
              </a:lnSpc>
              <a:spcBef>
                <a:spcPts val="0"/>
              </a:spcBef>
              <a:spcAft>
                <a:spcPts val="0"/>
              </a:spcAft>
              <a:buClr>
                <a:schemeClr val="dk1"/>
              </a:buClr>
              <a:buSzPts val="2800"/>
              <a:buFont typeface="Trebuchet MS"/>
              <a:buNone/>
            </a:pPr>
            <a:r>
              <a:t/>
            </a:r>
            <a:endParaRPr sz="2400">
              <a:latin typeface="Arial"/>
              <a:ea typeface="Arial"/>
              <a:cs typeface="Arial"/>
              <a:sym typeface="Arial"/>
            </a:endParaRPr>
          </a:p>
        </p:txBody>
      </p:sp>
      <p:sp>
        <p:nvSpPr>
          <p:cNvPr id="390" name="Google Shape;390;p26"/>
          <p:cNvSpPr txBox="1"/>
          <p:nvPr/>
        </p:nvSpPr>
        <p:spPr>
          <a:xfrm>
            <a:off x="2339163" y="4834270"/>
            <a:ext cx="79815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See you guys in next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nvSpPr>
        <p:spPr>
          <a:xfrm>
            <a:off x="125958"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9" name="Google Shape;179;p13"/>
          <p:cNvSpPr txBox="1"/>
          <p:nvPr/>
        </p:nvSpPr>
        <p:spPr>
          <a:xfrm>
            <a:off x="519600" y="123167"/>
            <a:ext cx="112407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Difference between implicit conversion and Type casting</a:t>
            </a:r>
            <a:endParaRPr/>
          </a:p>
        </p:txBody>
      </p:sp>
      <p:graphicFrame>
        <p:nvGraphicFramePr>
          <p:cNvPr id="180" name="Google Shape;180;p13"/>
          <p:cNvGraphicFramePr/>
          <p:nvPr/>
        </p:nvGraphicFramePr>
        <p:xfrm>
          <a:off x="647700" y="895091"/>
          <a:ext cx="3000000" cy="3000000"/>
        </p:xfrm>
        <a:graphic>
          <a:graphicData uri="http://schemas.openxmlformats.org/drawingml/2006/table">
            <a:tbl>
              <a:tblPr>
                <a:noFill/>
                <a:tableStyleId>{6AEDFED8-6330-41B0-8FFD-13662331CBDA}</a:tableStyleId>
              </a:tblPr>
              <a:tblGrid>
                <a:gridCol w="1866900"/>
                <a:gridCol w="4483100"/>
                <a:gridCol w="4521200"/>
              </a:tblGrid>
              <a:tr h="485350">
                <a:tc>
                  <a:txBody>
                    <a:bodyPr/>
                    <a:lstStyle/>
                    <a:p>
                      <a:pPr indent="0" lvl="0" marL="0" marR="0" rtl="0" algn="ctr">
                        <a:spcBef>
                          <a:spcPts val="0"/>
                        </a:spcBef>
                        <a:spcAft>
                          <a:spcPts val="0"/>
                        </a:spcAft>
                        <a:buNone/>
                      </a:pPr>
                      <a:r>
                        <a:rPr b="1" lang="en-US" sz="1200" u="none" cap="none" strike="noStrike"/>
                        <a:t>BASIS FOR COMPARISON</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spcBef>
                          <a:spcPts val="0"/>
                        </a:spcBef>
                        <a:spcAft>
                          <a:spcPts val="0"/>
                        </a:spcAft>
                        <a:buNone/>
                      </a:pPr>
                      <a:r>
                        <a:rPr b="1" lang="en-US" sz="1200" u="none" cap="none" strike="noStrike"/>
                        <a:t>TYPE CASTING</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spcBef>
                          <a:spcPts val="0"/>
                        </a:spcBef>
                        <a:spcAft>
                          <a:spcPts val="0"/>
                        </a:spcAft>
                        <a:buNone/>
                      </a:pPr>
                      <a:r>
                        <a:rPr b="1" lang="en-US" sz="1200" u="none" cap="none" strike="noStrike"/>
                        <a:t>TYPE CONVERSION</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r>
              <a:tr h="952900">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Meaning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One data type is assigned to another by the user, using a cast operator then it is called "Type Casting".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Conversion of one data type to another automatically by the compiler is called "Type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Applied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Type casting can also be applied to two 'incompatible' data types.</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Type conversion can only be implemented when two data types are 'compatible'.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Operator</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For casting a data type to another, a casting operator '()' is required.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No operator required.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Size of Data Types</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Destination type can be smaller than source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Here the destination type must be larger than source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464700">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Implemented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It is done during program designing.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It is done explicitly while compiling.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839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Conversion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Narrowing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Widening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98117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Example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int a;</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byte b;</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 (byte) a;</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int a=3;</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float b;</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b=a; // value in b=3.000.</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basic difference between type casting and type conversion is that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compiler while compiling.</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compiler while compiling.</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3 &amp; 4</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6" name="Google Shape;186;p14"/>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basic difference between type casting and type conversion is that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compiler while compiling.</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compiler while compiling.</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3 &amp; 4</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C </a:t>
            </a:r>
            <a:endParaRPr/>
          </a:p>
        </p:txBody>
      </p:sp>
      <p:sp>
        <p:nvSpPr>
          <p:cNvPr id="192" name="Google Shape;192;p15"/>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can be applied to the datatypes, which may not be compatible with each other.</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can be applied to the datatypes which are compatible with each other.</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8" name="Google Shape;198;p16"/>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can be applied to the datatypes, which may not be compatible with each other.</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can be applied to the datatypes which are compatible with each other.</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C</a:t>
            </a:r>
            <a:endParaRPr/>
          </a:p>
        </p:txBody>
      </p:sp>
      <p:sp>
        <p:nvSpPr>
          <p:cNvPr id="204" name="Google Shape;204;p17"/>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2021-03-30T05:09:16Z</dcterms:created>
  <dc:creator>Kartavya kothari</dc:creator>
</cp:coreProperties>
</file>