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hLjqUDAGIZvqPq2LhdpUmIrXCQ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5359" autoAdjust="0"/>
  </p:normalViewPr>
  <p:slideViewPr>
    <p:cSldViewPr snapToGrid="0">
      <p:cViewPr varScale="1">
        <p:scale>
          <a:sx n="119" d="100"/>
          <a:sy n="119" d="100"/>
        </p:scale>
        <p:origin x="523" y="8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e587f3e6b_0_23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de587f3e6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e587f3e6b_0_24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gde587f3e6b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e587f3e6b_0_2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gde587f3e6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e587f3e6b_0_2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gde587f3e6b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587f3e6b_0_26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gde587f3e6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e587f3e6b_0_27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de587f3e6b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e587f3e6b_0_27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gde587f3e6b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e587f3e6b_0_28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de587f3e6b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e587f3e6b_0_29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gde587f3e6b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e587f3e6b_0_29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gde587f3e6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e587f3e6b_0_30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gde587f3e6b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e85f6e0cb_0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gde85f6e0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4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4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4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5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5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5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5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5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4"/>
        <p:cNvGrpSpPr/>
        <p:nvPr/>
      </p:nvGrpSpPr>
      <p:grpSpPr>
        <a:xfrm>
          <a:off x="0" y="0"/>
          <a:ext cx="0" cy="0"/>
          <a:chOff x="0" y="0"/>
          <a:chExt cx="0" cy="0"/>
        </a:xfrm>
      </p:grpSpPr>
      <p:sp>
        <p:nvSpPr>
          <p:cNvPr id="15" name="Google Shape;15;p46"/>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4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4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4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4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 name="Google Shape;32;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5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5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5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5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5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rPr>
              <a:t>Pointers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pointer is an address which is a numeric value; therefore, you can perform arithmetic operations on a pointer just as you can a numeric value.</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Arithmetic Pointer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const int MAX = 3;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var[MAX] = {10, 100, 200};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var;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(int i = 0; i &lt; MAX; i++)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"Address of var[" &lt;&lt; i &lt;&lt; "] =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"Value of var[" &lt;&lt; i &lt;&lt; "] =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135" name="Google Shape;135;p1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Incrementing a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var[0] = 0xbfa088b0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var[0] = 10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var[1] = 0xbfa088b4</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var[1] = 100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var[2] = 0xbfa088b8</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var[2] = 200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1" name="Google Shape;141;p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const int MAX = 3;​</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var[MAX] = {10, 100, 200};​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&amp;var[MAX-1];​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(int i = MAX; i &gt; 0; i--)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"Address of var[" &lt;&lt; i &lt;&lt;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"Value of var[" &lt;&lt; i &lt;&lt;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147" name="Google Shape;147;p1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Decrementing a Pointer</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var[3] = 0xbfdb70f8</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var[3] = 200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var[2] = 0xbfdb70f4</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var[2] = 100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var[1] = 0xbfdb70f0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var[1] = 10</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153" name="Google Shape;153;p1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Decrementing a Pointer</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Pointers may be compared by using relational operators, such as ==, &lt;, and &gt;. If p1 and p2 point to variables that are related to each other, such as elements of the same array, then p1 and p2 can be meaningfully compared.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nsolas"/>
                <a:ea typeface="Consolas"/>
                <a:cs typeface="Consolas"/>
                <a:sym typeface="Consolas"/>
              </a:rPr>
              <a:t>#include &lt;iostream&gt;</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using namespace std;</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const int MAX = 3;</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endParaRPr sz="1400" b="0" i="0" u="none" strike="noStrike" cap="none">
              <a:solidFill>
                <a:srgbClr val="000000"/>
              </a:solidFill>
              <a:latin typeface="Arial"/>
              <a:ea typeface="Arial"/>
              <a:cs typeface="Arial"/>
              <a:sym typeface="Arial"/>
            </a:endParaRPr>
          </a:p>
        </p:txBody>
      </p:sp>
      <p:sp>
        <p:nvSpPr>
          <p:cNvPr id="159" name="Google Shape;159;p1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Comparisons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int  var[MAX] = {10, 100, 200};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int  *ptr;</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ptr = var;</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int i = 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while ( ptr &lt;= &amp;var[MAX - 1]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"Address of var[" &lt;&lt; i &lt;&lt; "]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ptr &lt;&lt; endl;</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"Value of var[" &lt;&lt; i &lt;&lt; "]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*ptr &lt;&lt; endl;</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ptr++;</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Consolas"/>
                <a:ea typeface="Consolas"/>
                <a:cs typeface="Consolas"/>
                <a:sym typeface="Consolas"/>
              </a:rPr>
            </a:br>
            <a:endParaRPr sz="1800" b="0" i="0" u="none" strike="noStrike" cap="none">
              <a:solidFill>
                <a:srgbClr val="000000"/>
              </a:solidFill>
              <a:latin typeface="Calibri"/>
              <a:ea typeface="Calibri"/>
              <a:cs typeface="Calibri"/>
              <a:sym typeface="Calibri"/>
            </a:endParaRPr>
          </a:p>
        </p:txBody>
      </p:sp>
      <p:sp>
        <p:nvSpPr>
          <p:cNvPr id="165" name="Google Shape;165;p1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Comparisons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var[0] = 0xbfce42d0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var[0] = 10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var[1] = 0xbfce42d4</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var[1] = 100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var[2] = 0xbfce42d8</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var[2] = 200</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Consolas"/>
                <a:ea typeface="Consolas"/>
                <a:cs typeface="Consolas"/>
                <a:sym typeface="Consolas"/>
              </a:rPr>
            </a:br>
            <a:endParaRPr sz="1800" b="0" i="0" u="none" strike="noStrike" cap="none">
              <a:solidFill>
                <a:srgbClr val="000000"/>
              </a:solidFill>
              <a:latin typeface="Calibri"/>
              <a:ea typeface="Calibri"/>
              <a:cs typeface="Calibri"/>
              <a:sym typeface="Calibri"/>
            </a:endParaRPr>
          </a:p>
        </p:txBody>
      </p:sp>
      <p:sp>
        <p:nvSpPr>
          <p:cNvPr id="171" name="Google Shape;171;p1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Declaration:-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**ptr;</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77" name="Google Shape;177;p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Pointer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var = 789;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*ptr2;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ptr2 = &amp;var;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ptr1 = &amp;ptr2;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 var&lt;&lt;endl;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cout&lt;&lt;*ptr2&lt;&lt;endl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cout&lt;&lt;**ptr1; </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3" name="Google Shape;183;p2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Pointer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a:solidFill>
                  <a:srgbClr val="000000"/>
                </a:solidFill>
                <a:latin typeface="Calibri"/>
                <a:ea typeface="Calibri"/>
                <a:cs typeface="Calibri"/>
                <a:sym typeface="Calibri"/>
              </a:rPr>
              <a:t>Today we are going to cover -</a:t>
            </a:r>
            <a:endParaRPr/>
          </a:p>
          <a:p>
            <a:pPr marL="457200" marR="0" lvl="0" indent="-317500" algn="l" rtl="0">
              <a:lnSpc>
                <a:spcPct val="200000"/>
              </a:lnSpc>
              <a:spcBef>
                <a:spcPts val="0"/>
              </a:spcBef>
              <a:spcAft>
                <a:spcPts val="0"/>
              </a:spcAft>
              <a:buSzPts val="1400"/>
              <a:buChar char="●"/>
            </a:pPr>
            <a:r>
              <a:rPr lang="en-US"/>
              <a:t>Pointers</a:t>
            </a:r>
            <a:endParaRPr/>
          </a:p>
          <a:p>
            <a:pPr marL="457200" marR="0" lvl="0" indent="-317500" algn="l" rtl="0">
              <a:lnSpc>
                <a:spcPct val="200000"/>
              </a:lnSpc>
              <a:spcBef>
                <a:spcPts val="0"/>
              </a:spcBef>
              <a:spcAft>
                <a:spcPts val="0"/>
              </a:spcAft>
              <a:buSzPts val="1400"/>
              <a:buChar char="●"/>
            </a:pPr>
            <a:r>
              <a:rPr lang="en-US"/>
              <a:t>Difference b/w pointers and reference variables</a:t>
            </a:r>
            <a:endParaRPr/>
          </a:p>
          <a:p>
            <a:pPr marL="457200" marR="0" lvl="0" indent="-317500" algn="l" rtl="0">
              <a:lnSpc>
                <a:spcPct val="200000"/>
              </a:lnSpc>
              <a:spcBef>
                <a:spcPts val="0"/>
              </a:spcBef>
              <a:spcAft>
                <a:spcPts val="0"/>
              </a:spcAft>
              <a:buSzPts val="1400"/>
              <a:buChar char="●"/>
            </a:pPr>
            <a:r>
              <a:rPr lang="en-US"/>
              <a:t>Void pointer</a:t>
            </a:r>
            <a:endParaRPr/>
          </a:p>
          <a:p>
            <a:pPr marL="457200" marR="0" lvl="0" indent="-317500" algn="l" rtl="0">
              <a:lnSpc>
                <a:spcPct val="200000"/>
              </a:lnSpc>
              <a:spcBef>
                <a:spcPts val="0"/>
              </a:spcBef>
              <a:spcAft>
                <a:spcPts val="0"/>
              </a:spcAft>
              <a:buSzPts val="1400"/>
              <a:buChar char="●"/>
            </a:pPr>
            <a:r>
              <a:rPr lang="en-US"/>
              <a:t>Pointer to Pointer</a:t>
            </a:r>
            <a:endParaRPr/>
          </a:p>
          <a:p>
            <a:pPr marL="457200" marR="0" lvl="0" indent="-317500" algn="l" rtl="0">
              <a:lnSpc>
                <a:spcPct val="200000"/>
              </a:lnSpc>
              <a:spcBef>
                <a:spcPts val="0"/>
              </a:spcBef>
              <a:spcAft>
                <a:spcPts val="0"/>
              </a:spcAft>
              <a:buSzPts val="1400"/>
              <a:buChar char="●"/>
            </a:pPr>
            <a:r>
              <a:rPr lang="en-US"/>
              <a:t>Wild pointer</a:t>
            </a:r>
            <a:endParaRPr/>
          </a:p>
          <a:p>
            <a:pPr marL="457200" marR="0" lvl="0" indent="-317500" algn="l" rtl="0">
              <a:lnSpc>
                <a:spcPct val="200000"/>
              </a:lnSpc>
              <a:spcBef>
                <a:spcPts val="0"/>
              </a:spcBef>
              <a:spcAft>
                <a:spcPts val="0"/>
              </a:spcAft>
              <a:buSzPts val="1400"/>
              <a:buChar char="●"/>
            </a:pPr>
            <a:r>
              <a:rPr lang="en-US"/>
              <a:t>Null pointer</a:t>
            </a:r>
            <a:endParaRPr/>
          </a:p>
          <a:p>
            <a:pPr marL="457200" marR="0" lvl="0" indent="-317500" algn="l" rtl="0">
              <a:lnSpc>
                <a:spcPct val="200000"/>
              </a:lnSpc>
              <a:spcBef>
                <a:spcPts val="0"/>
              </a:spcBef>
              <a:spcAft>
                <a:spcPts val="0"/>
              </a:spcAft>
              <a:buSzPts val="1400"/>
              <a:buChar char="●"/>
            </a:pPr>
            <a:r>
              <a:rPr lang="en-US"/>
              <a:t>Class and pointer </a:t>
            </a:r>
            <a:endParaRPr/>
          </a:p>
          <a:p>
            <a:pPr marL="457200" marR="0" lvl="0" indent="-317500" algn="l" rtl="0">
              <a:lnSpc>
                <a:spcPct val="200000"/>
              </a:lnSpc>
              <a:spcBef>
                <a:spcPts val="0"/>
              </a:spcBef>
              <a:spcAft>
                <a:spcPts val="0"/>
              </a:spcAft>
              <a:buSzPts val="1400"/>
              <a:buChar char="●"/>
            </a:pPr>
            <a:r>
              <a:rPr lang="en-US"/>
              <a:t>This pointer</a:t>
            </a:r>
            <a:endParaRPr/>
          </a:p>
        </p:txBody>
      </p:sp>
      <p:sp>
        <p:nvSpPr>
          <p:cNvPr id="71" name="Google Shape;71;p3"/>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789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789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789</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9" name="Google Shape;189;p2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2. The operator used for dereferencing or indirection is ____</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a) *</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b) &amp;</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c) -&gt;</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d) –&gt;&gt;</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
        <p:nvSpPr>
          <p:cNvPr id="195" name="Google Shape;195;p2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 The operator used for dereferencing or indirection is ____</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a) *</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&amp;</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–&gt;&gt;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Explanation: * is used as dereferencing operator, used to read value stored at the pointed address</a:t>
            </a:r>
            <a:endParaRPr sz="1400" b="0" i="0" u="none" strike="noStrike" cap="none">
              <a:solidFill>
                <a:srgbClr val="FF0000"/>
              </a:solidFill>
              <a:latin typeface="Calibri"/>
              <a:ea typeface="Calibri"/>
              <a:cs typeface="Calibri"/>
              <a:sym typeface="Calibri"/>
            </a:endParaRPr>
          </a:p>
        </p:txBody>
      </p:sp>
      <p:sp>
        <p:nvSpPr>
          <p:cNvPr id="201" name="Google Shape;201;p2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3.What will happen in the following C++ code snippet?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100, b = 200;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 &amp;a, *q = &amp;b;</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 = q;</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b is assigned to 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p now points to b</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a is assigned to b</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q now points to a</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7" name="Google Shape;207;p2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3.What will happen in the following C++ code snippet?</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100, b = 200;</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 &amp;a, *q = &amp;b;</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 = q;</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b is assigned to 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b) p now points to b</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a is assigned to b</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q now points to 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Assigning to reference changes the object to which the reference is bound.</a:t>
            </a:r>
            <a:endParaRPr sz="14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 name="Google Shape;213;p2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4.Void pointer can point to which type of objects?</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A)int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float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 double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 all of the mentioned</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9" name="Google Shape;219;p2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pointer can point to which type of objects?</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A)int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float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 double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D) all of the mentioned</a:t>
            </a:r>
            <a:endParaRPr sz="1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25" name="Google Shape;225;p3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using namespace std;</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main()</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arr[20];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i;</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for(i = 0; i &lt; 10; i++)</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 + i) = 65 + i;</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 + i) = '\0';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arr;</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1" name="Google Shape;231;p3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Predict the ouput 1</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 ABCDEFGHIJ</a:t>
            </a:r>
            <a:br>
              <a:rPr lang="en-US" sz="1800" b="1" i="0" u="none" strike="noStrike" cap="none">
                <a:solidFill>
                  <a:srgbClr val="FF0000"/>
                </a:solidFill>
                <a:latin typeface="Calibri"/>
                <a:ea typeface="Calibri"/>
                <a:cs typeface="Calibri"/>
                <a:sym typeface="Calibri"/>
              </a:rPr>
            </a:b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Each time we are assigning 65 + i. In first iteration i = 0 and 65 is assigned. So it will print from A to J.</a:t>
            </a:r>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7" name="Google Shape;237;p3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#include &lt;iostream&gt;</a:t>
            </a:r>
            <a:endParaRPr sz="18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using namespace std;</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main()</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5, b = 10, c = 15;</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*arr[ ] = {&amp;a, &amp;b, &amp;c};</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arr[1];</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 name="Google Shape;243;p3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Predict the ouput 2</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4"/>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79" name="Google Shape;79;p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a:t>
            </a:r>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Arial"/>
                <a:ea typeface="Arial"/>
                <a:cs typeface="Arial"/>
                <a:sym typeface="Arial"/>
              </a:rPr>
            </a:br>
            <a:r>
              <a:rPr lang="en-US" sz="1800" b="1" i="0" u="none" strike="noStrike" cap="none">
                <a:solidFill>
                  <a:srgbClr val="FF0000"/>
                </a:solidFill>
                <a:latin typeface="Arial"/>
                <a:ea typeface="Arial"/>
                <a:cs typeface="Arial"/>
                <a:sym typeface="Arial"/>
              </a:rPr>
              <a:t>it will return some random number</a:t>
            </a:r>
            <a:endParaRPr sz="18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Array element cannot be address of auto variable. It can be address of static or extern variables.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9" name="Google Shape;249;p3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sz="18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32, *ptr = &amp;a;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ch = 'A', &amp;cho = ch;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cho += a;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ch;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 &lt;&lt; ", " &lt;&lt; ch &lt;&lt; endl;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 name="Google Shape;255;p3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Predict the ouput 3</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129, a </a:t>
            </a: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1" name="Google Shape;261;p3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arr[] = { 4, 5, 6, 7 };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 (arr + 1);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*arr + 10;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7" name="Google Shape;267;p3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Predict the ouput 4</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14</a:t>
            </a: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3" name="Google Shape;273;p4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de587f3e6b_0_237"/>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Uninitialized pointers are known as wild pointers because they point to some arbitrary memory location and may cause a program to crash or behave badly.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*p; /* wild pointer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Some unknown memory location is being corrupted.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should never be done.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 = 12;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79" name="Google Shape;279;gde587f3e6b_0_23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Wild pointer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de587f3e6b_0_243"/>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Please note that if a pointer p points to a known variable then it’s not a wild pointer. In the below program, p is a wild pointer till this points to a.</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*p; /* wild pointer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a = 10;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 = &amp;a; /* p is not a wild pointer now*/</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 = 12; /* This is fine. Value of a is changed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85" name="Google Shape;285;gde587f3e6b_0_24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Wild pointer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de587f3e6b_0_249"/>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NULL Pointer is a pointer which is pointing to nothing. In case, if we don’t have address to be assigned to a pointer, then we can simply use NULL.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#include &lt;iostream&gt;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int main()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Null Pointer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a:t>
            </a:r>
            <a:r>
              <a:rPr lang="en-US" sz="1800" b="0" i="0" u="none" strike="noStrike" cap="none" dirty="0" err="1">
                <a:solidFill>
                  <a:srgbClr val="000000"/>
                </a:solidFill>
                <a:latin typeface="Calibri"/>
                <a:ea typeface="Calibri"/>
                <a:cs typeface="Calibri"/>
                <a:sym typeface="Calibri"/>
              </a:rPr>
              <a:t>ptr</a:t>
            </a:r>
            <a:r>
              <a:rPr lang="en-US" sz="1800" b="0" i="0" u="none" strike="noStrike" cap="none" dirty="0">
                <a:solidFill>
                  <a:srgbClr val="000000"/>
                </a:solidFill>
                <a:latin typeface="Calibri"/>
                <a:ea typeface="Calibri"/>
                <a:cs typeface="Calibri"/>
                <a:sym typeface="Calibri"/>
              </a:rPr>
              <a:t> = NULL;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&lt;&lt;</a:t>
            </a:r>
            <a:r>
              <a:rPr lang="en-US" sz="1800" b="0" i="0" u="none" strike="noStrike" cap="none" dirty="0" err="1">
                <a:solidFill>
                  <a:srgbClr val="000000"/>
                </a:solidFill>
                <a:latin typeface="Calibri"/>
                <a:ea typeface="Calibri"/>
                <a:cs typeface="Calibri"/>
                <a:sym typeface="Calibri"/>
              </a:rPr>
              <a:t>ptr</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return 0;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p:txBody>
      </p:sp>
      <p:sp>
        <p:nvSpPr>
          <p:cNvPr id="291" name="Google Shape;291;gde587f3e6b_0_2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Null Pointer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de587f3e6b_0_261"/>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Simple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Simple obj;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Simple* ptr;   // Pointer of class type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&amp;obj;</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obj.a;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ptr-&gt;a;  // Accessing member with pointer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03" name="Google Shape;303;gde587f3e6b_0_26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 to Class Members in C++</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de587f3e6b_0_267"/>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Here you can see that we have declared a pointer of class type which points to class's object. We can access data members and member functions using pointer name with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arrow -&gt; symbol.</a:t>
            </a:r>
            <a:endParaRPr sz="1400" b="0" i="0" u="none" strike="noStrike" cap="none">
              <a:solidFill>
                <a:srgbClr val="000000"/>
              </a:solidFill>
              <a:latin typeface="Arial"/>
              <a:ea typeface="Arial"/>
              <a:cs typeface="Arial"/>
              <a:sym typeface="Arial"/>
            </a:endParaRPr>
          </a:p>
        </p:txBody>
      </p:sp>
      <p:sp>
        <p:nvSpPr>
          <p:cNvPr id="309" name="Google Shape;309;gde587f3e6b_0_26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 to Class Members in C++</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Syntax:-</a:t>
            </a:r>
            <a:endParaRPr dirty="0"/>
          </a:p>
          <a:p>
            <a:pPr marL="0" marR="0" lvl="0" indent="0" algn="l" rtl="0">
              <a:lnSpc>
                <a:spcPct val="100000"/>
              </a:lnSpc>
              <a:spcBef>
                <a:spcPts val="0"/>
              </a:spcBef>
              <a:spcAft>
                <a:spcPts val="0"/>
              </a:spcAft>
              <a:buNone/>
            </a:pPr>
            <a:r>
              <a:rPr lang="en-US" sz="1800" b="0" i="0" u="none" strike="noStrike" cap="none" dirty="0" err="1">
                <a:solidFill>
                  <a:srgbClr val="000000"/>
                </a:solidFill>
                <a:latin typeface="Calibri"/>
                <a:ea typeface="Calibri"/>
                <a:cs typeface="Calibri"/>
                <a:sym typeface="Calibri"/>
              </a:rPr>
              <a:t>data_type</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pointer_name</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int *p, var</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As I mentioned above, an integer type pointer can hold the address of another int variable. Here we have an integer variable var and pointer p holds the address of var. To assign the address of variable to pointer we use ampersand symbol (&amp;).</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 = &amp;var</a:t>
            </a:r>
            <a:r>
              <a:rPr lang="en-US" sz="1800" b="0"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85" name="Google Shape;85;p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de587f3e6b_0_273"/>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datatype class_name::*pointer_name = &amp;class_name::datamember_name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class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public: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int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void print()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cout &lt;&lt; "a is "&lt;&lt;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15" name="Google Shape;315;gde587f3e6b_0_27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Data Members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de587f3e6b_0_279"/>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Data d, *dp;</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 = &amp;d;     // pointer to object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Data::*ptr=&amp;Data::a;   // pointer to data member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d.*ptr=10;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d.print();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dp-&gt;*ptr=20;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dp-&gt;print();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Output:-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is 10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is 20</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1" name="Google Shape;321;gde587f3e6b_0_27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Data Members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de587f3e6b_0_285"/>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return_type (class_name::*ptr_name) (argument_type) = &amp;class_name::function_name;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Data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f(float)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(Data::*fp1) (float) = &amp;Data::f;   // Declaration and assignment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(Data::*fp2) (float);        // Only Declaration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7" name="Google Shape;327;gde587f3e6b_0_28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Members Function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de587f3e6b_0_291"/>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fp2 = &amp;Data::f;   // Assignment inside main()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33" name="Google Shape;333;gde587f3e6b_0_29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Members Function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de587f3e6b_0_297"/>
          <p:cNvSpPr txBox="1"/>
          <p:nvPr/>
        </p:nvSpPr>
        <p:spPr>
          <a:xfrm>
            <a:off x="94468" y="692887"/>
            <a:ext cx="8952300" cy="424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this pointer holds the address of current object, in simple words you can say that this pointer points to the current object of the class. Let’s take an example to understand this concept.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Demo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private: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num;</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setMyValues(int num, char 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this-&gt;num =num;</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this-&gt;ch=ch;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void displayMyValues(){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cout&lt;&lt;num&lt;&lt;endl;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39" name="Google Shape;339;gde587f3e6b_0_29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This pointer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de587f3e6b_0_303"/>
          <p:cNvSpPr txBox="1"/>
          <p:nvPr/>
        </p:nvSpPr>
        <p:spPr>
          <a:xfrm>
            <a:off x="94468" y="714453"/>
            <a:ext cx="8952300" cy="424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Demo obj;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obj.setMyValues(100,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obj.displayMyValues();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Here you can see that we have two data members num and ch. In member function setMyValues()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a:t>
            </a:r>
            <a:endParaRPr/>
          </a:p>
        </p:txBody>
      </p:sp>
      <p:sp>
        <p:nvSpPr>
          <p:cNvPr id="345" name="Google Shape;345;gde587f3e6b_0_30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This pointer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de85f6e0cb_0_0"/>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Write a program  to print all the alphabets using a pointer.</a:t>
            </a:r>
            <a:endParaRPr sz="1400" b="0"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00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Write a program to print the elements of an array in reverse order using pointer.</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Write a program  to count the number of vowels and consonants in a string using a pointer.</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Write a program to find the maximum number between three numbers using a pointer.</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51" name="Google Shape;351;gde85f6e0cb_0_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dirty="0">
                <a:solidFill>
                  <a:schemeClr val="lt1"/>
                </a:solidFill>
                <a:latin typeface="Calibri"/>
                <a:ea typeface="Calibri"/>
                <a:cs typeface="Calibri"/>
                <a:sym typeface="Calibri"/>
              </a:rPr>
              <a:t>Assignment</a:t>
            </a:r>
            <a:endParaRPr sz="24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357" name="Google Shape;357;p42"/>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363" name="Google Shape;363;p43"/>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//Pointer declaration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var=101;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//Assignment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 = &amp;var;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cout&lt;&lt;"Address of var: "&lt;&lt;&amp;var&lt;&lt;endl;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cout&lt;&lt;"Address of var: "&lt;&lt;p&lt;&lt;endl;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cout&lt;&lt;"Address of p: "&lt;&lt;&amp;p&lt;&lt;endl;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cout&lt;&lt;"Value of var: "&lt;&lt;*p;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1" name="Google Shape;91;p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 0x7fff5dfffc0c</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 0x7fff5dfffc0c</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p: 0x7fff5dfffc10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 101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 name="Google Shape;97;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 void pointer is a general-purpose pointer that can hold the address of any data type, but it is not associated with any data type.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*ptr; </a:t>
            </a:r>
            <a:r>
              <a:rPr lang="en-US" sz="1800" b="1"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10" name="Google Shape;110;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Void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*ptr;   // void pointer declaration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a=9;   // integer variable initialization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ptr=&amp;a;   // storing the address of 'a' variable in a void pointer variable.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std::cout &lt;&lt; &amp;a &lt;&lt; std::endl;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std::cout &lt;&lt; ptr &lt;&lt; std::endl;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16" name="Google Shape;116;p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Void Pointers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22" name="Google Shape;122;p1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pic>
        <p:nvPicPr>
          <p:cNvPr id="123" name="Google Shape;123;p11" descr="Text&#10;&#10;Description automatically generated"/>
          <p:cNvPicPr preferRelativeResize="0"/>
          <p:nvPr/>
        </p:nvPicPr>
        <p:blipFill rotWithShape="1">
          <a:blip r:embed="rId3">
            <a:alphaModFix/>
          </a:blip>
          <a:srcRect/>
          <a:stretch/>
        </p:blipFill>
        <p:spPr>
          <a:xfrm>
            <a:off x="1011447" y="1055632"/>
            <a:ext cx="5773227" cy="34204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3259</Words>
  <Application>Microsoft Office PowerPoint</Application>
  <PresentationFormat>On-screen Show (16:9)</PresentationFormat>
  <Paragraphs>786</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3</cp:revision>
  <dcterms:modified xsi:type="dcterms:W3CDTF">2021-06-03T12:28:34Z</dcterms:modified>
</cp:coreProperties>
</file>