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iEGwbaYRwKu1fVy88Odc9piYv1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92"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56045641_0_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de5604564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e56045641_0_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de5604564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e56045641_0_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de560456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e56045641_0_2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de5604564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e56045641_0_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de5604564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56045641_0_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de5604564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e56045641_0_5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de5604564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e56045641_0_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gde560456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56045641_0_6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gde5604564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e56045641_0_7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de5604564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e56045641_0_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de5604564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e56045641_0_8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gde560456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e56045641_0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de5604564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e56045641_0_9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de5604564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56045641_0_10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gde5604564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e56045641_0_1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gde5604564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e56045641_0_13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gde5604564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e56045641_0_14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de5604564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e56045641_0_14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gde5604564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e56045641_0_15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gde5604564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e56045641_0_15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de5604564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e56045641_0_16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de56045641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56045641_0_17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de5604564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de56045641_0_27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de5604564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e56045641_0_29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gde5604564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e56045641_0_30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gde56045641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e56045641_0_3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de56045641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e56045641_0_3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de56045641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e56045641_0_3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de56045641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56045641_0_3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gde5604564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56045641_0_3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gde56045641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e56045641_0_3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gde5604564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e56045641_0_3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gde5604564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e56045641_0_35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gde56045641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e56045641_0_3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gde56045641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e56045641_0_36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gde56045641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e56045641_0_37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gde56045641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56045641_0_38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de5604564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e56045641_0_38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7" name="Google Shape;417;gde56045641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e56045641_0_39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gde56045641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56045641_0_40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gde5604564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e56045641_0_4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gde5604564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de56045641_0_4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gde5604564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e56045641_0_4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gde56045641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e56045641_0_4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7" name="Google Shape;457;gde5604564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de56045641_0_43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gde56045641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e56045641_0_4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gde56045641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e56045641_0_4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8" name="Google Shape;478;gde5604564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e56045641_0_45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4" name="Google Shape;484;gde5604564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27"/>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7"/>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2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1" name="Google Shape;61;p1"/>
          <p:cNvSpPr txBox="1"/>
          <p:nvPr/>
        </p:nvSpPr>
        <p:spPr>
          <a:xfrm>
            <a:off x="429142" y="2217806"/>
            <a:ext cx="41679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a:t>Inheritance</a:t>
            </a:r>
            <a:endParaRPr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Parent-child, Animal- Dog,  Fruit - Apple , doctor- pediatrician</a:t>
            </a:r>
            <a:endParaRPr/>
          </a:p>
        </p:txBody>
      </p:sp>
      <p:sp>
        <p:nvSpPr>
          <p:cNvPr id="121" name="Google Shape;121;p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Single Inheritance</a:t>
            </a:r>
            <a:endParaRPr sz="2400" b="1" i="0" u="none" strike="noStrike" cap="none">
              <a:solidFill>
                <a:srgbClr val="FFFFFF"/>
              </a:solidFill>
              <a:latin typeface="Calibri"/>
              <a:ea typeface="Calibri"/>
              <a:cs typeface="Calibri"/>
              <a:sym typeface="Calibri"/>
            </a:endParaRPr>
          </a:p>
        </p:txBody>
      </p:sp>
      <p:pic>
        <p:nvPicPr>
          <p:cNvPr id="122" name="Google Shape;122;p11"/>
          <p:cNvPicPr preferRelativeResize="0"/>
          <p:nvPr/>
        </p:nvPicPr>
        <p:blipFill rotWithShape="1">
          <a:blip r:embed="rId3">
            <a:alphaModFix/>
          </a:blip>
          <a:srcRect l="28596" t="33621" r="38204" b="39870"/>
          <a:stretch/>
        </p:blipFill>
        <p:spPr>
          <a:xfrm>
            <a:off x="1103586" y="1032622"/>
            <a:ext cx="6233790" cy="2798379"/>
          </a:xfrm>
          <a:prstGeom prst="rect">
            <a:avLst/>
          </a:prstGeom>
          <a:noFill/>
          <a:ln>
            <a:noFill/>
          </a:ln>
        </p:spPr>
      </p:pic>
      <p:sp>
        <p:nvSpPr>
          <p:cNvPr id="123" name="Google Shape;123;p11"/>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Grandfather- Father- Child, Vehicle-Car- Audi, Doctor- Orthopedic- KneeSurgeon</a:t>
            </a:r>
            <a:endParaRPr sz="2400" b="0" i="0" u="none" strike="noStrike" cap="non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Multi-level Inheritance</a:t>
            </a:r>
            <a:endParaRPr sz="2400" b="1" i="0" u="none" strike="noStrike" cap="none">
              <a:solidFill>
                <a:srgbClr val="FFFFFF"/>
              </a:solidFill>
              <a:latin typeface="Calibri"/>
              <a:ea typeface="Calibri"/>
              <a:cs typeface="Calibri"/>
              <a:sym typeface="Calibri"/>
            </a:endParaRPr>
          </a:p>
        </p:txBody>
      </p:sp>
      <p:sp>
        <p:nvSpPr>
          <p:cNvPr id="130" name="Google Shape;130;p12"/>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1" name="Google Shape;131;p12"/>
          <p:cNvPicPr preferRelativeResize="0"/>
          <p:nvPr/>
        </p:nvPicPr>
        <p:blipFill rotWithShape="1">
          <a:blip r:embed="rId3">
            <a:alphaModFix/>
          </a:blip>
          <a:srcRect l="31867" t="24354" r="38324" b="22845"/>
          <a:stretch/>
        </p:blipFill>
        <p:spPr>
          <a:xfrm>
            <a:off x="1623848" y="671320"/>
            <a:ext cx="6148551" cy="3719369"/>
          </a:xfrm>
          <a:prstGeom prst="rect">
            <a:avLst/>
          </a:prstGeom>
          <a:noFill/>
          <a:ln>
            <a:noFill/>
          </a:ln>
        </p:spPr>
      </p:pic>
      <p:sp>
        <p:nvSpPr>
          <p:cNvPr id="132" name="Google Shape;132;p12"/>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Mother, Father- Child ,  student , Teacher- Teaching Assistant</a:t>
            </a:r>
            <a:endParaRPr/>
          </a:p>
        </p:txBody>
      </p:sp>
      <p:sp>
        <p:nvSpPr>
          <p:cNvPr id="138" name="Google Shape;138;p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Multiple Inheritance</a:t>
            </a:r>
            <a:endParaRPr sz="2400" b="1" i="0" u="none" strike="noStrike" cap="none">
              <a:solidFill>
                <a:srgbClr val="FFFFFF"/>
              </a:solidFill>
              <a:latin typeface="Calibri"/>
              <a:ea typeface="Calibri"/>
              <a:cs typeface="Calibri"/>
              <a:sym typeface="Calibri"/>
            </a:endParaRPr>
          </a:p>
        </p:txBody>
      </p:sp>
      <p:sp>
        <p:nvSpPr>
          <p:cNvPr id="139" name="Google Shape;139;p13"/>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 name="Google Shape;140;p13"/>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l="25766" t="19197" r="33521" b="52612"/>
          <a:stretch/>
        </p:blipFill>
        <p:spPr>
          <a:xfrm>
            <a:off x="1671145" y="1130726"/>
            <a:ext cx="6855502" cy="2668764"/>
          </a:xfrm>
          <a:prstGeom prst="rect">
            <a:avLst/>
          </a:prstGeom>
          <a:noFill/>
          <a:ln>
            <a:noFill/>
          </a:ln>
        </p:spPr>
      </p:pic>
      <p:sp>
        <p:nvSpPr>
          <p:cNvPr id="142" name="Google Shape;142;p13"/>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Animal- Dog, lion, cat etc,</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Fruit- Apple, Mango etc,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Person- student ,Teacher, scientist, Engineer etc</a:t>
            </a:r>
            <a:endParaRPr sz="2400" b="0" i="0" u="none" strike="noStrike" cap="none">
              <a:solidFill>
                <a:srgbClr val="000000"/>
              </a:solidFill>
              <a:latin typeface="Calibri"/>
              <a:ea typeface="Calibri"/>
              <a:cs typeface="Calibri"/>
              <a:sym typeface="Calibri"/>
            </a:endParaRPr>
          </a:p>
        </p:txBody>
      </p:sp>
      <p:sp>
        <p:nvSpPr>
          <p:cNvPr id="148" name="Google Shape;148;p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Hierarchical Inheritance</a:t>
            </a:r>
            <a:endParaRPr sz="2400" b="1" i="0" u="none" strike="noStrike" cap="none">
              <a:solidFill>
                <a:srgbClr val="FFFFFF"/>
              </a:solidFill>
              <a:latin typeface="Calibri"/>
              <a:ea typeface="Calibri"/>
              <a:cs typeface="Calibri"/>
              <a:sym typeface="Calibri"/>
            </a:endParaRPr>
          </a:p>
        </p:txBody>
      </p:sp>
      <p:sp>
        <p:nvSpPr>
          <p:cNvPr id="149" name="Google Shape;149;p14"/>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14"/>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14"/>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2" name="Google Shape;152;p14"/>
          <p:cNvPicPr preferRelativeResize="0"/>
          <p:nvPr/>
        </p:nvPicPr>
        <p:blipFill rotWithShape="1">
          <a:blip r:embed="rId3">
            <a:alphaModFix/>
          </a:blip>
          <a:srcRect/>
          <a:stretch/>
        </p:blipFill>
        <p:spPr>
          <a:xfrm>
            <a:off x="2144111" y="745586"/>
            <a:ext cx="4080478" cy="3069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Eg:Person- student ,Teacher – Teaching Assistant</a:t>
            </a:r>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8" name="Google Shape;158;p1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Hybrid Inheritance</a:t>
            </a:r>
            <a:endParaRPr sz="2400" b="1" i="0" u="none" strike="noStrike" cap="none">
              <a:solidFill>
                <a:srgbClr val="FFFFFF"/>
              </a:solidFill>
              <a:latin typeface="Calibri"/>
              <a:ea typeface="Calibri"/>
              <a:cs typeface="Calibri"/>
              <a:sym typeface="Calibri"/>
            </a:endParaRPr>
          </a:p>
        </p:txBody>
      </p:sp>
      <p:sp>
        <p:nvSpPr>
          <p:cNvPr id="159" name="Google Shape;159;p15"/>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15"/>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15"/>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62" name="Google Shape;162;p15"/>
          <p:cNvPicPr preferRelativeResize="0"/>
          <p:nvPr/>
        </p:nvPicPr>
        <p:blipFill rotWithShape="1">
          <a:blip r:embed="rId3">
            <a:alphaModFix/>
          </a:blip>
          <a:srcRect/>
          <a:stretch/>
        </p:blipFill>
        <p:spPr>
          <a:xfrm>
            <a:off x="1095375" y="890588"/>
            <a:ext cx="69532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class </a:t>
            </a:r>
            <a:r>
              <a:rPr lang="en-US" sz="1800" b="0" i="0" u="none" strike="noStrike" cap="none" dirty="0" err="1">
                <a:solidFill>
                  <a:srgbClr val="000000"/>
                </a:solidFill>
                <a:latin typeface="Calibri"/>
                <a:ea typeface="Calibri"/>
                <a:cs typeface="Calibri"/>
                <a:sym typeface="Calibri"/>
              </a:rPr>
              <a:t>BaseClass</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members....</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member function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class </a:t>
            </a:r>
            <a:r>
              <a:rPr lang="en-US" sz="1800" b="0" i="0" u="none" strike="noStrike" cap="none" dirty="0" err="1">
                <a:solidFill>
                  <a:srgbClr val="000000"/>
                </a:solidFill>
                <a:latin typeface="Calibri"/>
                <a:ea typeface="Calibri"/>
                <a:cs typeface="Calibri"/>
                <a:sym typeface="Calibri"/>
              </a:rPr>
              <a:t>DerivedClass</a:t>
            </a:r>
            <a:r>
              <a:rPr lang="en-US" sz="1800" b="0" i="0" u="none" strike="noStrike" cap="none" dirty="0">
                <a:solidFill>
                  <a:srgbClr val="000000"/>
                </a:solidFill>
                <a:latin typeface="Calibri"/>
                <a:ea typeface="Calibri"/>
                <a:cs typeface="Calibri"/>
                <a:sym typeface="Calibri"/>
              </a:rPr>
              <a:t> : public </a:t>
            </a:r>
            <a:r>
              <a:rPr lang="en-US" sz="1800" b="0" i="0" u="none" strike="noStrike" cap="none" dirty="0" err="1">
                <a:solidFill>
                  <a:srgbClr val="000000"/>
                </a:solidFill>
                <a:latin typeface="Calibri"/>
                <a:ea typeface="Calibri"/>
                <a:cs typeface="Calibri"/>
                <a:sym typeface="Calibri"/>
              </a:rPr>
              <a:t>BaseClass</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members....</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member function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p:txBody>
      </p:sp>
      <p:sp>
        <p:nvSpPr>
          <p:cNvPr id="168" name="Google Shape;168;p1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can be derived from more than one classes, which means it can inherit data and functions from multiple base classes.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define a derived class, we use a class derivation list to specify the base class(es).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derivation list names one or more base classes and has the form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r>
              <a:rPr lang="en-US" sz="1800" b="1" i="1" u="none" strike="noStrike" cap="none">
                <a:solidFill>
                  <a:srgbClr val="000000"/>
                </a:solidFill>
                <a:latin typeface="Calibri"/>
                <a:ea typeface="Calibri"/>
                <a:cs typeface="Calibri"/>
                <a:sym typeface="Calibri"/>
              </a:rPr>
              <a:t>class derived-class: access-specifier base-class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Where access-specifier is one of public, protected, or private, and base-class is the name of a previously defined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the access-specifier is not used, then it is private by default.</a:t>
            </a:r>
            <a:endParaRPr/>
          </a:p>
        </p:txBody>
      </p:sp>
      <p:sp>
        <p:nvSpPr>
          <p:cNvPr id="174" name="Google Shape;174;p1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Create a class Employee which stores and displays attributes of an employee like empname, empno,  department, salary. Create a derived class called Project which allows to store project name.  Write a C++ program to create object of project class.</a:t>
            </a:r>
            <a:endParaRPr/>
          </a:p>
        </p:txBody>
      </p:sp>
      <p:sp>
        <p:nvSpPr>
          <p:cNvPr id="180" name="Google Shape;180;p2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de56045641_0_7"/>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For creating a sub-class which is inherited from the base class we have to follow the below syntax.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Syntax: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subclass_name : access_mode base_class_name</a:t>
            </a:r>
            <a:endParaRPr sz="1800" b="0" i="0" u="none" strike="noStrike" cap="none">
              <a:solidFill>
                <a:srgbClr val="000000"/>
              </a:solidFill>
              <a:latin typeface="Calibri"/>
              <a:ea typeface="Calibri"/>
              <a:cs typeface="Calibri"/>
              <a:sym typeface="Calibri"/>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//body of subclass</a:t>
            </a:r>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Here, subclass_name is the name of the sub class.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access_mode is the mode in which you want to inherit this sub class for example: public, private etc.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86" name="Google Shape;186;gde56045641_0_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Implementing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de56045641_0_13"/>
          <p:cNvSpPr txBox="1"/>
          <p:nvPr/>
        </p:nvSpPr>
        <p:spPr>
          <a:xfrm>
            <a:off x="95855" y="636905"/>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Public mode</a:t>
            </a:r>
            <a:r>
              <a:rPr lang="en-US" sz="1800" b="0" i="0" u="none" strike="noStrike" cap="non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mode</a:t>
            </a:r>
            <a:r>
              <a:rPr lang="en-US" sz="1800" b="0" i="0" u="none" strike="noStrike" cap="non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Private mode</a:t>
            </a:r>
            <a:r>
              <a:rPr lang="en-US" sz="1800" b="0" i="0" u="none" strike="noStrike" cap="non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92" name="Google Shape;192;gde56045641_0_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Modes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a:solidFill>
                  <a:srgbClr val="000000"/>
                </a:solidFill>
                <a:latin typeface="Calibri"/>
                <a:ea typeface="Calibri"/>
                <a:cs typeface="Calibri"/>
                <a:sym typeface="Calibri"/>
              </a:rPr>
              <a:t>Today we are going to cover -</a:t>
            </a:r>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Inheritance basics – base class , dervied class</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Type of inheritance- 	simple, multi-level, multiple and hierarchical</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Access specifier or mode (private, protected, public inheritance)</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Access specifier (private, protected, public) , Protected members</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Modes (private, protected, public inheritance)</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Overriding member functions,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Order of execution of constructors and destructors,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Resolving ambiguities in inheritance,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Virtual base class.</a:t>
            </a:r>
            <a:endParaRPr>
              <a:latin typeface="Calibri"/>
              <a:ea typeface="Calibri"/>
              <a:cs typeface="Calibri"/>
              <a:sym typeface="Calibri"/>
            </a:endParaRPr>
          </a:p>
          <a:p>
            <a:pPr marL="457200" marR="0" lvl="0" indent="-228600" algn="l" rtl="0">
              <a:lnSpc>
                <a:spcPct val="200000"/>
              </a:lnSpc>
              <a:spcBef>
                <a:spcPts val="0"/>
              </a:spcBef>
              <a:spcAft>
                <a:spcPts val="0"/>
              </a:spcAft>
              <a:buClr>
                <a:srgbClr val="000000"/>
              </a:buClr>
              <a:buSzPts val="2400"/>
              <a:buFont typeface="Calibri"/>
              <a:buNone/>
            </a:pPr>
            <a:endParaRPr sz="2000" b="0" i="0" u="none" strike="noStrike" cap="none">
              <a:solidFill>
                <a:srgbClr val="000000"/>
              </a:solidFill>
              <a:latin typeface="Calibri"/>
              <a:ea typeface="Calibri"/>
              <a:cs typeface="Calibri"/>
              <a:sym typeface="Calibri"/>
            </a:endParaRPr>
          </a:p>
        </p:txBody>
      </p:sp>
      <p:sp>
        <p:nvSpPr>
          <p:cNvPr id="67" name="Google Shape;67;p3"/>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e56045641_0_19"/>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000000"/>
                </a:solidFill>
                <a:latin typeface="Calibri"/>
                <a:ea typeface="Calibri"/>
                <a:cs typeface="Calibri"/>
                <a:sym typeface="Calibri"/>
              </a:rPr>
              <a:t>public</a:t>
            </a:r>
            <a:r>
              <a:rPr lang="en-US" sz="1800" b="0" i="0" u="none" strike="noStrike" cap="none">
                <a:solidFill>
                  <a:srgbClr val="000000"/>
                </a:solidFill>
                <a:latin typeface="Calibri"/>
                <a:ea typeface="Calibri"/>
                <a:cs typeface="Calibri"/>
                <a:sym typeface="Calibri"/>
              </a:rPr>
              <a:t> student  //here  public is mode of inheritance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198" name="Google Shape;198;gde56045641_0_1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 revisited</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de56045641_0_2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//not accessible here as private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Note</a:t>
            </a:r>
            <a:r>
              <a:rPr lang="en-US" sz="1800" b="0" i="0" u="none" strike="noStrike" cap="non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4" name="Google Shape;204;gde56045641_0_2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de56045641_0_43"/>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FF0000"/>
                </a:solidFill>
                <a:latin typeface="Calibri"/>
                <a:ea typeface="Calibri"/>
                <a:cs typeface="Calibri"/>
                <a:sym typeface="Calibri"/>
              </a:rPr>
              <a:t>public</a:t>
            </a:r>
            <a:r>
              <a:rPr lang="en-US" sz="1800" b="0" i="0" u="none" strike="noStrike" cap="none">
                <a:solidFill>
                  <a:srgbClr val="FF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210" name="Google Shape;210;gde56045641_0_43"/>
          <p:cNvSpPr txBox="1"/>
          <p:nvPr/>
        </p:nvSpPr>
        <p:spPr>
          <a:xfrm>
            <a:off x="389700" y="122852"/>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public</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de56045641_0_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//accessible here as public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"&lt;&lt;t1.rollno&lt;&lt;" Marks = "&lt;&lt;t1.marks&lt;&lt;endl;</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 //not required now</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 name="Google Shape;216;gde56045641_0_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public</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de56045641_0_5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Then what is the solution: how to make base class members accessible in derived class?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Answer is using by making them protected.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members:  </a:t>
            </a:r>
            <a:r>
              <a:rPr lang="en-US" sz="1800" b="0" i="0" u="none" strike="noStrike" cap="non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a:p>
          <a:p>
            <a:pPr marL="285750" marR="0" lvl="5"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22" name="Google Shape;222;gde56045641_0_5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a:t>
            </a:r>
            <a:r>
              <a:rPr lang="en-US" sz="2400" b="1">
                <a:solidFill>
                  <a:srgbClr val="FFFFFF"/>
                </a:solidFill>
                <a:latin typeface="Calibri"/>
                <a:ea typeface="Calibri"/>
                <a:cs typeface="Calibri"/>
                <a:sym typeface="Calibri"/>
              </a:rPr>
              <a:t>accessible</a:t>
            </a:r>
            <a:r>
              <a:rPr lang="en-US" sz="2400" b="1" i="0" u="none" strike="noStrike" cap="none">
                <a:solidFill>
                  <a:srgbClr val="FFFFFF"/>
                </a:solidFill>
                <a:latin typeface="Calibri"/>
                <a:ea typeface="Calibri"/>
                <a:cs typeface="Calibri"/>
                <a:sym typeface="Calibri"/>
              </a:rPr>
              <a:t> in derived class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de56045641_0_6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protected: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000000"/>
                </a:solidFill>
                <a:latin typeface="Calibri"/>
                <a:ea typeface="Calibri"/>
                <a:cs typeface="Calibri"/>
                <a:sym typeface="Calibri"/>
              </a:rPr>
              <a:t>public</a:t>
            </a:r>
            <a:r>
              <a:rPr lang="en-US" sz="1800" b="0" i="0" u="none" strike="noStrike" cap="none">
                <a:solidFill>
                  <a:srgbClr val="000000"/>
                </a:solidFill>
                <a:latin typeface="Calibri"/>
                <a:ea typeface="Calibri"/>
                <a:cs typeface="Calibri"/>
                <a:sym typeface="Calibri"/>
              </a:rPr>
              <a:t>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228" name="Google Shape;228;gde56045641_0_6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 protected members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de56045641_0_67"/>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 accessible here as protected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Rollno=1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4" name="Google Shape;234;gde56045641_0_6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de56045641_0_73"/>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0" name="Google Shape;240;gde56045641_0_7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How Modes of inheritance impact the members </a:t>
            </a:r>
            <a:endParaRPr sz="2400" b="1" i="0" u="none" strike="noStrike" cap="none">
              <a:solidFill>
                <a:srgbClr val="FFFFFF"/>
              </a:solidFill>
              <a:latin typeface="Calibri"/>
              <a:ea typeface="Calibri"/>
              <a:cs typeface="Calibri"/>
              <a:sym typeface="Calibri"/>
            </a:endParaRPr>
          </a:p>
        </p:txBody>
      </p:sp>
      <p:pic>
        <p:nvPicPr>
          <p:cNvPr id="241" name="Google Shape;241;gde56045641_0_73"/>
          <p:cNvPicPr preferRelativeResize="0"/>
          <p:nvPr/>
        </p:nvPicPr>
        <p:blipFill rotWithShape="1">
          <a:blip r:embed="rId3">
            <a:alphaModFix/>
          </a:blip>
          <a:srcRect l="7925" t="26722" r="42878" b="35195"/>
          <a:stretch/>
        </p:blipFill>
        <p:spPr>
          <a:xfrm>
            <a:off x="162083" y="839972"/>
            <a:ext cx="8697271" cy="37851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e56045641_0_80"/>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Private members </a:t>
            </a:r>
            <a:r>
              <a:rPr lang="en-US" sz="1800" b="0" i="0" u="none" strike="noStrike" cap="non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members:  </a:t>
            </a:r>
            <a:r>
              <a:rPr lang="en-US" sz="1800" b="0" i="0" u="none" strike="noStrike" cap="non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public members:  </a:t>
            </a:r>
            <a:r>
              <a:rPr lang="en-US" sz="1800" b="0" i="0" u="none" strike="noStrike" cap="non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Let us understand it with example</a:t>
            </a:r>
            <a:endParaRPr/>
          </a:p>
        </p:txBody>
      </p:sp>
      <p:sp>
        <p:nvSpPr>
          <p:cNvPr id="247" name="Google Shape;247;gde56045641_0_8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Impact on members of modes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e56045641_0_8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z;</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B : </a:t>
            </a:r>
            <a:r>
              <a:rPr lang="en-US" sz="1800" b="1" i="0" u="none" strike="noStrike" cap="none">
                <a:solidFill>
                  <a:srgbClr val="000000"/>
                </a:solidFill>
                <a:latin typeface="Times New Roman"/>
                <a:ea typeface="Times New Roman"/>
                <a:cs typeface="Times New Roman"/>
                <a:sym typeface="Times New Roman"/>
              </a:rPr>
              <a:t>public</a:t>
            </a:r>
            <a:r>
              <a:rPr lang="en-US" sz="1800" b="0" i="0" u="none" strike="noStrike" cap="none">
                <a:solidFill>
                  <a:srgbClr val="000000"/>
                </a:solidFill>
                <a:latin typeface="Times New Roman"/>
                <a:ea typeface="Times New Roman"/>
                <a:cs typeface="Times New Roman"/>
                <a:sym typeface="Times New Roman"/>
              </a:rPr>
              <a: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x is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z is not accessible from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Calibri"/>
              <a:ea typeface="Calibri"/>
              <a:cs typeface="Calibri"/>
              <a:sym typeface="Calibri"/>
            </a:endParaRPr>
          </a:p>
        </p:txBody>
      </p:sp>
      <p:sp>
        <p:nvSpPr>
          <p:cNvPr id="253" name="Google Shape;253;gde56045641_0_8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observe the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4"/>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74" name="Google Shape;74;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de56045641_0_9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C : </a:t>
            </a:r>
            <a:r>
              <a:rPr lang="en-US" sz="1800" b="1" i="0" u="none" strike="noStrike" cap="none">
                <a:solidFill>
                  <a:srgbClr val="000000"/>
                </a:solidFill>
                <a:latin typeface="Times New Roman"/>
                <a:ea typeface="Times New Roman"/>
                <a:cs typeface="Times New Roman"/>
                <a:sym typeface="Times New Roman"/>
              </a:rPr>
              <a:t>protected </a:t>
            </a:r>
            <a:r>
              <a:rPr lang="en-US" sz="1800" b="0" i="0" u="none" strike="noStrike" cap="none">
                <a:solidFill>
                  <a:srgbClr val="000000"/>
                </a:solidFill>
                <a:latin typeface="Times New Roman"/>
                <a:ea typeface="Times New Roman"/>
                <a:cs typeface="Times New Roman"/>
                <a:sym typeface="Times New Roman"/>
              </a:rPr>
              <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x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z is not accessible from 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D : </a:t>
            </a:r>
            <a:r>
              <a:rPr lang="en-US" sz="1800" b="1" i="0" u="none" strike="noStrike" cap="none">
                <a:solidFill>
                  <a:srgbClr val="000000"/>
                </a:solidFill>
                <a:latin typeface="Times New Roman"/>
                <a:ea typeface="Times New Roman"/>
                <a:cs typeface="Times New Roman"/>
                <a:sym typeface="Times New Roman"/>
              </a:rPr>
              <a:t>private</a:t>
            </a:r>
            <a:r>
              <a:rPr lang="en-US" sz="1800" b="0" i="0" u="none" strike="noStrike" cap="none">
                <a:solidFill>
                  <a:srgbClr val="000000"/>
                </a:solidFill>
                <a:latin typeface="Times New Roman"/>
                <a:ea typeface="Times New Roman"/>
                <a:cs typeface="Times New Roman"/>
                <a:sym typeface="Times New Roman"/>
              </a:rPr>
              <a:t> A    // private' is default for classes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x is 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y is 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z is not accessible from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sz="1800" b="0" i="0" u="none" strike="noStrike" cap="none">
              <a:solidFill>
                <a:srgbClr val="000000"/>
              </a:solidFill>
              <a:latin typeface="Calibri"/>
              <a:ea typeface="Calibri"/>
              <a:cs typeface="Calibri"/>
              <a:sym typeface="Calibri"/>
            </a:endParaRPr>
          </a:p>
        </p:txBody>
      </p:sp>
      <p:sp>
        <p:nvSpPr>
          <p:cNvPr id="259" name="Google Shape;259;gde56045641_0_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observe the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de56045641_0_9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 the inheritance is private, the private members of the base class are ______  in the derived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Inaccessible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Protected</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Private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5" name="Google Shape;265;gde56045641_0_9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de56045641_0_10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 the inheritance is private, the private members of the base class are ______  in the derived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Inaccessible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Protected</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Private</a:t>
            </a:r>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Answer: option A</a:t>
            </a:r>
            <a:endParaRPr/>
          </a:p>
        </p:txBody>
      </p:sp>
      <p:sp>
        <p:nvSpPr>
          <p:cNvPr id="271" name="Google Shape;271;gde56045641_0_10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de56045641_0_12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Create two classes Cuboid and CubiodVol. Cuboid  with three data fields-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a:t>
            </a:r>
            <a:r>
              <a:rPr lang="en-US" sz="1600" b="0" i="1" u="none" strike="noStrike" cap="none">
                <a:solidFill>
                  <a:srgbClr val="000000"/>
                </a:solidFill>
                <a:latin typeface="Arial"/>
                <a:ea typeface="Arial"/>
                <a:cs typeface="Arial"/>
                <a:sym typeface="Arial"/>
              </a:rPr>
              <a:t>int</a:t>
            </a:r>
            <a:r>
              <a:rPr lang="en-US" sz="1600" b="0" i="0" u="none" strike="noStrike" cap="none">
                <a:solidFill>
                  <a:srgbClr val="000000"/>
                </a:solidFill>
                <a:latin typeface="Arial"/>
                <a:ea typeface="Arial"/>
                <a:cs typeface="Arial"/>
                <a:sym typeface="Arial"/>
              </a:rPr>
              <a:t> types. The class should have d</a:t>
            </a:r>
            <a:r>
              <a:rPr lang="en-US" sz="1600" b="0" i="1" u="none" strike="noStrike" cap="none">
                <a:solidFill>
                  <a:srgbClr val="000000"/>
                </a:solidFill>
                <a:latin typeface="Arial"/>
                <a:ea typeface="Arial"/>
                <a:cs typeface="Arial"/>
                <a:sym typeface="Arial"/>
              </a:rPr>
              <a:t>isplay() </a:t>
            </a:r>
            <a:r>
              <a:rPr lang="en-US" sz="1600" b="0" i="0" u="none" strike="noStrike" cap="none">
                <a:solidFill>
                  <a:srgbClr val="000000"/>
                </a:solidFill>
                <a:latin typeface="Arial"/>
                <a:ea typeface="Arial"/>
                <a:cs typeface="Arial"/>
                <a:sym typeface="Arial"/>
              </a:rPr>
              <a:t>method, to print the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the cuboid separated by space. The</a:t>
            </a:r>
            <a:r>
              <a:rPr lang="en-US" sz="1600" b="0" i="1" u="none" strike="noStrike" cap="none">
                <a:solidFill>
                  <a:srgbClr val="000000"/>
                </a:solidFill>
                <a:latin typeface="Arial"/>
                <a:ea typeface="Arial"/>
                <a:cs typeface="Arial"/>
                <a:sym typeface="Arial"/>
              </a:rPr>
              <a:t>CuboidVol</a:t>
            </a:r>
            <a:r>
              <a:rPr lang="en-US" sz="1600" b="0" i="0" u="none" strike="noStrike" cap="none">
                <a:solidFill>
                  <a:srgbClr val="000000"/>
                </a:solidFill>
                <a:latin typeface="Arial"/>
                <a:ea typeface="Arial"/>
                <a:cs typeface="Arial"/>
                <a:sym typeface="Arial"/>
              </a:rPr>
              <a:t> class is derived from Cuboid class. The class should have </a:t>
            </a:r>
            <a:r>
              <a:rPr lang="en-US" sz="1600" b="0" i="1" u="none" strike="noStrike" cap="none">
                <a:solidFill>
                  <a:srgbClr val="000000"/>
                </a:solidFill>
                <a:latin typeface="Arial"/>
                <a:ea typeface="Arial"/>
                <a:cs typeface="Arial"/>
                <a:sym typeface="Arial"/>
              </a:rPr>
              <a:t>read_input()</a:t>
            </a:r>
            <a:r>
              <a:rPr lang="en-US" sz="1600" b="0" i="0" u="none" strike="noStrike" cap="none">
                <a:solidFill>
                  <a:srgbClr val="000000"/>
                </a:solidFill>
                <a:latin typeface="Arial"/>
                <a:ea typeface="Arial"/>
                <a:cs typeface="Arial"/>
                <a:sym typeface="Arial"/>
              </a:rPr>
              <a:t> method, to read the values of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the Cuboid. The </a:t>
            </a:r>
            <a:r>
              <a:rPr lang="en-US" sz="1600" b="0" i="1" u="none" strike="noStrike" cap="none">
                <a:solidFill>
                  <a:srgbClr val="000000"/>
                </a:solidFill>
                <a:latin typeface="Arial"/>
                <a:ea typeface="Arial"/>
                <a:cs typeface="Arial"/>
                <a:sym typeface="Arial"/>
              </a:rPr>
              <a:t>CuboidVol</a:t>
            </a:r>
            <a:r>
              <a:rPr lang="en-US" sz="1600" b="0" i="0" u="none" strike="noStrike" cap="none">
                <a:solidFill>
                  <a:srgbClr val="000000"/>
                </a:solidFill>
                <a:latin typeface="Arial"/>
                <a:ea typeface="Arial"/>
                <a:cs typeface="Arial"/>
                <a:sym typeface="Arial"/>
              </a:rPr>
              <a:t> class should also the </a:t>
            </a:r>
            <a:r>
              <a:rPr lang="en-US" sz="1600" b="0" i="1" u="none" strike="noStrike" cap="none">
                <a:solidFill>
                  <a:srgbClr val="000000"/>
                </a:solidFill>
                <a:latin typeface="Arial"/>
                <a:ea typeface="Arial"/>
                <a:cs typeface="Arial"/>
                <a:sym typeface="Arial"/>
              </a:rPr>
              <a:t>displayVol()</a:t>
            </a:r>
            <a:r>
              <a:rPr lang="en-US" sz="1600" b="0" i="0" u="none" strike="noStrike" cap="none">
                <a:solidFill>
                  <a:srgbClr val="000000"/>
                </a:solidFill>
                <a:latin typeface="Arial"/>
                <a:ea typeface="Arial"/>
                <a:cs typeface="Arial"/>
                <a:sym typeface="Arial"/>
              </a:rPr>
              <a:t> method to print the volume of the Cuboid ( length * width * height ).</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expected:</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If length = 12, width = 10 and height = 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Volume of the cuboid is = ( length * width * height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 12 * 10 * 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 240</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Note: Assume necessary data wherever required</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277" name="Google Shape;277;gde56045641_0_1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de56045641_0_13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Use the concept of multi-level inheritance. Create a class student with roll number as a member. Create 2 classes:</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Test: containing the marks of a student in 5 subjects inheriting class student ( having roll number of the student).</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Note: Assume necessary data wherever required</a:t>
            </a:r>
            <a:endParaRPr dirty="0"/>
          </a:p>
          <a:p>
            <a:pPr marL="0" marR="0" lvl="0" indent="0" algn="l" rtl="0">
              <a:lnSpc>
                <a:spcPct val="100000"/>
              </a:lnSpc>
              <a:spcBef>
                <a:spcPts val="0"/>
              </a:spcBef>
              <a:spcAft>
                <a:spcPts val="0"/>
              </a:spcAft>
              <a:buNone/>
            </a:pPr>
            <a:br>
              <a:rPr lang="en-US" sz="1600" b="0" i="0" u="none" strike="noStrike" cap="none" dirty="0">
                <a:solidFill>
                  <a:srgbClr val="000000"/>
                </a:solidFill>
                <a:latin typeface="Arial"/>
                <a:ea typeface="Arial"/>
                <a:cs typeface="Arial"/>
                <a:sym typeface="Arial"/>
              </a:rPr>
            </a:br>
            <a:endParaRPr sz="1600" b="0" i="0" u="none" strike="noStrike" cap="none" dirty="0">
              <a:solidFill>
                <a:srgbClr val="000000"/>
              </a:solidFill>
              <a:latin typeface="Arial"/>
              <a:ea typeface="Arial"/>
              <a:cs typeface="Arial"/>
              <a:sym typeface="Arial"/>
            </a:endParaRPr>
          </a:p>
        </p:txBody>
      </p:sp>
      <p:sp>
        <p:nvSpPr>
          <p:cNvPr id="283" name="Google Shape;283;gde56045641_0_13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de56045641_0_14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Note: Assume necessary data wherever required</a:t>
            </a:r>
            <a:endParaRPr dirty="0"/>
          </a:p>
          <a:p>
            <a:pPr marL="0" marR="0" lvl="0" indent="0" algn="l" rtl="0">
              <a:lnSpc>
                <a:spcPct val="100000"/>
              </a:lnSpc>
              <a:spcBef>
                <a:spcPts val="0"/>
              </a:spcBef>
              <a:spcAft>
                <a:spcPts val="0"/>
              </a:spcAft>
              <a:buNone/>
            </a:pPr>
            <a:br>
              <a:rPr lang="en-US" sz="1600" b="0" i="0" u="none" strike="noStrike" cap="none" dirty="0">
                <a:solidFill>
                  <a:srgbClr val="000000"/>
                </a:solidFill>
                <a:latin typeface="Arial"/>
                <a:ea typeface="Arial"/>
                <a:cs typeface="Arial"/>
                <a:sym typeface="Arial"/>
              </a:rPr>
            </a:br>
            <a:endParaRPr sz="1600" b="0" i="0" u="none" strike="noStrike" cap="none" dirty="0">
              <a:solidFill>
                <a:srgbClr val="000000"/>
              </a:solidFill>
              <a:latin typeface="Arial"/>
              <a:ea typeface="Arial"/>
              <a:cs typeface="Arial"/>
              <a:sym typeface="Arial"/>
            </a:endParaRPr>
          </a:p>
        </p:txBody>
      </p:sp>
      <p:sp>
        <p:nvSpPr>
          <p:cNvPr id="289" name="Google Shape;289;gde56045641_0_14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de56045641_0_146"/>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Earlier we have discussed </a:t>
            </a:r>
            <a:r>
              <a:rPr lang="en-US" sz="1600" b="1" i="0" u="none" strike="noStrike" cap="none">
                <a:solidFill>
                  <a:srgbClr val="000000"/>
                </a:solidFill>
                <a:latin typeface="Arial"/>
                <a:ea typeface="Arial"/>
                <a:cs typeface="Arial"/>
                <a:sym typeface="Arial"/>
              </a:rPr>
              <a:t>function overloading</a:t>
            </a:r>
            <a:r>
              <a:rPr lang="en-US" sz="1600" b="0" i="0" u="none" strike="noStrike" cap="none">
                <a:solidFill>
                  <a:srgbClr val="000000"/>
                </a:solidFill>
                <a:latin typeface="Arial"/>
                <a:ea typeface="Arial"/>
                <a:cs typeface="Arial"/>
                <a:sym typeface="Arial"/>
              </a:rPr>
              <a:t> where same function takes various forms.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The function name is same , but the parameter list changes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Now let is see the concept of function overriding</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lang="en-US" sz="1600" b="1" i="0" u="none" strike="noStrike" cap="none">
                <a:solidFill>
                  <a:srgbClr val="000000"/>
                </a:solidFill>
                <a:latin typeface="Arial"/>
                <a:ea typeface="Arial"/>
                <a:cs typeface="Arial"/>
                <a:sym typeface="Arial"/>
              </a:rPr>
              <a:t>function overriding</a:t>
            </a: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The function in derived class overrides the function in base class.</a:t>
            </a:r>
            <a:endParaRPr/>
          </a:p>
          <a:p>
            <a:pPr marL="0" marR="0" lvl="0" indent="0" algn="l" rtl="0">
              <a:lnSpc>
                <a:spcPct val="100000"/>
              </a:lnSpc>
              <a:spcBef>
                <a:spcPts val="0"/>
              </a:spcBef>
              <a:spcAft>
                <a:spcPts val="0"/>
              </a:spcAft>
              <a:buNone/>
            </a:pPr>
            <a:r>
              <a:rPr lang="en-US" sz="1600" b="1" i="0" u="none" strike="noStrike" cap="none">
                <a:solidFill>
                  <a:srgbClr val="FFFFFF"/>
                </a:solidFill>
                <a:latin typeface="Calibri"/>
                <a:ea typeface="Calibri"/>
                <a:cs typeface="Calibri"/>
                <a:sym typeface="Calibri"/>
              </a:rPr>
              <a:t>Access Overriding member functions using :: -another way</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It is the redefinition of base class function in its derived class with same signature i.e return type and parameters.</a:t>
            </a: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95" name="Google Shape;295;gde56045641_0_14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de56045641_0_152"/>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#include &lt;iostream&gt;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using namespace std;</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class Base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void 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cout &lt;&lt; "Base Function"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class Derived : public Base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void 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cout &lt;&lt; "Derived Function"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301" name="Google Shape;301;gde56045641_0_15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de56045641_0_15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Base base1;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base1.print();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Base Function</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Had we called the print() function from an object of the Base class, the function would not have been overridden.</a:t>
            </a:r>
            <a:endParaRPr sz="1600" b="0" i="0" u="none" strike="noStrike" cap="none">
              <a:solidFill>
                <a:srgbClr val="000000"/>
              </a:solidFill>
              <a:latin typeface="Arial"/>
              <a:ea typeface="Arial"/>
              <a:cs typeface="Arial"/>
              <a:sym typeface="Arial"/>
            </a:endParaRPr>
          </a:p>
        </p:txBody>
      </p:sp>
      <p:sp>
        <p:nvSpPr>
          <p:cNvPr id="307" name="Google Shape;307;gde56045641_0_15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de56045641_0_16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 derived1;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derived1.print();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Derived Function</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sz="1600" b="0" i="0" u="none" strike="noStrike" cap="none">
              <a:solidFill>
                <a:srgbClr val="000000"/>
              </a:solidFill>
              <a:latin typeface="Arial"/>
              <a:ea typeface="Arial"/>
              <a:cs typeface="Arial"/>
              <a:sym typeface="Arial"/>
            </a:endParaRPr>
          </a:p>
        </p:txBody>
      </p:sp>
      <p:sp>
        <p:nvSpPr>
          <p:cNvPr id="313" name="Google Shape;313;gde56045641_0_16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is one of the object oriented programming paradigm as mentioned initially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is the process of using properties of one class into the another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achieved by deriving sub-class from the base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that is inherited is called a super class,base class or parent class and the derived class is called a sub-class, derived class or child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sub-class is a specialized version of a super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Eg. we can categories the ‘animal’ into two categories: ‘wild animal’ and ‘pet animal’. Also we can categories ‘wild animal’ into ‘tiger’, ‘lion’, ‘leopard’ and ‘pet animal’ into ‘cat’, ‘dog’, ‘bull’.</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Inheritance basics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de56045641_0_17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Consider above Base and Derived class</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int main() {</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Derived derived1, derived2;</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derived1.print();</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 access print() function of the Base class</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derived2.Base::print();</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return 0;</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Output:</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Derived Function</a:t>
            </a:r>
            <a:endParaRPr dirty="0"/>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Base Function</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The base class function can be accessed using scope resolution operator. </a:t>
            </a:r>
            <a:endParaRPr dirty="0"/>
          </a:p>
        </p:txBody>
      </p:sp>
      <p:sp>
        <p:nvSpPr>
          <p:cNvPr id="319" name="Google Shape;319;gde56045641_0_17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Access Overriding member functions using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de56045641_0_27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Whenever we create an object of a class, the default constructor of that class is invoked automatically to initialize the members of the class. </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If we inherit a class from another class and create an object of the derived class, it is clear that the default constructor of the derived class will be invoked but before that the default constructor of all of the base classes will be invoked, i.e the order of invokation is that the base class’s default constructor will be invoked first and then the derived class’s default constructor will be invoked.</a:t>
            </a:r>
            <a:endParaRPr/>
          </a:p>
        </p:txBody>
      </p:sp>
      <p:sp>
        <p:nvSpPr>
          <p:cNvPr id="325" name="Google Shape;325;gde56045641_0_27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execution in constructors and destructors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de56045641_0_29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Why the base class’s constructor is called on creating an object of derived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understand this you will have to recall your knowledge on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happens when a class is inherited from other?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data members and member functions of base class comes automatically in derived class based on the access specifier but the definition of these members exists in base class only.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why the constructor of base class is called first to initialize all the inherited members. </a:t>
            </a:r>
            <a:endParaRPr/>
          </a:p>
        </p:txBody>
      </p:sp>
      <p:sp>
        <p:nvSpPr>
          <p:cNvPr id="331" name="Google Shape;331;gde56045641_0_29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Why the base class’s constructor is called first?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de56045641_0_30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For multiple inheritance order of constructor call is, the base class’s constructors are called in the order of inheritance and then the derived class’s constructor.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student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student()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first base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second base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7" name="Google Shape;337;gde56045641_0_30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constructor call for Multiple Inheritance</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de56045641_0_311"/>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TeachingAssistant: public student, public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 child class's Constructor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TeachingAssistant()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child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main function</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 creating object of class Child</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TeachingAssistant TA1;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sp>
        <p:nvSpPr>
          <p:cNvPr id="343" name="Google Shape;343;gde56045641_0_3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constructor call for Multiple Inheritance</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
        <p:nvSpPr>
          <p:cNvPr id="344" name="Google Shape;344;gde56045641_0_311"/>
          <p:cNvSpPr txBox="1"/>
          <p:nvPr/>
        </p:nvSpPr>
        <p:spPr>
          <a:xfrm>
            <a:off x="5252484" y="3519347"/>
            <a:ext cx="3243000" cy="1169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first base class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second base class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child class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de56045641_0_318"/>
          <p:cNvSpPr txBox="1"/>
          <p:nvPr/>
        </p:nvSpPr>
        <p:spPr>
          <a:xfrm>
            <a:off x="389699" y="122852"/>
            <a:ext cx="8573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
        <p:nvSpPr>
          <p:cNvPr id="350" name="Google Shape;350;gde56045641_0_318"/>
          <p:cNvSpPr/>
          <p:nvPr/>
        </p:nvSpPr>
        <p:spPr>
          <a:xfrm>
            <a:off x="265814" y="744279"/>
            <a:ext cx="8697300" cy="452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call the parameterized constructor of base class when derived class’s parameterized constructor is called, you have to explicitly specify the base class’s parameterized constructor in derived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general form of defining a derived class constructor is: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Derived-constructor (arglist1, arglist2,…….arglistN):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base1(arglist1),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base2(arglist2),</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baseN(arglist 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Body of derived constructor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de56045641_0_32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alpha(int 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x=i;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cout&lt;&lt;"\nalpha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show_x(void)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cout&lt;&lt;"x="&lt;&lt;x&lt;&lt;endl;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56" name="Google Shape;356;gde56045641_0_32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de56045641_0_33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float 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beta(float 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cout&lt;&lt;"beta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void show_y(void)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cout&lt;&lt;"y="&lt;&lt;y&lt;&lt;"\n";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
        <p:nvSpPr>
          <p:cNvPr id="362" name="Google Shape;362;gde56045641_0_3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de56045641_0_33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gamma:public beta, public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m, 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gamma(int a, float b, int c, int d): alpha(a), beta(b)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m=c;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n=d;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cout&lt;&lt;"gamma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void show_mn(void)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cout&lt;&lt;"m="&lt;&lt;m&lt;&lt;"\n"&lt;&lt;"n="&lt;&lt;n&lt;&lt;"\n";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p:txBody>
      </p:sp>
      <p:sp>
        <p:nvSpPr>
          <p:cNvPr id="368" name="Google Shape;368;gde56045641_0_3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de56045641_0_34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 g(5, 10.75,20,30);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g.show_mn();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the constructor is called in the order of inheritance and not in the order of constructor call.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prove the above point , change the line as follows and observe the output</a:t>
            </a:r>
            <a:endParaRPr/>
          </a:p>
          <a:p>
            <a:pPr marL="0" marR="0" lvl="0" indent="0" algn="l" rtl="0">
              <a:lnSpc>
                <a:spcPct val="100000"/>
              </a:lnSpc>
              <a:spcBef>
                <a:spcPts val="0"/>
              </a:spcBef>
              <a:spcAft>
                <a:spcPts val="0"/>
              </a:spcAft>
              <a:buNone/>
            </a:pPr>
            <a:r>
              <a:rPr lang="en-US" sz="1800" b="0" i="1" u="none" strike="noStrike" cap="none">
                <a:solidFill>
                  <a:srgbClr val="000000"/>
                </a:solidFill>
                <a:latin typeface="Calibri"/>
                <a:ea typeface="Calibri"/>
                <a:cs typeface="Calibri"/>
                <a:sym typeface="Calibri"/>
              </a:rPr>
              <a:t>class gamma:public beta, public alpha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a:t>
            </a:r>
            <a:endParaRPr/>
          </a:p>
          <a:p>
            <a:pPr marL="0" marR="0" lvl="0" indent="0" algn="l" rtl="0">
              <a:lnSpc>
                <a:spcPct val="100000"/>
              </a:lnSpc>
              <a:spcBef>
                <a:spcPts val="0"/>
              </a:spcBef>
              <a:spcAft>
                <a:spcPts val="0"/>
              </a:spcAft>
              <a:buNone/>
            </a:pPr>
            <a:r>
              <a:rPr lang="en-US" sz="1800" b="0" i="1" u="none" strike="noStrike" cap="none">
                <a:solidFill>
                  <a:srgbClr val="000000"/>
                </a:solidFill>
                <a:latin typeface="Calibri"/>
                <a:ea typeface="Calibri"/>
                <a:cs typeface="Calibri"/>
                <a:sym typeface="Calibri"/>
              </a:rPr>
              <a:t>class gamma:public alpha, public beta</a:t>
            </a:r>
            <a:endParaRPr/>
          </a:p>
        </p:txBody>
      </p:sp>
      <p:sp>
        <p:nvSpPr>
          <p:cNvPr id="374" name="Google Shape;374;gde56045641_0_3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 in Derived Class</a:t>
            </a:r>
            <a:endParaRPr/>
          </a:p>
        </p:txBody>
      </p:sp>
      <p:sp>
        <p:nvSpPr>
          <p:cNvPr id="375" name="Google Shape;375;gde56045641_0_342"/>
          <p:cNvSpPr txBox="1"/>
          <p:nvPr/>
        </p:nvSpPr>
        <p:spPr>
          <a:xfrm>
            <a:off x="5114260" y="882502"/>
            <a:ext cx="3817200" cy="2308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r>
              <a:rPr lang="en-US" sz="1800" b="0" i="0" u="none" strike="noStrike" cap="none">
                <a:solidFill>
                  <a:srgbClr val="000000"/>
                </a:solidFill>
                <a:latin typeface="Arial"/>
                <a:ea typeface="Arial"/>
                <a:cs typeface="Arial"/>
                <a:sym typeface="Arial"/>
              </a:rPr>
              <a:t>beta initialized                                  alpha initialized                               gamma initialized                             x=5                                                   y=10.75                                            m=20                                                n=30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inherits all of the instance variables and methods defined by the super class and add its own, unique elements.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provides the facility of re-usability.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can add new features (new data and function) into existing class without modifying it.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done by deriving new class (subclass or child class) from existing class (super class or parent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sub class contains the facility of super class as well as its own features..</a:t>
            </a:r>
            <a:endParaRPr/>
          </a:p>
        </p:txBody>
      </p:sp>
      <p:sp>
        <p:nvSpPr>
          <p:cNvPr id="86" name="Google Shape;86;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Inheritance basics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de56045641_0_3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1" name="Google Shape;381;gde56045641_0_3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Points to remember</a:t>
            </a:r>
            <a:endParaRPr sz="2400" b="1" i="0" u="none" strike="noStrike" cap="none">
              <a:solidFill>
                <a:srgbClr val="FFFFFF"/>
              </a:solidFill>
              <a:latin typeface="Calibri"/>
              <a:ea typeface="Calibri"/>
              <a:cs typeface="Calibri"/>
              <a:sym typeface="Calibri"/>
            </a:endParaRPr>
          </a:p>
        </p:txBody>
      </p:sp>
      <p:sp>
        <p:nvSpPr>
          <p:cNvPr id="382" name="Google Shape;382;gde56045641_0_349"/>
          <p:cNvSpPr/>
          <p:nvPr/>
        </p:nvSpPr>
        <p:spPr>
          <a:xfrm>
            <a:off x="180753" y="808074"/>
            <a:ext cx="8855100" cy="313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parameterised constructor of base class cannot be called in default constructor of sub class, it should be called in the parameterised constructor of sub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call the parameterised constructor of base class inside the parameterised consructor of sub class, we have to mention it explicitly.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constructor is called in the order of inheritance and not in the order of constructor call</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de56045641_0_35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alpha(int 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x=i;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cout&lt;&lt;"\nalpha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show_alpha(void)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cout&lt;&lt;"x="&lt;&lt;x&lt;&lt;endl;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88" name="Google Shape;388;gde56045641_0_35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de56045641_0_36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p,q;</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beta(float a, float b):p(a), q(b+p)</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cout&lt;&lt;"beta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show_beta(void)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cout&lt;&lt;"p="&lt;&lt;p&lt;&lt;"\n";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cout&lt;&lt;"q="&lt;&lt;q&lt;&lt;"\n";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94" name="Google Shape;394;gde56045641_0_36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de56045641_0_368"/>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gamma:public alpha, public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u, v;</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gamma(int a, float b, int c): alpha(a*2), beta(c,c), u(a)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cout&lt;&lt;"gamma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show_gamma(void)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cout&lt;&lt;"u="&lt;&lt;u&lt;&lt;"\n"&lt;&lt;"v="&lt;&lt;v&lt;&lt;"\n";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400" name="Google Shape;400;gde56045641_0_36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de56045641_0_374"/>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 g(2,2.5, 4);</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cout&lt;&lt;"Display member values\n";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g.show_gamma();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Observe how the initializer list works in case of parameterized constructor call in inheritance.</a:t>
            </a:r>
            <a:endParaRPr/>
          </a:p>
        </p:txBody>
      </p:sp>
      <p:sp>
        <p:nvSpPr>
          <p:cNvPr id="406" name="Google Shape;406;gde56045641_0_37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
        <p:nvSpPr>
          <p:cNvPr id="407" name="Google Shape;407;gde56045641_0_374"/>
          <p:cNvSpPr txBox="1"/>
          <p:nvPr/>
        </p:nvSpPr>
        <p:spPr>
          <a:xfrm>
            <a:off x="4369981" y="861237"/>
            <a:ext cx="4465800" cy="2247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alpha constructed                                                          beta constructed                                                            gamma constructed                                                       Display member values                                                 x=4                                                                                 p=4                                                                                q=8                                                                                u=2                                                                                v=2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de56045641_0_38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Destructors</a:t>
            </a:r>
            <a:r>
              <a:rPr lang="en-US" sz="1800" b="0" i="0" u="none" strike="noStrike" cap="none">
                <a:solidFill>
                  <a:srgbClr val="000000"/>
                </a:solidFill>
                <a:latin typeface="Arial"/>
                <a:ea typeface="Arial"/>
                <a:cs typeface="Arial"/>
                <a:sym typeface="Arial"/>
              </a:rPr>
              <a:t> in C++ are called in the opposite order of that of Constructors.</a:t>
            </a:r>
            <a:endParaRPr sz="1800" b="0" i="0" u="none" strike="noStrike" cap="none">
              <a:solidFill>
                <a:srgbClr val="000000"/>
              </a:solidFill>
              <a:latin typeface="Calibri"/>
              <a:ea typeface="Calibri"/>
              <a:cs typeface="Calibri"/>
              <a:sym typeface="Calibri"/>
            </a:endParaRPr>
          </a:p>
        </p:txBody>
      </p:sp>
      <p:sp>
        <p:nvSpPr>
          <p:cNvPr id="413" name="Google Shape;413;gde56045641_0_38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Destructor calls in inheritance</a:t>
            </a:r>
            <a:endParaRPr sz="2400" b="1" i="0" u="none" strike="noStrike" cap="none">
              <a:solidFill>
                <a:srgbClr val="FFFFFF"/>
              </a:solidFill>
              <a:latin typeface="Calibri"/>
              <a:ea typeface="Calibri"/>
              <a:cs typeface="Calibri"/>
              <a:sym typeface="Calibri"/>
            </a:endParaRPr>
          </a:p>
        </p:txBody>
      </p:sp>
      <p:pic>
        <p:nvPicPr>
          <p:cNvPr id="414" name="Google Shape;414;gde56045641_0_381" descr="Lightbox"/>
          <p:cNvPicPr preferRelativeResize="0"/>
          <p:nvPr/>
        </p:nvPicPr>
        <p:blipFill rotWithShape="1">
          <a:blip r:embed="rId4">
            <a:alphaModFix/>
          </a:blip>
          <a:srcRect/>
          <a:stretch/>
        </p:blipFill>
        <p:spPr>
          <a:xfrm>
            <a:off x="1711841" y="1126526"/>
            <a:ext cx="4992236" cy="36535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de56045641_0_388"/>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diamond problem occurs when two superclasses of a class have a common base class. For example, in the following diagram, the TA class gets two copies of all attributes of Person class, this causes ambiguities. This is a special case of hybrid inheritance</a:t>
            </a:r>
            <a:endParaRPr/>
          </a:p>
        </p:txBody>
      </p:sp>
      <p:sp>
        <p:nvSpPr>
          <p:cNvPr id="420" name="Google Shape;420;gde56045641_0_388"/>
          <p:cNvSpPr txBox="1"/>
          <p:nvPr/>
        </p:nvSpPr>
        <p:spPr>
          <a:xfrm>
            <a:off x="0" y="132960"/>
            <a:ext cx="7967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 Multipath inheritance/diamond problem</a:t>
            </a:r>
            <a:endParaRPr sz="2400" b="1" i="0" u="none" strike="noStrike" cap="none">
              <a:solidFill>
                <a:srgbClr val="FFFFFF"/>
              </a:solidFill>
              <a:latin typeface="Calibri"/>
              <a:ea typeface="Calibri"/>
              <a:cs typeface="Calibri"/>
              <a:sym typeface="Calibri"/>
            </a:endParaRPr>
          </a:p>
        </p:txBody>
      </p:sp>
      <p:pic>
        <p:nvPicPr>
          <p:cNvPr id="421" name="Google Shape;421;gde56045641_0_388"/>
          <p:cNvPicPr preferRelativeResize="0"/>
          <p:nvPr/>
        </p:nvPicPr>
        <p:blipFill rotWithShape="1">
          <a:blip r:embed="rId3">
            <a:alphaModFix/>
          </a:blip>
          <a:srcRect/>
          <a:stretch/>
        </p:blipFill>
        <p:spPr>
          <a:xfrm>
            <a:off x="1605516" y="1672962"/>
            <a:ext cx="3944680" cy="32931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de56045641_0_395"/>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derived class with two base classes and these two base classes have one common child class is called multipath inheritance. An ambiguity can arise in this type of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ClassB : public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ClassC : public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427" name="Google Shape;427;gde56045641_0_395"/>
          <p:cNvSpPr txBox="1"/>
          <p:nvPr/>
        </p:nvSpPr>
        <p:spPr>
          <a:xfrm>
            <a:off x="389699" y="92375"/>
            <a:ext cx="7967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de56045641_0_40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class </a:t>
            </a:r>
            <a:r>
              <a:rPr lang="en-US" sz="1400" b="0" i="0" u="none" strike="noStrike" cap="none" dirty="0" err="1">
                <a:solidFill>
                  <a:srgbClr val="000000"/>
                </a:solidFill>
                <a:latin typeface="Calibri"/>
                <a:ea typeface="Calibri"/>
                <a:cs typeface="Calibri"/>
                <a:sym typeface="Calibri"/>
              </a:rPr>
              <a:t>ClassD</a:t>
            </a:r>
            <a:r>
              <a:rPr lang="en-US" sz="1400" b="0" i="0" u="none" strike="noStrike" cap="none" dirty="0">
                <a:solidFill>
                  <a:srgbClr val="000000"/>
                </a:solidFill>
                <a:latin typeface="Calibri"/>
                <a:ea typeface="Calibri"/>
                <a:cs typeface="Calibri"/>
                <a:sym typeface="Calibri"/>
              </a:rPr>
              <a:t> : public </a:t>
            </a:r>
            <a:r>
              <a:rPr lang="en-US" sz="1400" b="0" i="0" u="none" strike="noStrike" cap="none" dirty="0" err="1">
                <a:solidFill>
                  <a:srgbClr val="000000"/>
                </a:solidFill>
                <a:latin typeface="Calibri"/>
                <a:ea typeface="Calibri"/>
                <a:cs typeface="Calibri"/>
                <a:sym typeface="Calibri"/>
              </a:rPr>
              <a:t>ClassB</a:t>
            </a:r>
            <a:r>
              <a:rPr lang="en-US" sz="1400" b="0" i="0" u="none" strike="noStrike" cap="none" dirty="0">
                <a:solidFill>
                  <a:srgbClr val="000000"/>
                </a:solidFill>
                <a:latin typeface="Calibri"/>
                <a:ea typeface="Calibri"/>
                <a:cs typeface="Calibri"/>
                <a:sym typeface="Calibri"/>
              </a:rPr>
              <a:t>, public </a:t>
            </a:r>
            <a:r>
              <a:rPr lang="en-US" sz="1400" b="0" i="0" u="none" strike="noStrike" cap="none" dirty="0" err="1">
                <a:solidFill>
                  <a:srgbClr val="000000"/>
                </a:solidFill>
                <a:latin typeface="Calibri"/>
                <a:ea typeface="Calibri"/>
                <a:cs typeface="Calibri"/>
                <a:sym typeface="Calibri"/>
              </a:rPr>
              <a:t>ClassC</a:t>
            </a:r>
            <a:r>
              <a:rPr lang="en-US" sz="14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public:</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int d;</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void main()</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ClassD</a:t>
            </a:r>
            <a:r>
              <a:rPr lang="en-US" sz="1400" b="0" i="0" u="none" strike="noStrike" cap="none" dirty="0">
                <a:solidFill>
                  <a:srgbClr val="000000"/>
                </a:solidFill>
                <a:latin typeface="Calibri"/>
                <a:ea typeface="Calibri"/>
                <a:cs typeface="Calibri"/>
                <a:sym typeface="Calibri"/>
              </a:rPr>
              <a:t> obj;</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 </a:t>
            </a:r>
            <a:r>
              <a:rPr lang="en-US" sz="1400" b="0" i="0" u="none" strike="noStrike" cap="none" dirty="0" err="1">
                <a:solidFill>
                  <a:srgbClr val="000000"/>
                </a:solidFill>
                <a:latin typeface="Calibri"/>
                <a:ea typeface="Calibri"/>
                <a:cs typeface="Calibri"/>
                <a:sym typeface="Calibri"/>
              </a:rPr>
              <a:t>obj.a</a:t>
            </a:r>
            <a:r>
              <a:rPr lang="en-US" sz="1400" b="0" i="0" u="none" strike="noStrike" cap="none" dirty="0">
                <a:solidFill>
                  <a:srgbClr val="000000"/>
                </a:solidFill>
                <a:latin typeface="Calibri"/>
                <a:ea typeface="Calibri"/>
                <a:cs typeface="Calibri"/>
                <a:sym typeface="Calibri"/>
              </a:rPr>
              <a:t> = 10;                   //Statement 1, Error</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obj.ClassB</a:t>
            </a:r>
            <a:r>
              <a:rPr lang="en-US" sz="1400" b="0" i="0" u="none" strike="noStrike" cap="none" dirty="0">
                <a:solidFill>
                  <a:srgbClr val="000000"/>
                </a:solidFill>
                <a:latin typeface="Calibri"/>
                <a:ea typeface="Calibri"/>
                <a:cs typeface="Calibri"/>
                <a:sym typeface="Calibri"/>
              </a:rPr>
              <a:t>::a = 10; // Statement 2</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obj.ClassC</a:t>
            </a:r>
            <a:r>
              <a:rPr lang="en-US" sz="1400" b="0" i="0" u="none" strike="noStrike" cap="none" dirty="0">
                <a:solidFill>
                  <a:srgbClr val="000000"/>
                </a:solidFill>
                <a:latin typeface="Calibri"/>
                <a:ea typeface="Calibri"/>
                <a:cs typeface="Calibri"/>
                <a:sym typeface="Calibri"/>
              </a:rPr>
              <a:t>::a = 100; // Statement 3</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obj.b</a:t>
            </a:r>
            <a:r>
              <a:rPr lang="en-US" sz="1400" b="0" i="0" u="none" strike="noStrike" cap="none" dirty="0">
                <a:solidFill>
                  <a:srgbClr val="000000"/>
                </a:solidFill>
                <a:latin typeface="Calibri"/>
                <a:ea typeface="Calibri"/>
                <a:cs typeface="Calibri"/>
                <a:sym typeface="Calibri"/>
              </a:rPr>
              <a:t> = 20;</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obj.c</a:t>
            </a:r>
            <a:r>
              <a:rPr lang="en-US" sz="1400" b="0" i="0" u="none" strike="noStrike" cap="none" dirty="0">
                <a:solidFill>
                  <a:srgbClr val="000000"/>
                </a:solidFill>
                <a:latin typeface="Calibri"/>
                <a:ea typeface="Calibri"/>
                <a:cs typeface="Calibri"/>
                <a:sym typeface="Calibri"/>
              </a:rPr>
              <a:t> = 30;</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obj.d</a:t>
            </a:r>
            <a:r>
              <a:rPr lang="en-US" sz="1400" b="0" i="0" u="none" strike="noStrike" cap="none" dirty="0">
                <a:solidFill>
                  <a:srgbClr val="000000"/>
                </a:solidFill>
                <a:latin typeface="Calibri"/>
                <a:ea typeface="Calibri"/>
                <a:cs typeface="Calibri"/>
                <a:sym typeface="Calibri"/>
              </a:rPr>
              <a:t> = 40;</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cout</a:t>
            </a:r>
            <a:r>
              <a:rPr lang="en-US" sz="1400" b="0" i="0" u="none" strike="noStrike" cap="none" dirty="0">
                <a:solidFill>
                  <a:srgbClr val="000000"/>
                </a:solidFill>
                <a:latin typeface="Calibri"/>
                <a:ea typeface="Calibri"/>
                <a:cs typeface="Calibri"/>
                <a:sym typeface="Calibri"/>
              </a:rPr>
              <a:t> &lt;&lt; "\n A from </a:t>
            </a:r>
            <a:r>
              <a:rPr lang="en-US" sz="1400" b="0" i="0" u="none" strike="noStrike" cap="none" dirty="0" err="1">
                <a:solidFill>
                  <a:srgbClr val="000000"/>
                </a:solidFill>
                <a:latin typeface="Calibri"/>
                <a:ea typeface="Calibri"/>
                <a:cs typeface="Calibri"/>
                <a:sym typeface="Calibri"/>
              </a:rPr>
              <a:t>ClassB</a:t>
            </a:r>
            <a:r>
              <a:rPr lang="en-US" sz="1400" b="0" i="0" u="none" strike="noStrike" cap="none" dirty="0">
                <a:solidFill>
                  <a:srgbClr val="000000"/>
                </a:solidFill>
                <a:latin typeface="Calibri"/>
                <a:ea typeface="Calibri"/>
                <a:cs typeface="Calibri"/>
                <a:sym typeface="Calibri"/>
              </a:rPr>
              <a:t>  : " &lt;&lt; </a:t>
            </a:r>
            <a:r>
              <a:rPr lang="en-US" sz="1400" b="0" i="0" u="none" strike="noStrike" cap="none" dirty="0" err="1">
                <a:solidFill>
                  <a:srgbClr val="000000"/>
                </a:solidFill>
                <a:latin typeface="Calibri"/>
                <a:ea typeface="Calibri"/>
                <a:cs typeface="Calibri"/>
                <a:sym typeface="Calibri"/>
              </a:rPr>
              <a:t>obj.ClassB</a:t>
            </a:r>
            <a:r>
              <a:rPr lang="en-US" sz="1400" b="0" i="0" u="none" strike="noStrike" cap="none" dirty="0">
                <a:solidFill>
                  <a:srgbClr val="000000"/>
                </a:solidFill>
                <a:latin typeface="Calibri"/>
                <a:ea typeface="Calibri"/>
                <a:cs typeface="Calibri"/>
                <a:sym typeface="Calibri"/>
              </a:rPr>
              <a:t>::a;</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cout</a:t>
            </a:r>
            <a:r>
              <a:rPr lang="en-US" sz="1400" b="0" i="0" u="none" strike="noStrike" cap="none" dirty="0">
                <a:solidFill>
                  <a:srgbClr val="000000"/>
                </a:solidFill>
                <a:latin typeface="Calibri"/>
                <a:ea typeface="Calibri"/>
                <a:cs typeface="Calibri"/>
                <a:sym typeface="Calibri"/>
              </a:rPr>
              <a:t> &lt;&lt; "\n A from </a:t>
            </a:r>
            <a:r>
              <a:rPr lang="en-US" sz="1400" b="0" i="0" u="none" strike="noStrike" cap="none" dirty="0" err="1">
                <a:solidFill>
                  <a:srgbClr val="000000"/>
                </a:solidFill>
                <a:latin typeface="Calibri"/>
                <a:ea typeface="Calibri"/>
                <a:cs typeface="Calibri"/>
                <a:sym typeface="Calibri"/>
              </a:rPr>
              <a:t>ClassC</a:t>
            </a:r>
            <a:r>
              <a:rPr lang="en-US" sz="1400" b="0" i="0" u="none" strike="noStrike" cap="none" dirty="0">
                <a:solidFill>
                  <a:srgbClr val="000000"/>
                </a:solidFill>
                <a:latin typeface="Calibri"/>
                <a:ea typeface="Calibri"/>
                <a:cs typeface="Calibri"/>
                <a:sym typeface="Calibri"/>
              </a:rPr>
              <a:t>  : " &lt;&lt; </a:t>
            </a:r>
            <a:r>
              <a:rPr lang="en-US" sz="1400" b="0" i="0" u="none" strike="noStrike" cap="none" dirty="0" err="1">
                <a:solidFill>
                  <a:srgbClr val="000000"/>
                </a:solidFill>
                <a:latin typeface="Calibri"/>
                <a:ea typeface="Calibri"/>
                <a:cs typeface="Calibri"/>
                <a:sym typeface="Calibri"/>
              </a:rPr>
              <a:t>obj.ClassC</a:t>
            </a:r>
            <a:r>
              <a:rPr lang="en-US" sz="1400" b="0" i="0" u="none" strike="noStrike" cap="none" dirty="0">
                <a:solidFill>
                  <a:srgbClr val="000000"/>
                </a:solidFill>
                <a:latin typeface="Calibri"/>
                <a:ea typeface="Calibri"/>
                <a:cs typeface="Calibri"/>
                <a:sym typeface="Calibri"/>
              </a:rPr>
              <a:t>::a;</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cout</a:t>
            </a:r>
            <a:r>
              <a:rPr lang="en-US" sz="1400" b="0" i="0" u="none" strike="noStrike" cap="none" dirty="0">
                <a:solidFill>
                  <a:srgbClr val="000000"/>
                </a:solidFill>
                <a:latin typeface="Calibri"/>
                <a:ea typeface="Calibri"/>
                <a:cs typeface="Calibri"/>
                <a:sym typeface="Calibri"/>
              </a:rPr>
              <a:t> &lt;&lt; "\n B : " &lt;&lt; </a:t>
            </a:r>
            <a:r>
              <a:rPr lang="en-US" sz="1400" b="0" i="0" u="none" strike="noStrike" cap="none" dirty="0" err="1">
                <a:solidFill>
                  <a:srgbClr val="000000"/>
                </a:solidFill>
                <a:latin typeface="Calibri"/>
                <a:ea typeface="Calibri"/>
                <a:cs typeface="Calibri"/>
                <a:sym typeface="Calibri"/>
              </a:rPr>
              <a:t>obj.b</a:t>
            </a:r>
            <a:r>
              <a:rPr lang="en-US" sz="14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cout</a:t>
            </a:r>
            <a:r>
              <a:rPr lang="en-US" sz="1400" b="0" i="0" u="none" strike="noStrike" cap="none" dirty="0">
                <a:solidFill>
                  <a:srgbClr val="000000"/>
                </a:solidFill>
                <a:latin typeface="Calibri"/>
                <a:ea typeface="Calibri"/>
                <a:cs typeface="Calibri"/>
                <a:sym typeface="Calibri"/>
              </a:rPr>
              <a:t> &lt;&lt; "\n C : " &lt;&lt; </a:t>
            </a:r>
            <a:r>
              <a:rPr lang="en-US" sz="1400" b="0" i="0" u="none" strike="noStrike" cap="none" dirty="0" err="1">
                <a:solidFill>
                  <a:srgbClr val="000000"/>
                </a:solidFill>
                <a:latin typeface="Calibri"/>
                <a:ea typeface="Calibri"/>
                <a:cs typeface="Calibri"/>
                <a:sym typeface="Calibri"/>
              </a:rPr>
              <a:t>obj.c</a:t>
            </a:r>
            <a:r>
              <a:rPr lang="en-US" sz="14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    </a:t>
            </a:r>
            <a:r>
              <a:rPr lang="en-US" sz="1400" b="0" i="0" u="none" strike="noStrike" cap="none" dirty="0" err="1">
                <a:solidFill>
                  <a:srgbClr val="000000"/>
                </a:solidFill>
                <a:latin typeface="Calibri"/>
                <a:ea typeface="Calibri"/>
                <a:cs typeface="Calibri"/>
                <a:sym typeface="Calibri"/>
              </a:rPr>
              <a:t>cout</a:t>
            </a:r>
            <a:r>
              <a:rPr lang="en-US" sz="1400" b="0" i="0" u="none" strike="noStrike" cap="none" dirty="0">
                <a:solidFill>
                  <a:srgbClr val="000000"/>
                </a:solidFill>
                <a:latin typeface="Calibri"/>
                <a:ea typeface="Calibri"/>
                <a:cs typeface="Calibri"/>
                <a:sym typeface="Calibri"/>
              </a:rPr>
              <a:t> &lt;&lt; "\n D : " &lt;&lt; </a:t>
            </a:r>
            <a:r>
              <a:rPr lang="en-US" sz="1400" b="0" i="0" u="none" strike="noStrike" cap="none" dirty="0" err="1">
                <a:solidFill>
                  <a:srgbClr val="000000"/>
                </a:solidFill>
                <a:latin typeface="Calibri"/>
                <a:ea typeface="Calibri"/>
                <a:cs typeface="Calibri"/>
                <a:sym typeface="Calibri"/>
              </a:rPr>
              <a:t>obj.d</a:t>
            </a:r>
            <a:r>
              <a:rPr lang="en-US" sz="14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a:t>
            </a:r>
            <a:endParaRPr dirty="0"/>
          </a:p>
        </p:txBody>
      </p:sp>
      <p:sp>
        <p:nvSpPr>
          <p:cNvPr id="433" name="Google Shape;433;gde56045641_0_401"/>
          <p:cNvSpPr txBox="1"/>
          <p:nvPr/>
        </p:nvSpPr>
        <p:spPr>
          <a:xfrm>
            <a:off x="389700" y="92375"/>
            <a:ext cx="82653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
        <p:nvSpPr>
          <p:cNvPr id="434" name="Google Shape;434;gde56045641_0_401"/>
          <p:cNvSpPr txBox="1"/>
          <p:nvPr/>
        </p:nvSpPr>
        <p:spPr>
          <a:xfrm>
            <a:off x="4763386" y="1275907"/>
            <a:ext cx="4061700" cy="1385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from ClassB  : 10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from ClassC  : 100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 : 20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 : 30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 : 40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de56045641_0_40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 the above example, both </a:t>
            </a:r>
            <a:r>
              <a:rPr lang="en-US" sz="1800" b="0" i="0" u="none" strike="noStrike" cap="none" dirty="0" err="1">
                <a:solidFill>
                  <a:srgbClr val="000000"/>
                </a:solidFill>
                <a:latin typeface="Calibri"/>
                <a:ea typeface="Calibri"/>
                <a:cs typeface="Calibri"/>
                <a:sym typeface="Calibri"/>
              </a:rPr>
              <a:t>ClassB</a:t>
            </a:r>
            <a:r>
              <a:rPr lang="en-US" sz="1800" b="0" i="0" u="none" strike="noStrike" cap="none" dirty="0">
                <a:solidFill>
                  <a:srgbClr val="000000"/>
                </a:solidFill>
                <a:latin typeface="Calibri"/>
                <a:ea typeface="Calibri"/>
                <a:cs typeface="Calibri"/>
                <a:sym typeface="Calibri"/>
              </a:rPr>
              <a:t> &amp; </a:t>
            </a:r>
            <a:r>
              <a:rPr lang="en-US" sz="1800" b="0" i="0" u="none" strike="noStrike" cap="none" dirty="0" err="1">
                <a:solidFill>
                  <a:srgbClr val="000000"/>
                </a:solidFill>
                <a:latin typeface="Calibri"/>
                <a:ea typeface="Calibri"/>
                <a:cs typeface="Calibri"/>
                <a:sym typeface="Calibri"/>
              </a:rPr>
              <a:t>ClassC</a:t>
            </a:r>
            <a:r>
              <a:rPr lang="en-US" sz="1800" b="0" i="0" u="none" strike="noStrike" cap="none" dirty="0">
                <a:solidFill>
                  <a:srgbClr val="000000"/>
                </a:solidFill>
                <a:latin typeface="Calibri"/>
                <a:ea typeface="Calibri"/>
                <a:cs typeface="Calibri"/>
                <a:sym typeface="Calibri"/>
              </a:rPr>
              <a:t> inherit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they both have single copy of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However </a:t>
            </a:r>
            <a:r>
              <a:rPr lang="en-US" sz="1800" b="0" i="0" u="none" strike="noStrike" cap="none" dirty="0" err="1">
                <a:solidFill>
                  <a:srgbClr val="000000"/>
                </a:solidFill>
                <a:latin typeface="Calibri"/>
                <a:ea typeface="Calibri"/>
                <a:cs typeface="Calibri"/>
                <a:sym typeface="Calibri"/>
              </a:rPr>
              <a:t>ClassD</a:t>
            </a:r>
            <a:r>
              <a:rPr lang="en-US" sz="1800" b="0" i="0" u="none" strike="noStrike" cap="none" dirty="0">
                <a:solidFill>
                  <a:srgbClr val="000000"/>
                </a:solidFill>
                <a:latin typeface="Calibri"/>
                <a:ea typeface="Calibri"/>
                <a:cs typeface="Calibri"/>
                <a:sym typeface="Calibri"/>
              </a:rPr>
              <a:t> inherit both </a:t>
            </a:r>
            <a:r>
              <a:rPr lang="en-US" sz="1800" b="0" i="0" u="none" strike="noStrike" cap="none" dirty="0" err="1">
                <a:solidFill>
                  <a:srgbClr val="000000"/>
                </a:solidFill>
                <a:latin typeface="Calibri"/>
                <a:ea typeface="Calibri"/>
                <a:cs typeface="Calibri"/>
                <a:sym typeface="Calibri"/>
              </a:rPr>
              <a:t>ClassB</a:t>
            </a:r>
            <a:r>
              <a:rPr lang="en-US" sz="1800" b="0" i="0" u="none" strike="noStrike" cap="none" dirty="0">
                <a:solidFill>
                  <a:srgbClr val="000000"/>
                </a:solidFill>
                <a:latin typeface="Calibri"/>
                <a:ea typeface="Calibri"/>
                <a:cs typeface="Calibri"/>
                <a:sym typeface="Calibri"/>
              </a:rPr>
              <a:t> &amp; </a:t>
            </a:r>
            <a:r>
              <a:rPr lang="en-US" sz="1800" b="0" i="0" u="none" strike="noStrike" cap="none" dirty="0" err="1">
                <a:solidFill>
                  <a:srgbClr val="000000"/>
                </a:solidFill>
                <a:latin typeface="Calibri"/>
                <a:ea typeface="Calibri"/>
                <a:cs typeface="Calibri"/>
                <a:sym typeface="Calibri"/>
              </a:rPr>
              <a:t>ClassC</a:t>
            </a:r>
            <a:r>
              <a:rPr lang="en-US" sz="1800" b="0" i="0" u="none" strike="noStrike" cap="none" dirty="0">
                <a:solidFill>
                  <a:srgbClr val="000000"/>
                </a:solidFill>
                <a:latin typeface="Calibri"/>
                <a:ea typeface="Calibri"/>
                <a:cs typeface="Calibri"/>
                <a:sym typeface="Calibri"/>
              </a:rPr>
              <a:t>, therefore </a:t>
            </a:r>
            <a:r>
              <a:rPr lang="en-US" sz="1800" b="0" i="0" u="none" strike="noStrike" cap="none" dirty="0" err="1">
                <a:solidFill>
                  <a:srgbClr val="000000"/>
                </a:solidFill>
                <a:latin typeface="Calibri"/>
                <a:ea typeface="Calibri"/>
                <a:cs typeface="Calibri"/>
                <a:sym typeface="Calibri"/>
              </a:rPr>
              <a:t>ClassD</a:t>
            </a:r>
            <a:r>
              <a:rPr lang="en-US" sz="1800" b="0" i="0" u="none" strike="noStrike" cap="none" dirty="0">
                <a:solidFill>
                  <a:srgbClr val="000000"/>
                </a:solidFill>
                <a:latin typeface="Calibri"/>
                <a:ea typeface="Calibri"/>
                <a:cs typeface="Calibri"/>
                <a:sym typeface="Calibri"/>
              </a:rPr>
              <a:t> have two copies of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one from </a:t>
            </a:r>
            <a:r>
              <a:rPr lang="en-US" sz="1800" b="0" i="0" u="none" strike="noStrike" cap="none" dirty="0" err="1">
                <a:solidFill>
                  <a:srgbClr val="000000"/>
                </a:solidFill>
                <a:latin typeface="Calibri"/>
                <a:ea typeface="Calibri"/>
                <a:cs typeface="Calibri"/>
                <a:sym typeface="Calibri"/>
              </a:rPr>
              <a:t>ClassB</a:t>
            </a:r>
            <a:r>
              <a:rPr lang="en-US" sz="1800" b="0" i="0" u="none" strike="noStrike" cap="none" dirty="0">
                <a:solidFill>
                  <a:srgbClr val="000000"/>
                </a:solidFill>
                <a:latin typeface="Calibri"/>
                <a:ea typeface="Calibri"/>
                <a:cs typeface="Calibri"/>
                <a:sym typeface="Calibri"/>
              </a:rPr>
              <a:t> and another from </a:t>
            </a:r>
            <a:r>
              <a:rPr lang="en-US" sz="1800" b="0" i="0" u="none" strike="noStrike" cap="none" dirty="0" err="1">
                <a:solidFill>
                  <a:srgbClr val="000000"/>
                </a:solidFill>
                <a:latin typeface="Calibri"/>
                <a:ea typeface="Calibri"/>
                <a:cs typeface="Calibri"/>
                <a:sym typeface="Calibri"/>
              </a:rPr>
              <a:t>ClassC</a:t>
            </a: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If we need to access the data member a of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through the object of </a:t>
            </a:r>
            <a:r>
              <a:rPr lang="en-US" sz="1800" b="0" i="0" u="none" strike="noStrike" cap="none" dirty="0" err="1">
                <a:solidFill>
                  <a:srgbClr val="000000"/>
                </a:solidFill>
                <a:latin typeface="Calibri"/>
                <a:ea typeface="Calibri"/>
                <a:cs typeface="Calibri"/>
                <a:sym typeface="Calibri"/>
              </a:rPr>
              <a:t>ClassD</a:t>
            </a:r>
            <a:r>
              <a:rPr lang="en-US" sz="1800" b="0" i="0" u="none" strike="noStrike" cap="none" dirty="0">
                <a:solidFill>
                  <a:srgbClr val="000000"/>
                </a:solidFill>
                <a:latin typeface="Calibri"/>
                <a:ea typeface="Calibri"/>
                <a:cs typeface="Calibri"/>
                <a:sym typeface="Calibri"/>
              </a:rPr>
              <a:t>, we must specify the path from which a will be accessed, whether it is from </a:t>
            </a:r>
            <a:r>
              <a:rPr lang="en-US" sz="1800" b="0" i="0" u="none" strike="noStrike" cap="none" dirty="0" err="1">
                <a:solidFill>
                  <a:srgbClr val="000000"/>
                </a:solidFill>
                <a:latin typeface="Calibri"/>
                <a:ea typeface="Calibri"/>
                <a:cs typeface="Calibri"/>
                <a:sym typeface="Calibri"/>
              </a:rPr>
              <a:t>ClassB</a:t>
            </a:r>
            <a:r>
              <a:rPr lang="en-US" sz="1800" b="0" i="0" u="none" strike="noStrike" cap="none" dirty="0">
                <a:solidFill>
                  <a:srgbClr val="000000"/>
                </a:solidFill>
                <a:latin typeface="Calibri"/>
                <a:ea typeface="Calibri"/>
                <a:cs typeface="Calibri"/>
                <a:sym typeface="Calibri"/>
              </a:rPr>
              <a:t> or </a:t>
            </a:r>
            <a:r>
              <a:rPr lang="en-US" sz="1800" b="0" i="0" u="none" strike="noStrike" cap="none" dirty="0" err="1">
                <a:solidFill>
                  <a:srgbClr val="000000"/>
                </a:solidFill>
                <a:latin typeface="Calibri"/>
                <a:ea typeface="Calibri"/>
                <a:cs typeface="Calibri"/>
                <a:sym typeface="Calibri"/>
              </a:rPr>
              <a:t>ClassC</a:t>
            </a:r>
            <a:r>
              <a:rPr lang="en-US" sz="1800" b="0" i="0" u="none" strike="noStrike" cap="none" dirty="0">
                <a:solidFill>
                  <a:srgbClr val="000000"/>
                </a:solidFill>
                <a:latin typeface="Calibri"/>
                <a:ea typeface="Calibri"/>
                <a:cs typeface="Calibri"/>
                <a:sym typeface="Calibri"/>
              </a:rPr>
              <a:t>, because compiler can’t differentiate between two copies of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in </a:t>
            </a:r>
            <a:r>
              <a:rPr lang="en-US" sz="1800" b="0" i="0" u="none" strike="noStrike" cap="none" dirty="0" err="1">
                <a:solidFill>
                  <a:srgbClr val="000000"/>
                </a:solidFill>
                <a:latin typeface="Calibri"/>
                <a:ea typeface="Calibri"/>
                <a:cs typeface="Calibri"/>
                <a:sym typeface="Calibri"/>
              </a:rPr>
              <a:t>ClassD</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There are 2 ways to avoid this ambiguity: </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Avoiding ambiguity using scope resolution operator: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Using scope resolution operator we can manually specify the path from which data 	member a will be accessed, as shown in statement 3 and 4, in the above example.  	But Still, there are two copies of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in </a:t>
            </a:r>
            <a:r>
              <a:rPr lang="en-US" sz="1800" b="0" i="0" u="none" strike="noStrike" cap="none" dirty="0" err="1">
                <a:solidFill>
                  <a:srgbClr val="000000"/>
                </a:solidFill>
                <a:latin typeface="Calibri"/>
                <a:ea typeface="Calibri"/>
                <a:cs typeface="Calibri"/>
                <a:sym typeface="Calibri"/>
              </a:rPr>
              <a:t>ClassD</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2.  Using virtual base class</a:t>
            </a:r>
            <a:endParaRPr dirty="0"/>
          </a:p>
        </p:txBody>
      </p:sp>
      <p:sp>
        <p:nvSpPr>
          <p:cNvPr id="440" name="Google Shape;440;gde56045641_0_408"/>
          <p:cNvSpPr txBox="1"/>
          <p:nvPr/>
        </p:nvSpPr>
        <p:spPr>
          <a:xfrm>
            <a:off x="389699" y="92375"/>
            <a:ext cx="84246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development time is less.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take less memory.</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execution time is less.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Redundancy (repetition) of the code is reduced or minimized so that we get consistence results and less storage cost.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Explaination: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2" name="Google Shape;9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Advantages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de56045641_0_41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a:t>
            </a:r>
            <a:r>
              <a:rPr lang="en-US" sz="1800" b="0" i="0" u="none" strike="noStrike" cap="none" dirty="0" err="1">
                <a:solidFill>
                  <a:srgbClr val="000000"/>
                </a:solidFill>
                <a:latin typeface="Calibri"/>
                <a:ea typeface="Calibri"/>
                <a:cs typeface="Calibri"/>
                <a:sym typeface="Calibri"/>
              </a:rPr>
              <a:t>ClassA</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a;</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a:t>
            </a:r>
            <a:r>
              <a:rPr lang="en-US" sz="1800" b="0" i="0" u="none" strike="noStrike" cap="none" dirty="0" err="1">
                <a:solidFill>
                  <a:srgbClr val="000000"/>
                </a:solidFill>
                <a:latin typeface="Calibri"/>
                <a:ea typeface="Calibri"/>
                <a:cs typeface="Calibri"/>
                <a:sym typeface="Calibri"/>
              </a:rPr>
              <a:t>ClassB</a:t>
            </a:r>
            <a:r>
              <a:rPr lang="en-US" sz="1800" b="0" i="0" u="none" strike="noStrike" cap="none" dirty="0">
                <a:solidFill>
                  <a:srgbClr val="000000"/>
                </a:solidFill>
                <a:latin typeface="Calibri"/>
                <a:ea typeface="Calibri"/>
                <a:cs typeface="Calibri"/>
                <a:sym typeface="Calibri"/>
              </a:rPr>
              <a:t> : virtual public </a:t>
            </a:r>
            <a:r>
              <a:rPr lang="en-US" sz="1800" b="0" i="0" u="none" strike="noStrike" cap="none" dirty="0" err="1">
                <a:solidFill>
                  <a:srgbClr val="000000"/>
                </a:solidFill>
                <a:latin typeface="Calibri"/>
                <a:ea typeface="Calibri"/>
                <a:cs typeface="Calibri"/>
                <a:sym typeface="Calibri"/>
              </a:rPr>
              <a:t>ClassA</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b;</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a:t>
            </a:r>
            <a:r>
              <a:rPr lang="en-US" sz="1800" b="0" i="0" u="none" strike="noStrike" cap="none" dirty="0" err="1">
                <a:solidFill>
                  <a:srgbClr val="000000"/>
                </a:solidFill>
                <a:latin typeface="Calibri"/>
                <a:ea typeface="Calibri"/>
                <a:cs typeface="Calibri"/>
                <a:sym typeface="Calibri"/>
              </a:rPr>
              <a:t>ClassC</a:t>
            </a:r>
            <a:r>
              <a:rPr lang="en-US" sz="1800" b="0" i="0" u="none" strike="noStrike" cap="none" dirty="0">
                <a:solidFill>
                  <a:srgbClr val="000000"/>
                </a:solidFill>
                <a:latin typeface="Calibri"/>
                <a:ea typeface="Calibri"/>
                <a:cs typeface="Calibri"/>
                <a:sym typeface="Calibri"/>
              </a:rPr>
              <a:t> : public virtual </a:t>
            </a:r>
            <a:r>
              <a:rPr lang="en-US" sz="1800" b="0" i="0" u="none" strike="noStrike" cap="none" dirty="0" err="1">
                <a:solidFill>
                  <a:srgbClr val="000000"/>
                </a:solidFill>
                <a:latin typeface="Calibri"/>
                <a:ea typeface="Calibri"/>
                <a:cs typeface="Calibri"/>
                <a:sym typeface="Calibri"/>
              </a:rPr>
              <a:t>ClassA</a:t>
            </a:r>
            <a:r>
              <a:rPr lang="en-US" sz="1800" b="0" i="0" u="none" strike="noStrike" cap="none" dirty="0">
                <a:solidFill>
                  <a:srgbClr val="000000"/>
                </a:solidFill>
                <a:latin typeface="Calibri"/>
                <a:ea typeface="Calibri"/>
                <a:cs typeface="Calibri"/>
                <a:sym typeface="Calibri"/>
              </a:rPr>
              <a:t>        //order of public and virtual does not matter</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p:txBody>
      </p:sp>
      <p:sp>
        <p:nvSpPr>
          <p:cNvPr id="446" name="Google Shape;446;gde56045641_0_4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Virtual Base class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de56045641_0_42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ClassD : public ClassB, public ClassC</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ClassD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obj.a = 10;        //Statement 3</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obj.a = 100;      //Statement 4</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obj.b = 20;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obj.c = 30;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obj.d = 40;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"\n A : "&lt;&lt; obj.a&lt;&lt;"\n B : "&lt;&lt; obj.b;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"\n C : "&lt;&lt; obj.c&lt;&lt; "\n D : "&lt;&lt; obj.d;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52" name="Google Shape;452;gde56045641_0_4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Virtual Base Class</a:t>
            </a:r>
            <a:endParaRPr/>
          </a:p>
        </p:txBody>
      </p:sp>
      <p:sp>
        <p:nvSpPr>
          <p:cNvPr id="453" name="Google Shape;453;gde56045641_0_420"/>
          <p:cNvSpPr txBox="1"/>
          <p:nvPr/>
        </p:nvSpPr>
        <p:spPr>
          <a:xfrm>
            <a:off x="6039293" y="1254642"/>
            <a:ext cx="2530500" cy="1169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 100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 : 20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 : 30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 : 40</a:t>
            </a:r>
            <a:endParaRPr sz="1400" b="0" i="0" u="none" strike="noStrike" cap="none">
              <a:solidFill>
                <a:srgbClr val="000000"/>
              </a:solidFill>
              <a:latin typeface="Arial"/>
              <a:ea typeface="Arial"/>
              <a:cs typeface="Arial"/>
              <a:sym typeface="Arial"/>
            </a:endParaRPr>
          </a:p>
        </p:txBody>
      </p:sp>
      <p:sp>
        <p:nvSpPr>
          <p:cNvPr id="454" name="Google Shape;454;gde56045641_0_420"/>
          <p:cNvSpPr txBox="1"/>
          <p:nvPr/>
        </p:nvSpPr>
        <p:spPr>
          <a:xfrm>
            <a:off x="5635256" y="2861222"/>
            <a:ext cx="2934600" cy="2247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Note: According to the above example, ClassD has only one copy of ClassA, therefore, statement 4 will overwrite the value of a, given at statement 3.</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de56045641_0_42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Write a c++ program to implement following inheritance </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without using virtual base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Define only constructors at each level of the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(need not have any other methods)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Observe the order of  execution.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Using virtual base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0" name="Google Shape;460;gde56045641_0_4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 </a:t>
            </a:r>
            <a:endParaRPr/>
          </a:p>
        </p:txBody>
      </p:sp>
      <p:pic>
        <p:nvPicPr>
          <p:cNvPr id="461" name="Google Shape;461;gde56045641_0_428"/>
          <p:cNvPicPr preferRelativeResize="0"/>
          <p:nvPr/>
        </p:nvPicPr>
        <p:blipFill rotWithShape="1">
          <a:blip r:embed="rId3">
            <a:alphaModFix/>
          </a:blip>
          <a:srcRect/>
          <a:stretch/>
        </p:blipFill>
        <p:spPr>
          <a:xfrm>
            <a:off x="4900085" y="1173232"/>
            <a:ext cx="3710764" cy="30978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de56045641_0_435"/>
          <p:cNvSpPr txBox="1"/>
          <p:nvPr/>
        </p:nvSpPr>
        <p:spPr>
          <a:xfrm>
            <a:off x="83686" y="671320"/>
            <a:ext cx="5232600" cy="437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#include&lt;iostream&gt;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using namespace std;</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Base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"Base::fun()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fun(int </a:t>
            </a:r>
            <a:r>
              <a:rPr lang="en-US" sz="1800" b="0" i="0" u="none" strike="noStrike" cap="none" dirty="0" err="1">
                <a:solidFill>
                  <a:srgbClr val="000000"/>
                </a:solidFill>
                <a:latin typeface="Calibri"/>
                <a:ea typeface="Calibri"/>
                <a:cs typeface="Calibri"/>
                <a:sym typeface="Calibri"/>
              </a:rPr>
              <a:t>i</a:t>
            </a:r>
            <a:r>
              <a:rPr lang="en-US" sz="1800" b="0" i="0" u="none" strike="noStrike" cap="none" dirty="0">
                <a:solidFill>
                  <a:srgbClr val="000000"/>
                </a:solidFill>
                <a:latin typeface="Calibri"/>
                <a:ea typeface="Calibri"/>
                <a:cs typeface="Calibri"/>
                <a:sym typeface="Calibri"/>
              </a:rPr>
              <a:t>)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"Base::fun(int </a:t>
            </a:r>
            <a:r>
              <a:rPr lang="en-US" sz="1800" b="0" i="0" u="none" strike="noStrike" cap="none" dirty="0" err="1">
                <a:solidFill>
                  <a:srgbClr val="000000"/>
                </a:solidFill>
                <a:latin typeface="Calibri"/>
                <a:ea typeface="Calibri"/>
                <a:cs typeface="Calibri"/>
                <a:sym typeface="Calibri"/>
              </a:rPr>
              <a:t>i</a:t>
            </a:r>
            <a:r>
              <a:rPr lang="en-US" sz="1800" b="0" i="0" u="none" strike="noStrike" cap="none" dirty="0">
                <a:solidFill>
                  <a:srgbClr val="000000"/>
                </a:solidFill>
                <a:latin typeface="Calibri"/>
                <a:ea typeface="Calibri"/>
                <a:cs typeface="Calibri"/>
                <a:sym typeface="Calibri"/>
              </a:rPr>
              <a:t>)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Derived: public Base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"Derived::fun()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main()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Derived d;</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d.Base</a:t>
            </a:r>
            <a:r>
              <a:rPr lang="en-US" sz="1800" b="0" i="0" u="none" strike="noStrike" cap="none" dirty="0">
                <a:solidFill>
                  <a:srgbClr val="000000"/>
                </a:solidFill>
                <a:latin typeface="Calibri"/>
                <a:ea typeface="Calibri"/>
                <a:cs typeface="Calibri"/>
                <a:sym typeface="Calibri"/>
              </a:rPr>
              <a:t>::fun(5);</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return 0;</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p:txBody>
      </p:sp>
      <p:sp>
        <p:nvSpPr>
          <p:cNvPr id="467" name="Google Shape;467;gde56045641_0_43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
        <p:nvSpPr>
          <p:cNvPr id="468" name="Google Shape;468;gde56045641_0_435"/>
          <p:cNvSpPr txBox="1"/>
          <p:nvPr/>
        </p:nvSpPr>
        <p:spPr>
          <a:xfrm>
            <a:off x="5433237" y="765544"/>
            <a:ext cx="3551400" cy="4248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the 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Compiler Error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Base::fun(int i) called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de56045641_0_442"/>
          <p:cNvSpPr txBox="1"/>
          <p:nvPr/>
        </p:nvSpPr>
        <p:spPr>
          <a:xfrm>
            <a:off x="83686" y="671320"/>
            <a:ext cx="5232600" cy="437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#include&lt;iostream&gt;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using namespace std;</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Base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"Base::fun()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fun(int </a:t>
            </a:r>
            <a:r>
              <a:rPr lang="en-US" sz="1800" b="0" i="0" u="none" strike="noStrike" cap="none" dirty="0" err="1">
                <a:solidFill>
                  <a:srgbClr val="000000"/>
                </a:solidFill>
                <a:latin typeface="Calibri"/>
                <a:ea typeface="Calibri"/>
                <a:cs typeface="Calibri"/>
                <a:sym typeface="Calibri"/>
              </a:rPr>
              <a:t>i</a:t>
            </a:r>
            <a:r>
              <a:rPr lang="en-US" sz="1800" b="0" i="0" u="none" strike="noStrike" cap="none" dirty="0">
                <a:solidFill>
                  <a:srgbClr val="000000"/>
                </a:solidFill>
                <a:latin typeface="Calibri"/>
                <a:ea typeface="Calibri"/>
                <a:cs typeface="Calibri"/>
                <a:sym typeface="Calibri"/>
              </a:rPr>
              <a:t>)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"Base::fun(int </a:t>
            </a:r>
            <a:r>
              <a:rPr lang="en-US" sz="1800" b="0" i="0" u="none" strike="noStrike" cap="none" dirty="0" err="1">
                <a:solidFill>
                  <a:srgbClr val="000000"/>
                </a:solidFill>
                <a:latin typeface="Calibri"/>
                <a:ea typeface="Calibri"/>
                <a:cs typeface="Calibri"/>
                <a:sym typeface="Calibri"/>
              </a:rPr>
              <a:t>i</a:t>
            </a:r>
            <a:r>
              <a:rPr lang="en-US" sz="1800" b="0" i="0" u="none" strike="noStrike" cap="none" dirty="0">
                <a:solidFill>
                  <a:srgbClr val="000000"/>
                </a:solidFill>
                <a:latin typeface="Calibri"/>
                <a:ea typeface="Calibri"/>
                <a:cs typeface="Calibri"/>
                <a:sym typeface="Calibri"/>
              </a:rPr>
              <a:t>)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class Derived: public Base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public:</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fun()   {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"Derived::fun() called";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main()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Derived d;</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d. fun(5);</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return 0;</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a:t>
            </a:r>
            <a:endParaRPr dirty="0"/>
          </a:p>
        </p:txBody>
      </p:sp>
      <p:sp>
        <p:nvSpPr>
          <p:cNvPr id="474" name="Google Shape;474;gde56045641_0_4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
        <p:nvSpPr>
          <p:cNvPr id="475" name="Google Shape;475;gde56045641_0_442"/>
          <p:cNvSpPr txBox="1"/>
          <p:nvPr/>
        </p:nvSpPr>
        <p:spPr>
          <a:xfrm>
            <a:off x="5433237" y="765544"/>
            <a:ext cx="3551400" cy="4525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the 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Compiler Error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Base::fun(int i) called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Output: Option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 can access base class functions using scope resolution operator.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de56045641_0_4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Which one is false?</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Whenever the derived class’s default constructor is called, the base class’s default constructor is called automatically.</a:t>
            </a:r>
            <a:endParaRPr lang="en-US" dirty="0">
              <a:ea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constructor of base class can be called in default constructor of sub class</a:t>
            </a:r>
            <a:endParaRPr lang="en-US" dirty="0">
              <a:ea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To call 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constructor of base class, 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consructor</a:t>
            </a:r>
            <a:r>
              <a:rPr lang="en-US" sz="1800" b="0" i="0" u="none" strike="noStrike" cap="none" dirty="0">
                <a:solidFill>
                  <a:srgbClr val="000000"/>
                </a:solidFill>
                <a:latin typeface="Calibri"/>
                <a:ea typeface="Calibri"/>
                <a:cs typeface="Calibri"/>
                <a:sym typeface="Calibri"/>
              </a:rPr>
              <a:t> of sub class must mention it explicitly.</a:t>
            </a:r>
            <a:endParaRPr lang="en-US" dirty="0">
              <a:ea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The constructor is called in the order of inheritance and not in the order of constructor call</a:t>
            </a:r>
            <a:endParaRPr dirty="0"/>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1" name="Google Shape;481;gde56045641_0_4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de56045641_0_45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Which one is false?</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Whenever the derived class’s default constructor is called, the base class’s default constructor is called automatically.</a:t>
            </a:r>
            <a:endParaRPr dirty="0"/>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constructor of base class can be called in default constructor of sub class</a:t>
            </a:r>
            <a:endParaRPr dirty="0"/>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To call 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constructor of base class, the </a:t>
            </a:r>
            <a:r>
              <a:rPr lang="en-US" sz="1800" b="0" i="0" u="none" strike="noStrike" cap="none" dirty="0" err="1">
                <a:solidFill>
                  <a:srgbClr val="000000"/>
                </a:solidFill>
                <a:latin typeface="Calibri"/>
                <a:ea typeface="Calibri"/>
                <a:cs typeface="Calibri"/>
                <a:sym typeface="Calibri"/>
              </a:rPr>
              <a:t>parameterised</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consructor</a:t>
            </a:r>
            <a:r>
              <a:rPr lang="en-US" sz="1800" b="0" i="0" u="none" strike="noStrike" cap="none" dirty="0">
                <a:solidFill>
                  <a:srgbClr val="000000"/>
                </a:solidFill>
                <a:latin typeface="Calibri"/>
                <a:ea typeface="Calibri"/>
                <a:cs typeface="Calibri"/>
                <a:sym typeface="Calibri"/>
              </a:rPr>
              <a:t> of sub class must mention it explicitly.</a:t>
            </a:r>
            <a:endParaRPr dirty="0"/>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The constructor is called in the order of inheritance and not in the order of constructor call</a:t>
            </a:r>
          </a:p>
          <a:p>
            <a:pPr marL="0" marR="0" lvl="0" indent="0" algn="l" rtl="0">
              <a:lnSpc>
                <a:spcPct val="100000"/>
              </a:lnSpc>
              <a:spcBef>
                <a:spcPts val="0"/>
              </a:spcBef>
              <a:spcAft>
                <a:spcPts val="0"/>
              </a:spcAft>
              <a:buNone/>
            </a:pPr>
            <a:endParaRPr lang="en-IN"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FF0000"/>
                </a:solidFill>
                <a:latin typeface="Calibri"/>
                <a:ea typeface="Calibri"/>
                <a:cs typeface="Calibri"/>
                <a:sym typeface="Calibri"/>
              </a:rPr>
              <a:t>Answer: None of the options are incorrect</a:t>
            </a:r>
            <a:endParaRPr lang="en-US" dirty="0"/>
          </a:p>
        </p:txBody>
      </p:sp>
      <p:sp>
        <p:nvSpPr>
          <p:cNvPr id="487" name="Google Shape;487;gde56045641_0_45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3"/>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493" name="Google Shape;493;p23"/>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4"/>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499" name="Google Shape;499;p24"/>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 name="Google Shape;98;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Knowledge check- question</a:t>
            </a:r>
            <a:endParaRPr/>
          </a:p>
        </p:txBody>
      </p:sp>
      <p:pic>
        <p:nvPicPr>
          <p:cNvPr id="99" name="Google Shape;99;p8"/>
          <p:cNvPicPr preferRelativeResize="0"/>
          <p:nvPr/>
        </p:nvPicPr>
        <p:blipFill rotWithShape="1">
          <a:blip r:embed="rId3">
            <a:alphaModFix/>
          </a:blip>
          <a:srcRect l="7657" t="24439" r="29093" b="37780"/>
          <a:stretch/>
        </p:blipFill>
        <p:spPr>
          <a:xfrm>
            <a:off x="389700" y="805214"/>
            <a:ext cx="8229600" cy="2763671"/>
          </a:xfrm>
          <a:prstGeom prst="rect">
            <a:avLst/>
          </a:prstGeom>
          <a:noFill/>
          <a:ln>
            <a:noFill/>
          </a:ln>
        </p:spPr>
      </p:pic>
      <p:sp>
        <p:nvSpPr>
          <p:cNvPr id="100" name="Google Shape;100;p8"/>
          <p:cNvSpPr txBox="1"/>
          <p:nvPr/>
        </p:nvSpPr>
        <p:spPr>
          <a:xfrm>
            <a:off x="286603" y="3725839"/>
            <a:ext cx="846161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Identify the base class and derived classes in the above figure.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‘Animal’ class called here? What about rest all classes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Type the answers in the chat box.</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6" name="Google Shape;106;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Knowledge check - Answer</a:t>
            </a:r>
            <a:endParaRPr/>
          </a:p>
        </p:txBody>
      </p:sp>
      <p:pic>
        <p:nvPicPr>
          <p:cNvPr id="107" name="Google Shape;107;p9"/>
          <p:cNvPicPr preferRelativeResize="0"/>
          <p:nvPr/>
        </p:nvPicPr>
        <p:blipFill rotWithShape="1">
          <a:blip r:embed="rId3">
            <a:alphaModFix/>
          </a:blip>
          <a:srcRect l="7657" t="24439" r="29093" b="37780"/>
          <a:stretch/>
        </p:blipFill>
        <p:spPr>
          <a:xfrm>
            <a:off x="389700" y="805214"/>
            <a:ext cx="8229600" cy="2763671"/>
          </a:xfrm>
          <a:prstGeom prst="rect">
            <a:avLst/>
          </a:prstGeom>
          <a:noFill/>
          <a:ln>
            <a:noFill/>
          </a:ln>
        </p:spPr>
      </p:pic>
      <p:sp>
        <p:nvSpPr>
          <p:cNvPr id="108" name="Google Shape;108;p9"/>
          <p:cNvSpPr txBox="1"/>
          <p:nvPr/>
        </p:nvSpPr>
        <p:spPr>
          <a:xfrm>
            <a:off x="286603" y="3725839"/>
            <a:ext cx="8461612" cy="175432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           Base class : Animal and derived classes :Wild animal and Pet animal;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 class : Wild animal , child classes : Tiger, Lion, Leopard;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 class : Pet Animal , child classes: Cat, Dog, Bull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2.            ‘Animal’ class : Base class /super class / Parent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Wild Animal, Pet Animal: Derived  class/ Sub class/ Child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4" name="Google Shape;114;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Types of inheritance</a:t>
            </a:r>
            <a:endParaRPr sz="2400" b="1" i="0" u="none" strike="noStrike" cap="none">
              <a:solidFill>
                <a:srgbClr val="FFFFFF"/>
              </a:solidFill>
              <a:latin typeface="Calibri"/>
              <a:ea typeface="Calibri"/>
              <a:cs typeface="Calibri"/>
              <a:sym typeface="Calibri"/>
            </a:endParaRPr>
          </a:p>
        </p:txBody>
      </p:sp>
      <p:sp>
        <p:nvSpPr>
          <p:cNvPr id="115" name="Google Shape;115;p10"/>
          <p:cNvSpPr txBox="1"/>
          <p:nvPr/>
        </p:nvSpPr>
        <p:spPr>
          <a:xfrm>
            <a:off x="236085" y="823720"/>
            <a:ext cx="8952289" cy="437980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Single inheritance :  This is a form of inheritance in which a class inherits only one parent class.  </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Multi-level inheritance : In this form of inheritance , a base class is inherited by a derived class, which further becomes base class and inherited by next level derived class and so on</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Multiple inheritance : Here  a class inherits more than one parent class. </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Hierarchical inheritance:  In this, various child classes inherit a single Parent class. </a:t>
            </a: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Hybrid inheritance: It is the combination of  multi-level, multiple and hierarchical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5457</Words>
  <Application>Microsoft Office PowerPoint</Application>
  <PresentationFormat>On-screen Show (16:9)</PresentationFormat>
  <Paragraphs>821</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2</cp:revision>
  <dcterms:modified xsi:type="dcterms:W3CDTF">2021-06-11T13:51:35Z</dcterms:modified>
</cp:coreProperties>
</file>