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4" roundtripDataSignature="AMtx7mjMibATEzlj54n0llkrwiKStpWr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6EFE33-0232-451F-BC62-7D9A7B7F6E99}">
  <a:tblStyle styleId="{5C6EFE33-0232-451F-BC62-7D9A7B7F6E9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customschemas.google.com/relationships/presentationmetadata" Target="metadata"/><Relationship Id="rId83" Type="http://schemas.openxmlformats.org/officeDocument/2006/relationships/slide" Target="slides/slide76.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01debd2e3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e01debd2e3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01debd2e3_0_1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e01debd2e3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01debd2e3_0_1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e01debd2e3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01debd2e3_0_1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e01debd2e3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01debd2e3_0_1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ge01debd2e3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01debd2e3_0_1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ge01debd2e3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01debd2e3_0_15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e01debd2e3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01debd2e3_0_15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ge01debd2e3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01debd2e3_0_16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ge01debd2e3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01debd2e3_0_17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ge01debd2e3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01debd2e3_0_1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ge01debd2e3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01debd2e3_0_1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ge01debd2e3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01debd2e3_0_1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ge01debd2e3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01debd2e3_0_20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ge01debd2e3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01debd2e3_0_20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ge01debd2e3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01debd2e3_0_2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4" name="Google Shape;454;ge01debd2e3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e01debd2e3_0_2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0" name="Google Shape;460;ge01debd2e3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01debd2e3_0_2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ge01debd2e3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01debd2e3_0_2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2" name="Google Shape;472;ge01debd2e3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01debd2e3_0_2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ge01debd2e3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01debd2e3_0_2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ge01debd2e3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01debd2e3_0_26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3" name="Google Shape;493;ge01debd2e3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e01debd2e3_0_27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0" name="Google Shape;500;ge01debd2e3_0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e01debd2e3_0_2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8" name="Google Shape;508;ge01debd2e3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01debd2e3_0_2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ge01debd2e3_0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e01debd2e3_0_2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ge01debd2e3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e01debd2e3_0_30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0" name="Google Shape;530;ge01debd2e3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01debd2e3_0_30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6" name="Google Shape;536;ge01debd2e3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e01debd2e3_0_3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4" name="Google Shape;544;ge01debd2e3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01debd2e3_0_3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2" name="Google Shape;552;ge01debd2e3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e01debd2e3_0_3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8" name="Google Shape;558;ge01debd2e3_0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01debd2e3_0_3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4" name="Google Shape;564;ge01debd2e3_0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01debd2e3_0_3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0" name="Google Shape;570;ge01debd2e3_0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01debd2e3_0_34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6" name="Google Shape;576;ge01debd2e3_0_3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2" name="Google Shape;58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8" name="Google Shape;58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1" name="Shape 61"/>
        <p:cNvGrpSpPr/>
        <p:nvPr/>
      </p:nvGrpSpPr>
      <p:grpSpPr>
        <a:xfrm>
          <a:off x="0" y="0"/>
          <a:ext cx="0" cy="0"/>
          <a:chOff x="0" y="0"/>
          <a:chExt cx="0" cy="0"/>
        </a:xfrm>
      </p:grpSpPr>
      <p:sp>
        <p:nvSpPr>
          <p:cNvPr id="62" name="Google Shape;62;ge01debd2e3_0_6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ge01debd2e3_0_6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e01debd2e3_0_6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65" name="Shape 65"/>
        <p:cNvGrpSpPr/>
        <p:nvPr/>
      </p:nvGrpSpPr>
      <p:grpSpPr>
        <a:xfrm>
          <a:off x="0" y="0"/>
          <a:ext cx="0" cy="0"/>
          <a:chOff x="0" y="0"/>
          <a:chExt cx="0" cy="0"/>
        </a:xfrm>
      </p:grpSpPr>
      <p:sp>
        <p:nvSpPr>
          <p:cNvPr id="66" name="Google Shape;66;ge01debd2e3_0_7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ge01debd2e3_0_7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e01debd2e3_0_7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ge01debd2e3_0_7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e01debd2e3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ge01debd2e3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ge01debd2e3_0_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5" name="Google Shape;75;ge01debd2e3_0_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ge01debd2e3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ge01debd2e3_0_8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9" name="Google Shape;79;ge01debd2e3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e01debd2e3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2" name="Google Shape;82;ge01debd2e3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3" name="Google Shape;83;ge01debd2e3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4" name="Google Shape;84;ge01debd2e3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ge01debd2e3_0_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ge01debd2e3_0_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ge01debd2e3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ge01debd2e3_0_9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ge01debd2e3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ge01debd2e3_0_9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e01debd2e3_0_9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ge01debd2e3_0_9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ge01debd2e3_0_9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7" name="Google Shape;97;ge01debd2e3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ge01debd2e3_0_10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0" name="Google Shape;100;ge01debd2e3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ge01debd2e3_0_10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ge01debd2e3_0_10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ge01debd2e3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e01debd2e3_0_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e01debd2e3_0_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ge01debd2e3_0_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ge01debd2e3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ge01debd2e3_0_6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Logo, company name&#10;&#10;Description automatically generated" id="111" name="Google Shape;111;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12" name="Google Shape;112;p1"/>
          <p:cNvSpPr txBox="1"/>
          <p:nvPr/>
        </p:nvSpPr>
        <p:spPr>
          <a:xfrm>
            <a:off x="429142" y="2249983"/>
            <a:ext cx="4167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Exception Handling</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main motive of the exceptional handling concept is to provide a means to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1. detect errors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2. throw or report an exception and take appropriate action.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mechanism needs a separate error handling code that performs the following tasks: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Find and hit the problem (exception)</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Inform that the error has occurred (throw exception)</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Receive the error information (Catch the exception)</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Take corrective actions (handle exception)</a:t>
            </a:r>
            <a:endParaRPr b="0" i="0" sz="1800" u="none" cap="none" strike="noStrike">
              <a:solidFill>
                <a:srgbClr val="000000"/>
              </a:solidFill>
              <a:latin typeface="Calibri"/>
              <a:ea typeface="Calibri"/>
              <a:cs typeface="Calibri"/>
              <a:sym typeface="Calibri"/>
            </a:endParaRPr>
          </a:p>
        </p:txBody>
      </p:sp>
      <p:sp>
        <p:nvSpPr>
          <p:cNvPr id="167" name="Google Shape;167;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Catch blocks catching exceptions must immediately follow the try block that throws an exception.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try</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throw</a:t>
            </a:r>
            <a:r>
              <a:rPr b="0" i="0" lang="en-US" sz="1800" u="none" cap="none" strike="noStrike">
                <a:solidFill>
                  <a:srgbClr val="000000"/>
                </a:solidFill>
                <a:latin typeface="Calibri"/>
                <a:ea typeface="Calibri"/>
                <a:cs typeface="Calibri"/>
                <a:sym typeface="Calibri"/>
              </a:rPr>
              <a:t>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catch</a:t>
            </a:r>
            <a:r>
              <a:rPr b="0" i="0" lang="en-US" sz="1800" u="none" cap="none" strike="noStrike">
                <a:solidFill>
                  <a:srgbClr val="000000"/>
                </a:solidFill>
                <a:latin typeface="Calibri"/>
                <a:ea typeface="Calibri"/>
                <a:cs typeface="Calibri"/>
                <a:sym typeface="Calibri"/>
              </a:rPr>
              <a:t>(type arg)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//some code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73" name="Google Shape;173;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the try block throws an exception then program control leaves the block and enters into the catch statement of the catch block.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the type of object thrown matches the argument type in the catch statement, the catch block is executed for handling the exception.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Divided-by-zero is a common form of exception generally occurred in arithmetic based programs.</a:t>
            </a:r>
            <a:endParaRPr b="0" i="0" sz="1800" u="none" cap="none" strike="noStrike">
              <a:solidFill>
                <a:srgbClr val="000000"/>
              </a:solidFill>
              <a:latin typeface="Calibri"/>
              <a:ea typeface="Calibri"/>
              <a:cs typeface="Calibri"/>
              <a:sym typeface="Calibri"/>
            </a:endParaRPr>
          </a:p>
        </p:txBody>
      </p:sp>
      <p:sp>
        <p:nvSpPr>
          <p:cNvPr id="179" name="Google Shape;179;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it works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"Enter two integers "&lt;&lt;endl;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cin&gt;&gt;a&gt;&gt;b;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d = 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(b ==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"Division by Zero not possible.";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else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d=a/b;	        cout&lt;&lt;d;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p:txBody>
      </p:sp>
      <p:sp>
        <p:nvSpPr>
          <p:cNvPr id="185" name="Google Shape;185;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(const char* error)  //This is used to catch the message thrown by try block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error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code above, we are checking the divisor, if it is zero, we are throwing an exception message, then the catch block catches that exception and prints the message.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Doing so, the user will never know that our program failed at runtime, he/she will only see the message "Division by Zero not possible".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a:t>
            </a:r>
            <a:r>
              <a:rPr b="0" i="0" lang="en-US" sz="1800" u="none" cap="none" strike="noStrike">
                <a:solidFill>
                  <a:srgbClr val="000000"/>
                </a:solidFill>
                <a:latin typeface="Calibri"/>
                <a:ea typeface="Calibri"/>
                <a:cs typeface="Calibri"/>
                <a:sym typeface="Calibri"/>
              </a:rPr>
              <a:t>: Because we are raising an exception of type const char*, so while catching this exception, we have to use const char* in catch block</a:t>
            </a:r>
            <a:endParaRPr b="0" i="0" sz="1800" u="none" cap="none" strike="noStrike">
              <a:solidFill>
                <a:srgbClr val="000000"/>
              </a:solidFill>
              <a:latin typeface="Calibri"/>
              <a:ea typeface="Calibri"/>
              <a:cs typeface="Calibri"/>
              <a:sym typeface="Calibri"/>
            </a:endParaRPr>
          </a:p>
        </p:txBody>
      </p:sp>
      <p:sp>
        <p:nvSpPr>
          <p:cNvPr id="191" name="Google Shape;191;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program is written here in function call format.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division(int var1, double var2)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(var2 ==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"Division by Zero not possible.";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(var1 / var2);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b,d=0;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"Enter two integers "&lt;&lt;endl;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cin&gt;&gt;a&gt;&gt;b;</a:t>
            </a:r>
            <a:endParaRPr b="0" i="0" sz="1800" u="none" cap="none" strike="noStrike">
              <a:solidFill>
                <a:srgbClr val="000000"/>
              </a:solidFill>
              <a:latin typeface="Calibri"/>
              <a:ea typeface="Calibri"/>
              <a:cs typeface="Calibri"/>
              <a:sym typeface="Calibri"/>
            </a:endParaRPr>
          </a:p>
        </p:txBody>
      </p:sp>
      <p:sp>
        <p:nvSpPr>
          <p:cNvPr id="197" name="Google Shape;197;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(revised)</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 = division(a,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(const char* error)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error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Enter two integers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Division by Zero not possible</a:t>
            </a:r>
            <a:endParaRPr b="0" i="0" sz="1800" u="none" cap="none" strike="noStrike">
              <a:solidFill>
                <a:srgbClr val="000000"/>
              </a:solidFill>
              <a:latin typeface="Calibri"/>
              <a:ea typeface="Calibri"/>
              <a:cs typeface="Calibri"/>
              <a:sym typeface="Calibri"/>
            </a:endParaRPr>
          </a:p>
        </p:txBody>
      </p:sp>
      <p:sp>
        <p:nvSpPr>
          <p:cNvPr id="203" name="Google Shape;203;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question(revised)</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a:t>
            </a:r>
            <a:r>
              <a:rPr b="1" i="0" lang="en-US" sz="1800" u="none" cap="none" strike="noStrike">
                <a:solidFill>
                  <a:srgbClr val="000000"/>
                </a:solidFill>
                <a:latin typeface="Calibri"/>
                <a:ea typeface="Calibri"/>
                <a:cs typeface="Calibri"/>
                <a:sym typeface="Calibri"/>
              </a:rPr>
              <a:t>try</a:t>
            </a:r>
            <a:r>
              <a:rPr b="0" i="0" lang="en-US" sz="1800" u="none" cap="none" strike="noStrike">
                <a:solidFill>
                  <a:srgbClr val="000000"/>
                </a:solidFill>
                <a:latin typeface="Calibri"/>
                <a:ea typeface="Calibri"/>
                <a:cs typeface="Calibri"/>
                <a:sym typeface="Calibri"/>
              </a:rPr>
              <a:t> block identifies a block of code for which particular exceptions will be activated. It's followed by one or more catch blocks.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code which can throw any exception is kept inside(or enclosed in) a try block.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Then, when the code will lead to any error, that error/exception will get caught inside the catch block</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Assuming a block will raise an exception, a method catches an exception using a combination of the try and catch keywords.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try/catch block is placed around the code that might generate an exception.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Code within a try/catch block is referred to as protected code.</a:t>
            </a:r>
            <a:endParaRPr b="0" i="0" sz="1800" u="none" cap="none" strike="noStrike">
              <a:solidFill>
                <a:srgbClr val="000000"/>
              </a:solidFill>
              <a:latin typeface="Calibri"/>
              <a:ea typeface="Calibri"/>
              <a:cs typeface="Calibri"/>
              <a:sym typeface="Calibri"/>
            </a:endParaRPr>
          </a:p>
        </p:txBody>
      </p:sp>
      <p:sp>
        <p:nvSpPr>
          <p:cNvPr id="209" name="Google Shape;209;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Try block</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protected code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ExceptionName e1 )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catch block</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ExceptionName e2 )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catch block</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ExceptionName eN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catch block</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You can list down multiple catch statements to catch different type of exceptions in case your try block raises more than one exception in different situations.</a:t>
            </a:r>
            <a:endParaRPr b="0" i="0" sz="1800" u="none" cap="none" strike="noStrike">
              <a:solidFill>
                <a:srgbClr val="000000"/>
              </a:solidFill>
              <a:latin typeface="Calibri"/>
              <a:ea typeface="Calibri"/>
              <a:cs typeface="Calibri"/>
              <a:sym typeface="Calibri"/>
            </a:endParaRPr>
          </a:p>
        </p:txBody>
      </p:sp>
      <p:sp>
        <p:nvSpPr>
          <p:cNvPr id="215" name="Google Shape;215;p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Try block</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Exceptions can be thrown anywhere within a code block using throw statement.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operand of the throw statement determines a type for the exception and can be any expression and the type of the result of the expression determines the type of exception thrown.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Consider the following example of throwing an exception: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division(int a, int 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b == 0 )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"Division by zero condition!";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21" name="Google Shape;221;p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Throwing exceptions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e01debd2e3_0_5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200000"/>
              </a:lnSpc>
              <a:spcBef>
                <a:spcPts val="0"/>
              </a:spcBef>
              <a:spcAft>
                <a:spcPts val="0"/>
              </a:spcAft>
              <a:buSzPts val="1500"/>
              <a:buFont typeface="Calibri"/>
              <a:buChar char="●"/>
            </a:pPr>
            <a:r>
              <a:rPr lang="en-US" sz="1500">
                <a:latin typeface="Calibri"/>
                <a:ea typeface="Calibri"/>
                <a:cs typeface="Calibri"/>
                <a:sym typeface="Calibri"/>
              </a:rPr>
              <a:t>Basics of exception handling</a:t>
            </a:r>
            <a:endParaRPr sz="1500">
              <a:latin typeface="Calibri"/>
              <a:ea typeface="Calibri"/>
              <a:cs typeface="Calibri"/>
              <a:sym typeface="Calibri"/>
            </a:endParaRPr>
          </a:p>
          <a:p>
            <a:pPr indent="-323850" lvl="0" marL="457200" marR="0" rtl="0" algn="l">
              <a:lnSpc>
                <a:spcPct val="200000"/>
              </a:lnSpc>
              <a:spcBef>
                <a:spcPts val="0"/>
              </a:spcBef>
              <a:spcAft>
                <a:spcPts val="0"/>
              </a:spcAft>
              <a:buSzPts val="1500"/>
              <a:buFont typeface="Calibri"/>
              <a:buChar char="●"/>
            </a:pPr>
            <a:r>
              <a:rPr lang="en-US" sz="1500">
                <a:latin typeface="Calibri"/>
                <a:ea typeface="Calibri"/>
                <a:cs typeface="Calibri"/>
                <a:sym typeface="Calibri"/>
              </a:rPr>
              <a:t>Exception handling mechanism</a:t>
            </a:r>
            <a:endParaRPr sz="1500">
              <a:latin typeface="Calibri"/>
              <a:ea typeface="Calibri"/>
              <a:cs typeface="Calibri"/>
              <a:sym typeface="Calibri"/>
            </a:endParaRPr>
          </a:p>
          <a:p>
            <a:pPr indent="-323850" lvl="0" marL="457200" marR="0" rtl="0" algn="l">
              <a:lnSpc>
                <a:spcPct val="200000"/>
              </a:lnSpc>
              <a:spcBef>
                <a:spcPts val="0"/>
              </a:spcBef>
              <a:spcAft>
                <a:spcPts val="0"/>
              </a:spcAft>
              <a:buSzPts val="1500"/>
              <a:buFont typeface="Calibri"/>
              <a:buChar char="●"/>
            </a:pPr>
            <a:r>
              <a:rPr lang="en-US" sz="1500">
                <a:latin typeface="Calibri"/>
                <a:ea typeface="Calibri"/>
                <a:cs typeface="Calibri"/>
                <a:sym typeface="Calibri"/>
              </a:rPr>
              <a:t>Throwing mechanism</a:t>
            </a:r>
            <a:endParaRPr sz="1500">
              <a:latin typeface="Calibri"/>
              <a:ea typeface="Calibri"/>
              <a:cs typeface="Calibri"/>
              <a:sym typeface="Calibri"/>
            </a:endParaRPr>
          </a:p>
          <a:p>
            <a:pPr indent="-323850" lvl="0" marL="457200" marR="0" rtl="0" algn="l">
              <a:lnSpc>
                <a:spcPct val="200000"/>
              </a:lnSpc>
              <a:spcBef>
                <a:spcPts val="0"/>
              </a:spcBef>
              <a:spcAft>
                <a:spcPts val="0"/>
              </a:spcAft>
              <a:buSzPts val="1500"/>
              <a:buFont typeface="Calibri"/>
              <a:buChar char="●"/>
            </a:pPr>
            <a:r>
              <a:rPr lang="en-US" sz="1500">
                <a:latin typeface="Calibri"/>
                <a:ea typeface="Calibri"/>
                <a:cs typeface="Calibri"/>
                <a:sym typeface="Calibri"/>
              </a:rPr>
              <a:t>Catching mechanism</a:t>
            </a:r>
            <a:endParaRPr sz="1500">
              <a:latin typeface="Calibri"/>
              <a:ea typeface="Calibri"/>
              <a:cs typeface="Calibri"/>
              <a:sym typeface="Calibri"/>
            </a:endParaRPr>
          </a:p>
          <a:p>
            <a:pPr indent="-323850" lvl="0" marL="457200" marR="0" rtl="0" algn="l">
              <a:lnSpc>
                <a:spcPct val="200000"/>
              </a:lnSpc>
              <a:spcBef>
                <a:spcPts val="0"/>
              </a:spcBef>
              <a:spcAft>
                <a:spcPts val="0"/>
              </a:spcAft>
              <a:buSzPts val="1500"/>
              <a:buFont typeface="Calibri"/>
              <a:buChar char="●"/>
            </a:pPr>
            <a:r>
              <a:rPr lang="en-US" sz="1500">
                <a:latin typeface="Calibri"/>
                <a:ea typeface="Calibri"/>
                <a:cs typeface="Calibri"/>
                <a:sym typeface="Calibri"/>
              </a:rPr>
              <a:t>Rethrowing an exception</a:t>
            </a:r>
            <a:endParaRPr sz="1500">
              <a:latin typeface="Calibri"/>
              <a:ea typeface="Calibri"/>
              <a:cs typeface="Calibri"/>
              <a:sym typeface="Calibri"/>
            </a:endParaRPr>
          </a:p>
          <a:p>
            <a:pPr indent="-228600" lvl="0" marL="457200" marR="0" rtl="0" algn="l">
              <a:lnSpc>
                <a:spcPct val="200000"/>
              </a:lnSpc>
              <a:spcBef>
                <a:spcPts val="0"/>
              </a:spcBef>
              <a:spcAft>
                <a:spcPts val="0"/>
              </a:spcAft>
              <a:buClr>
                <a:srgbClr val="000000"/>
              </a:buClr>
              <a:buSzPts val="2400"/>
              <a:buFont typeface="Calibri"/>
              <a:buNone/>
            </a:pPr>
            <a:r>
              <a:t/>
            </a:r>
            <a:endParaRPr b="0" i="0" sz="2100" u="none" cap="none" strike="noStrike">
              <a:solidFill>
                <a:srgbClr val="000000"/>
              </a:solidFill>
              <a:latin typeface="Calibri"/>
              <a:ea typeface="Calibri"/>
              <a:cs typeface="Calibri"/>
              <a:sym typeface="Calibri"/>
            </a:endParaRPr>
          </a:p>
        </p:txBody>
      </p:sp>
      <p:sp>
        <p:nvSpPr>
          <p:cNvPr id="118" name="Google Shape;118;ge01debd2e3_0_56"/>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catch block following the try block catches any exception.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You can specify what type of exception you want to catch and this is determined by the exception declaration that appears in parentheses following the keyword catch.</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protected code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ExceptionName e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code to handle ExceptionName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Above code will catch an exception of </a:t>
            </a:r>
            <a:r>
              <a:rPr b="1" i="0" lang="en-US" sz="1800" u="none" cap="none" strike="noStrike">
                <a:solidFill>
                  <a:srgbClr val="000000"/>
                </a:solidFill>
                <a:latin typeface="Calibri"/>
                <a:ea typeface="Calibri"/>
                <a:cs typeface="Calibri"/>
                <a:sym typeface="Calibri"/>
              </a:rPr>
              <a:t>ExceptionName</a:t>
            </a:r>
            <a:r>
              <a:rPr b="0" i="0" lang="en-US" sz="1800" u="none" cap="none" strike="noStrike">
                <a:solidFill>
                  <a:srgbClr val="000000"/>
                </a:solidFill>
                <a:latin typeface="Calibri"/>
                <a:ea typeface="Calibri"/>
                <a:cs typeface="Calibri"/>
                <a:sym typeface="Calibri"/>
              </a:rPr>
              <a:t> type.</a:t>
            </a:r>
            <a:endParaRPr/>
          </a:p>
        </p:txBody>
      </p:sp>
      <p:sp>
        <p:nvSpPr>
          <p:cNvPr id="227" name="Google Shape;227;p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catch block is intended to catch the error and handle the exception condition.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have multiple catch blocks to handle different types of exception and perform different actions when the exceptions occur.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we can display descriptive messages to explain why any particular exception occured.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below program, if the value of integer in the array x is less than 0, we are throwing a numeric value as exception and if the value is greater than 0, then we are throwing a character value as exception. And we have two different catch blocks to catch those exceptions.</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3" name="Google Shape;233;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x[3] = {-1,2};</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 i&lt;2;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ex = x[i];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(ex &gt;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numeric value as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ex;</a:t>
            </a:r>
            <a:endParaRPr b="0" i="0" sz="1800" u="none" cap="none" strike="noStrike">
              <a:solidFill>
                <a:srgbClr val="000000"/>
              </a:solidFill>
              <a:latin typeface="Calibri"/>
              <a:ea typeface="Calibri"/>
              <a:cs typeface="Calibri"/>
              <a:sym typeface="Calibri"/>
            </a:endParaRPr>
          </a:p>
        </p:txBody>
      </p:sp>
      <p:sp>
        <p:nvSpPr>
          <p:cNvPr id="239" name="Google Shape;239;p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else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a character as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ex)  // to catch numeric exceptions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"Integer exception\n";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(char ex) // to catch character/string exceptions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"Character exception\n";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Character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Integer exception</a:t>
            </a:r>
            <a:endParaRPr b="0" i="0" sz="1800" u="none" cap="none" strike="noStrike">
              <a:solidFill>
                <a:srgbClr val="000000"/>
              </a:solidFill>
              <a:latin typeface="Calibri"/>
              <a:ea typeface="Calibri"/>
              <a:cs typeface="Calibri"/>
              <a:sym typeface="Calibri"/>
            </a:endParaRPr>
          </a:p>
        </p:txBody>
      </p:sp>
      <p:sp>
        <p:nvSpPr>
          <p:cNvPr id="245" name="Google Shape;245;p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Below program contains a generalized catch block to catch any uncaught errors/exceptions. catch(...) block takes care of all type of exceptions. In the below program, both the exceptions are being catched by a single catch block..</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x[3] = {-1,2};</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 i&lt;2;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ex = x[i];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(ex &gt;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numeric value as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ex;</a:t>
            </a:r>
            <a:endParaRPr b="0" i="0" sz="1800" u="none" cap="none" strike="noStrike">
              <a:solidFill>
                <a:srgbClr val="000000"/>
              </a:solidFill>
              <a:latin typeface="Calibri"/>
              <a:ea typeface="Calibri"/>
              <a:cs typeface="Calibri"/>
              <a:sym typeface="Calibri"/>
            </a:endParaRPr>
          </a:p>
        </p:txBody>
      </p:sp>
      <p:sp>
        <p:nvSpPr>
          <p:cNvPr id="251" name="Google Shape;251;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(Generalized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else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a character as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  // to catch numeric exceptions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"Special exception\n";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Special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Special exception</a:t>
            </a:r>
            <a:endParaRPr b="0" i="0" sz="1800" u="none" cap="none" strike="noStrike">
              <a:solidFill>
                <a:srgbClr val="000000"/>
              </a:solidFill>
              <a:latin typeface="Calibri"/>
              <a:ea typeface="Calibri"/>
              <a:cs typeface="Calibri"/>
              <a:sym typeface="Calibri"/>
            </a:endParaRPr>
          </a:p>
        </p:txBody>
      </p:sp>
      <p:sp>
        <p:nvSpPr>
          <p:cNvPr id="257" name="Google Shape;257;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(Generalized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even have separate catch blocks to handle integer and character exception along with the generalized catch block.</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x[3] = {-1,0,2}; //array of 3 values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 i&lt;3; 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ex = x[i];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(ex &gt; 0) //ex value is 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numeric value as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ex;</a:t>
            </a:r>
            <a:endParaRPr b="0" i="0" sz="1800" u="none" cap="none" strike="noStrike">
              <a:solidFill>
                <a:srgbClr val="000000"/>
              </a:solidFill>
              <a:latin typeface="Calibri"/>
              <a:ea typeface="Calibri"/>
              <a:cs typeface="Calibri"/>
              <a:sym typeface="Calibri"/>
            </a:endParaRPr>
          </a:p>
        </p:txBody>
      </p:sp>
      <p:sp>
        <p:nvSpPr>
          <p:cNvPr id="263" name="Google Shape;263;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example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else if (ex &lt; 0) //ex value is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else  //ex value is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a character as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ex)  // to catch numeric exceptions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"Integer exception\n";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(char ex) // to catch character exceptions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"Character exception\n";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69" name="Google Shape;269;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example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  // to catch generalised exceptions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"Special exception\n";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Special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Character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Integer exception</a:t>
            </a:r>
            <a:endParaRPr b="0" i="0" sz="1800" u="none" cap="none" strike="noStrike">
              <a:solidFill>
                <a:srgbClr val="000000"/>
              </a:solidFill>
              <a:latin typeface="Calibri"/>
              <a:ea typeface="Calibri"/>
              <a:cs typeface="Calibri"/>
              <a:sym typeface="Calibri"/>
            </a:endParaRPr>
          </a:p>
        </p:txBody>
      </p:sp>
      <p:sp>
        <p:nvSpPr>
          <p:cNvPr id="275" name="Google Shape;275;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example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There is a special catch block called ‘catch all’ catch(…) that can be used to catch all types of exceptions.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in the above program, an int and char is thrown as an exception, there are catch blocks for int and char  exceptions,  but there is no catch block for const char* which is “EX” , so catch(…) block will be executed. </a:t>
            </a:r>
            <a:endParaRPr b="0" i="0" sz="1800" u="none" cap="none" strike="noStrike">
              <a:solidFill>
                <a:srgbClr val="000000"/>
              </a:solidFill>
              <a:latin typeface="Calibri"/>
              <a:ea typeface="Calibri"/>
              <a:cs typeface="Calibri"/>
              <a:sym typeface="Calibri"/>
            </a:endParaRPr>
          </a:p>
        </p:txBody>
      </p:sp>
      <p:sp>
        <p:nvSpPr>
          <p:cNvPr id="281" name="Google Shape;281;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example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25" name="Google Shape;125;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Simple example to show exception handling and program flow: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"Before try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"Inside try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(x &lt;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"After throw (Never executed)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287" name="Google Shape;287;p3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x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"Exception Caught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"After catch (Will be executed)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Before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Inside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Exception Caught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After catch (Will be executed)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93" name="Google Shape;293;p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Implicit type conversion doesn’t happen for primitive types. For example, in the following program ‘a’ is not implicitly converted to int . What will be the output of the program?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int main()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catch (int x)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"Caught " &lt;&lt; x;</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"Default Exception\n";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Caught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Default Exception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‘a’ will be printed</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Compilation error</a:t>
            </a:r>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299" name="Google Shape;299;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Implicit type conversion doesn’t happen for primitive types. For example, in the following program ‘a’ is not implicitly converted to int . What will be the output of the program?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int main()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catch (int x)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"Caught " &lt;&lt; x;</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"Default Exception\n";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Caught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FF0000"/>
                </a:solidFill>
                <a:latin typeface="Calibri"/>
                <a:ea typeface="Calibri"/>
                <a:cs typeface="Calibri"/>
                <a:sym typeface="Calibri"/>
              </a:rPr>
              <a:t>Default Exception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chemeClr val="dk1"/>
                </a:solidFill>
                <a:latin typeface="Calibri"/>
                <a:ea typeface="Calibri"/>
                <a:cs typeface="Calibri"/>
                <a:sym typeface="Calibri"/>
              </a:rPr>
              <a:t>‘a’ will be printed</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Compilation error</a:t>
            </a:r>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305" name="Google Shape;305;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will be the output of the following program?</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"Caught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 will be displayed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Caught</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Compilation error</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Program terminates abnormally</a:t>
            </a:r>
            <a:endParaRPr b="0" i="0" sz="1800" u="none" cap="none" strike="noStrike">
              <a:solidFill>
                <a:srgbClr val="000000"/>
              </a:solidFill>
              <a:latin typeface="Calibri"/>
              <a:ea typeface="Calibri"/>
              <a:cs typeface="Calibri"/>
              <a:sym typeface="Calibri"/>
            </a:endParaRPr>
          </a:p>
        </p:txBody>
      </p:sp>
      <p:sp>
        <p:nvSpPr>
          <p:cNvPr id="311" name="Google Shape;311;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will be the output of the following program?</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"Caught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 will be displayed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Caught</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Compilation error</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Program terminates abnormally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Note: If an exception is thrown and not caught anywhere, the program terminates abnormally.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Calibri"/>
              <a:ea typeface="Calibri"/>
              <a:cs typeface="Calibri"/>
              <a:sym typeface="Calibri"/>
            </a:endParaRPr>
          </a:p>
        </p:txBody>
      </p:sp>
      <p:sp>
        <p:nvSpPr>
          <p:cNvPr id="317" name="Google Shape;317;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should be put in try block?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Statements that might cause exceptions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Statements that should be skipped in case of an exception</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Option 1</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Option 1 &amp;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Only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None of the above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23" name="Google Shape;323;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should be put in try block?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Statements that might cause exceptions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Statements that should be skipped in case of an exception</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Option 1</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Option 1 &amp;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Only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None of the above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29" name="Google Shape;329;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would be output of the following program? Type the answer in chatbox</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param)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"int exceptionn";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“Default exceptionn";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"After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335" name="Google Shape;335;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Guess the output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would be output of the following program? Type the answer in chatbox</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Default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After exception</a:t>
            </a:r>
            <a:endParaRPr b="0" i="0" sz="1800" u="none" cap="none" strike="noStrike">
              <a:solidFill>
                <a:srgbClr val="000000"/>
              </a:solidFill>
              <a:latin typeface="Calibri"/>
              <a:ea typeface="Calibri"/>
              <a:cs typeface="Calibri"/>
              <a:sym typeface="Calibri"/>
            </a:endParaRPr>
          </a:p>
        </p:txBody>
      </p:sp>
      <p:sp>
        <p:nvSpPr>
          <p:cNvPr id="341" name="Google Shape;341;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Guess the output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It's very rare that a large program or software works correctly the first time. It might have errors.</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two most common types of errors are: </a:t>
            </a:r>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-Compile time errors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-Runtime errors</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Compile time errors:  Errors caught during compiled time is called Compile time errors. E.g </a:t>
            </a:r>
            <a:endParaRPr b="0" i="0" sz="18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Logical errors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Syntactic errors (syntax errors)</a:t>
            </a:r>
            <a:endParaRPr b="0" i="0" sz="1800" u="none" cap="none" strike="noStrike">
              <a:solidFill>
                <a:srgbClr val="000000"/>
              </a:solidFill>
              <a:latin typeface="Calibri"/>
              <a:ea typeface="Calibri"/>
              <a:cs typeface="Calibri"/>
              <a:sym typeface="Calibri"/>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Run Time Errors - Programmers often come across some peculiar problems in addition logical or syntax errors. These are called exceptions.</a:t>
            </a:r>
            <a:endParaRPr/>
          </a:p>
        </p:txBody>
      </p:sp>
      <p:sp>
        <p:nvSpPr>
          <p:cNvPr id="131" name="Google Shape;13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Basics of 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Write a program to create an array of 5 integers. Access this array using index variable. Handle the condition where programmer accidentally accesses any index of array which is out of bound using exception handling.</a:t>
            </a:r>
            <a:endParaRPr b="0" i="0" sz="1800" u="none" cap="none" strike="noStrike">
              <a:solidFill>
                <a:schemeClr val="dk1"/>
              </a:solidFill>
              <a:latin typeface="Calibri"/>
              <a:ea typeface="Calibri"/>
              <a:cs typeface="Calibri"/>
              <a:sym typeface="Calibri"/>
            </a:endParaRPr>
          </a:p>
        </p:txBody>
      </p:sp>
      <p:sp>
        <p:nvSpPr>
          <p:cNvPr id="347" name="Google Shape;347;p4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char myarray[10];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try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 (int n=0; n&lt;=10; 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if (n&gt;9) throw 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myarray[n]='z';</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 (int 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"Array out of bound Exception: "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353" name="Google Shape;353;p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 Solution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ge01debd2e3_0_1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C++, try-catch blocks can be nested.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Also, an exception can be re-thrown using “throw; ”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Rethrowing an expression from within an exception handler can be done by calling throw, by itself, with no exception.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causes current exception to be passed on to an outer try/catch sequence.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 exception can only be rethrown from within a catch block.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exception is rethrown, it is propagated outward to the next catch block.</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Consider the example given below. Revisit this slide after you go through example.</a:t>
            </a:r>
            <a:endParaRPr b="0" i="0" sz="1800" u="none" cap="none" strike="noStrike">
              <a:solidFill>
                <a:srgbClr val="000000"/>
              </a:solidFill>
              <a:latin typeface="Calibri"/>
              <a:ea typeface="Calibri"/>
              <a:cs typeface="Calibri"/>
              <a:sym typeface="Calibri"/>
            </a:endParaRPr>
          </a:p>
        </p:txBody>
      </p:sp>
      <p:sp>
        <p:nvSpPr>
          <p:cNvPr id="359" name="Google Shape;359;ge01debd2e3_0_1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Rethrowing an exception</a:t>
            </a:r>
            <a:endParaRPr b="1" i="0" sz="2400" u="none" cap="none" strike="noStrike">
              <a:solidFill>
                <a:srgbClr val="FFFFFF"/>
              </a:solidFill>
              <a:latin typeface="Calibri"/>
              <a:ea typeface="Calibri"/>
              <a:cs typeface="Calibri"/>
              <a:sym typeface="Calibri"/>
            </a:endParaRPr>
          </a:p>
        </p:txBody>
      </p:sp>
      <p:sp>
        <p:nvSpPr>
          <p:cNvPr id="360" name="Google Shape;360;ge01debd2e3_0_114"/>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4" name="Shape 364"/>
        <p:cNvGrpSpPr/>
        <p:nvPr/>
      </p:nvGrpSpPr>
      <p:grpSpPr>
        <a:xfrm>
          <a:off x="0" y="0"/>
          <a:ext cx="0" cy="0"/>
          <a:chOff x="0" y="0"/>
          <a:chExt cx="0" cy="0"/>
        </a:xfrm>
      </p:grpSpPr>
      <p:sp>
        <p:nvSpPr>
          <p:cNvPr id="365" name="Google Shape;365;ge01debd2e3_0_121"/>
          <p:cNvSpPr txBox="1"/>
          <p:nvPr/>
        </p:nvSpPr>
        <p:spPr>
          <a:xfrm>
            <a:off x="83686" y="671320"/>
            <a:ext cx="44760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20;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"Inner Catchn";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66" name="Google Shape;366;ge01debd2e3_0_1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Rethrowing an exception</a:t>
            </a:r>
            <a:endParaRPr b="1" i="0" sz="2400" u="none" cap="none" strike="noStrike">
              <a:solidFill>
                <a:srgbClr val="FFFFFF"/>
              </a:solidFill>
              <a:latin typeface="Calibri"/>
              <a:ea typeface="Calibri"/>
              <a:cs typeface="Calibri"/>
              <a:sym typeface="Calibri"/>
            </a:endParaRPr>
          </a:p>
        </p:txBody>
      </p:sp>
      <p:sp>
        <p:nvSpPr>
          <p:cNvPr id="367" name="Google Shape;367;ge01debd2e3_0_121"/>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68" name="Google Shape;368;ge01debd2e3_0_121"/>
          <p:cNvSpPr txBox="1"/>
          <p:nvPr/>
        </p:nvSpPr>
        <p:spPr>
          <a:xfrm>
            <a:off x="4572000" y="671320"/>
            <a:ext cx="44640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catch (int x)</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"Outer Catchn";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69" name="Google Shape;369;ge01debd2e3_0_121"/>
          <p:cNvSpPr txBox="1"/>
          <p:nvPr/>
        </p:nvSpPr>
        <p:spPr>
          <a:xfrm>
            <a:off x="4785756" y="2861222"/>
            <a:ext cx="4037700" cy="2031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Inner Catchn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Outer Catchn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3" name="Shape 373"/>
        <p:cNvGrpSpPr/>
        <p:nvPr/>
      </p:nvGrpSpPr>
      <p:grpSpPr>
        <a:xfrm>
          <a:off x="0" y="0"/>
          <a:ext cx="0" cy="0"/>
          <a:chOff x="0" y="0"/>
          <a:chExt cx="0" cy="0"/>
        </a:xfrm>
      </p:grpSpPr>
      <p:sp>
        <p:nvSpPr>
          <p:cNvPr id="374" name="Google Shape;374;ge01debd2e3_0_130"/>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MyHandler()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"hello"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(const char*)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&lt;&lt;"Caught exception inside MyHandler\n";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//rethrow char* out of function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375" name="Google Shape;375;ge01debd2e3_0_1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Rethrowing an exception</a:t>
            </a:r>
            <a:endParaRPr b="1" i="0" sz="2400" u="none" cap="none" strike="noStrike">
              <a:solidFill>
                <a:srgbClr val="FFFFFF"/>
              </a:solidFill>
              <a:latin typeface="Calibri"/>
              <a:ea typeface="Calibri"/>
              <a:cs typeface="Calibri"/>
              <a:sym typeface="Calibri"/>
            </a:endParaRPr>
          </a:p>
        </p:txBody>
      </p:sp>
      <p:sp>
        <p:nvSpPr>
          <p:cNvPr id="376" name="Google Shape;376;ge01debd2e3_0_130"/>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0" name="Shape 380"/>
        <p:cNvGrpSpPr/>
        <p:nvPr/>
      </p:nvGrpSpPr>
      <p:grpSpPr>
        <a:xfrm>
          <a:off x="0" y="0"/>
          <a:ext cx="0" cy="0"/>
          <a:chOff x="0" y="0"/>
          <a:chExt cx="0" cy="0"/>
        </a:xfrm>
      </p:grpSpPr>
      <p:sp>
        <p:nvSpPr>
          <p:cNvPr id="381" name="Google Shape;381;ge01debd2e3_0_137"/>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“Main start”;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MyHandler();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catch(const char*)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&lt;&lt;”Caught exception inside Main\n”;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“Main end”;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382" name="Google Shape;382;ge01debd2e3_0_1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Rethrowing an exception</a:t>
            </a:r>
            <a:endParaRPr b="1" i="0" sz="2400" u="none" cap="none" strike="noStrike">
              <a:solidFill>
                <a:srgbClr val="FFFFFF"/>
              </a:solidFill>
              <a:latin typeface="Calibri"/>
              <a:ea typeface="Calibri"/>
              <a:cs typeface="Calibri"/>
              <a:sym typeface="Calibri"/>
            </a:endParaRPr>
          </a:p>
        </p:txBody>
      </p:sp>
      <p:sp>
        <p:nvSpPr>
          <p:cNvPr id="383" name="Google Shape;383;ge01debd2e3_0_137"/>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7" name="Shape 387"/>
        <p:cNvGrpSpPr/>
        <p:nvPr/>
      </p:nvGrpSpPr>
      <p:grpSpPr>
        <a:xfrm>
          <a:off x="0" y="0"/>
          <a:ext cx="0" cy="0"/>
          <a:chOff x="0" y="0"/>
          <a:chExt cx="0" cy="0"/>
        </a:xfrm>
      </p:grpSpPr>
      <p:sp>
        <p:nvSpPr>
          <p:cNvPr id="388" name="Google Shape;388;ge01debd2e3_0_144"/>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Main start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Caught exception inside MyHandler</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Caught exception inside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Main end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Explanation: The try block in the main() function calls function MyHandler(). The try block in function MyHandler() throws an exception “Hello”. The handler catch (const char*) catches this exception. The handler then rethrows char* out of function with the statement throw to the next dynamically enclosing try block: the try block in the main() function. The generic handler in main catch(...) catches char* exception. </a:t>
            </a:r>
            <a:endParaRPr b="0" i="0" sz="1800" u="none" cap="none" strike="noStrike">
              <a:solidFill>
                <a:srgbClr val="000000"/>
              </a:solidFill>
              <a:latin typeface="Calibri"/>
              <a:ea typeface="Calibri"/>
              <a:cs typeface="Calibri"/>
              <a:sym typeface="Calibri"/>
            </a:endParaRPr>
          </a:p>
        </p:txBody>
      </p:sp>
      <p:sp>
        <p:nvSpPr>
          <p:cNvPr id="389" name="Google Shape;389;ge01debd2e3_0_1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Rethrowing an exception</a:t>
            </a:r>
            <a:endParaRPr b="1" i="0" sz="2400" u="none" cap="none" strike="noStrike">
              <a:solidFill>
                <a:srgbClr val="FFFFFF"/>
              </a:solidFill>
              <a:latin typeface="Calibri"/>
              <a:ea typeface="Calibri"/>
              <a:cs typeface="Calibri"/>
              <a:sym typeface="Calibri"/>
            </a:endParaRPr>
          </a:p>
        </p:txBody>
      </p:sp>
      <p:sp>
        <p:nvSpPr>
          <p:cNvPr id="390" name="Google Shape;390;ge01debd2e3_0_144"/>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e01debd2e3_0_15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fun(int *ptr, int x)  // Dynamic Exception specification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(ptr == NULL)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(x ==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Some functionality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396" name="Google Shape;396;ge01debd2e3_0_15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in function calls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e01debd2e3_0_157"/>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fun(NULL,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"Caught exception from fun()";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Explanation: If the compiler encounters an exception in a try block, it will try each handler in order of appearance. If the run time cannot find a matching handler in the current scope, the run time will continue to find a matching handler in a dynamically surrounding try block. In function fun(), the run time could not find a handler to handle the exception of type E thrown. The run time finds a matching handler in a dynamically surrounding try block: the try block in the main() function.</a:t>
            </a:r>
            <a:endParaRPr b="0" i="0" sz="1800" u="none" cap="none" strike="noStrike">
              <a:solidFill>
                <a:srgbClr val="000000"/>
              </a:solidFill>
              <a:latin typeface="Calibri"/>
              <a:ea typeface="Calibri"/>
              <a:cs typeface="Calibri"/>
              <a:sym typeface="Calibri"/>
            </a:endParaRPr>
          </a:p>
        </p:txBody>
      </p:sp>
      <p:sp>
        <p:nvSpPr>
          <p:cNvPr id="402" name="Google Shape;402;ge01debd2e3_0_15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in function calls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6" name="Shape 406"/>
        <p:cNvGrpSpPr/>
        <p:nvPr/>
      </p:nvGrpSpPr>
      <p:grpSpPr>
        <a:xfrm>
          <a:off x="0" y="0"/>
          <a:ext cx="0" cy="0"/>
          <a:chOff x="0" y="0"/>
          <a:chExt cx="0" cy="0"/>
        </a:xfrm>
      </p:grpSpPr>
      <p:sp>
        <p:nvSpPr>
          <p:cNvPr id="407" name="Google Shape;407;ge01debd2e3_0_16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catch block of the form catch(...) must be the last catch block following a try block or an error occurs.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placement ensures that the catch(...) block does not prevent more specific catch blocks from catching exceptions intended for them.</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exception is thrown, all objects created inside the enclosing try block are destructed before the control is transferred to catch block. Refer next slide for example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both base and derived classes are caught as exceptions then catch block of derived class must appear before the base class. If we put base class first then the derived class catch block will never be reached.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exception is thrown and not caught, the program terminates abnormally.</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8" name="Google Shape;408;ge01debd2e3_0_16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Points to remember</a:t>
            </a:r>
            <a:endParaRPr b="1" i="0" sz="2400" u="none" cap="none" strike="noStrike">
              <a:solidFill>
                <a:srgbClr val="FFFFFF"/>
              </a:solidFill>
              <a:latin typeface="Calibri"/>
              <a:ea typeface="Calibri"/>
              <a:cs typeface="Calibri"/>
              <a:sym typeface="Calibri"/>
            </a:endParaRPr>
          </a:p>
        </p:txBody>
      </p:sp>
      <p:sp>
        <p:nvSpPr>
          <p:cNvPr id="409" name="Google Shape;409;ge01debd2e3_0_163"/>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Programmers can debug compile time errors by  debugging and testing procedures. </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But runtime errors  hinder normal execution of program.  They are run-time anomalies or unusual logical conditions that may come up while executing the C ++ program. </a:t>
            </a:r>
            <a:endParaRPr b="0" i="0" sz="1800" u="none" cap="none" strike="noStrike">
              <a:solidFill>
                <a:srgbClr val="000000"/>
              </a:solidFill>
              <a:latin typeface="Calibri"/>
              <a:ea typeface="Calibri"/>
              <a:cs typeface="Calibri"/>
              <a:sym typeface="Calibri"/>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For example, User divides a number by zero, this will compile successfully but an exception or run time error will occur due to which our applications will be crashed</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Consider the code given next, which may fail/crash at runtime on some systems.</a:t>
            </a:r>
            <a:endParaRPr b="0" i="0" sz="1800" u="none" cap="none" strike="noStrike">
              <a:solidFill>
                <a:srgbClr val="000000"/>
              </a:solidFill>
              <a:latin typeface="Calibri"/>
              <a:ea typeface="Calibri"/>
              <a:cs typeface="Calibri"/>
              <a:sym typeface="Calibri"/>
            </a:endParaRPr>
          </a:p>
        </p:txBody>
      </p:sp>
      <p:sp>
        <p:nvSpPr>
          <p:cNvPr id="137" name="Google Shape;137;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Basics of 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13" name="Shape 413"/>
        <p:cNvGrpSpPr/>
        <p:nvPr/>
      </p:nvGrpSpPr>
      <p:grpSpPr>
        <a:xfrm>
          <a:off x="0" y="0"/>
          <a:ext cx="0" cy="0"/>
          <a:chOff x="0" y="0"/>
          <a:chExt cx="0" cy="0"/>
        </a:xfrm>
      </p:grpSpPr>
      <p:sp>
        <p:nvSpPr>
          <p:cNvPr id="414" name="Google Shape;414;ge01debd2e3_0_17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cout &lt;&lt; "Constructor of Test " &lt;&lt; endl;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cout &lt;&lt; "Destructor of Test " &lt;&lt; endl;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 //creating object of Test class using default constructor</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10;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i)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"Caught " &lt;&lt; i &lt;&lt; 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15" name="Google Shape;415;ge01debd2e3_0_17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in Constructor / Destructor</a:t>
            </a:r>
            <a:endParaRPr b="1" i="0" sz="2400" u="none" cap="none" strike="noStrike">
              <a:solidFill>
                <a:srgbClr val="FFFFFF"/>
              </a:solidFill>
              <a:latin typeface="Calibri"/>
              <a:ea typeface="Calibri"/>
              <a:cs typeface="Calibri"/>
              <a:sym typeface="Calibri"/>
            </a:endParaRPr>
          </a:p>
        </p:txBody>
      </p:sp>
      <p:sp>
        <p:nvSpPr>
          <p:cNvPr id="416" name="Google Shape;416;ge01debd2e3_0_170"/>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17" name="Google Shape;417;ge01debd2e3_0_170"/>
          <p:cNvSpPr txBox="1"/>
          <p:nvPr/>
        </p:nvSpPr>
        <p:spPr>
          <a:xfrm>
            <a:off x="6068292" y="3693226"/>
            <a:ext cx="2967600" cy="1385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Constructor of Test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Destructor of Test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Caught 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21" name="Shape 421"/>
        <p:cNvGrpSpPr/>
        <p:nvPr/>
      </p:nvGrpSpPr>
      <p:grpSpPr>
        <a:xfrm>
          <a:off x="0" y="0"/>
          <a:ext cx="0" cy="0"/>
          <a:chOff x="0" y="0"/>
          <a:chExt cx="0" cy="0"/>
        </a:xfrm>
      </p:grpSpPr>
      <p:sp>
        <p:nvSpPr>
          <p:cNvPr id="422" name="Google Shape;422;ge01debd2e3_0_178"/>
          <p:cNvSpPr txBox="1"/>
          <p:nvPr/>
        </p:nvSpPr>
        <p:spPr>
          <a:xfrm>
            <a:off x="83685" y="671320"/>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Base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Derived: public Base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catch(Base 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cout&lt;&lt;"Caught Base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423" name="Google Shape;423;ge01debd2e3_0_1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in inheritance</a:t>
            </a:r>
            <a:endParaRPr b="1" i="0" sz="2400" u="none" cap="none" strike="noStrike">
              <a:solidFill>
                <a:srgbClr val="FFFFFF"/>
              </a:solidFill>
              <a:latin typeface="Calibri"/>
              <a:ea typeface="Calibri"/>
              <a:cs typeface="Calibri"/>
              <a:sym typeface="Calibri"/>
            </a:endParaRPr>
          </a:p>
        </p:txBody>
      </p:sp>
      <p:sp>
        <p:nvSpPr>
          <p:cNvPr id="424" name="Google Shape;424;ge01debd2e3_0_178"/>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25" name="Google Shape;425;ge01debd2e3_0_178"/>
          <p:cNvSpPr txBox="1"/>
          <p:nvPr/>
        </p:nvSpPr>
        <p:spPr>
          <a:xfrm>
            <a:off x="4572000" y="673017"/>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catch(Derived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catch block is NEVER executed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cout&lt;&lt;"Caught Derived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Caught Base Exception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a:t>
            </a: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Arial"/>
                <a:ea typeface="Arial"/>
                <a:cs typeface="Arial"/>
                <a:sym typeface="Arial"/>
              </a:rPr>
              <a:t>Catching a base class exception before derived is not allowed by the compiler itself. Compiler might give warning about it, but compiles the code.</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29" name="Shape 429"/>
        <p:cNvGrpSpPr/>
        <p:nvPr/>
      </p:nvGrpSpPr>
      <p:grpSpPr>
        <a:xfrm>
          <a:off x="0" y="0"/>
          <a:ext cx="0" cy="0"/>
          <a:chOff x="0" y="0"/>
          <a:chExt cx="0" cy="0"/>
        </a:xfrm>
      </p:grpSpPr>
      <p:sp>
        <p:nvSpPr>
          <p:cNvPr id="430" name="Google Shape;430;ge01debd2e3_0_186"/>
          <p:cNvSpPr txBox="1"/>
          <p:nvPr/>
        </p:nvSpPr>
        <p:spPr>
          <a:xfrm>
            <a:off x="83685" y="671320"/>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Base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Derived: public Base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catch(Derived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cout&lt;&lt;"Caught Derived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431" name="Google Shape;431;ge01debd2e3_0_1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in inheritance</a:t>
            </a:r>
            <a:endParaRPr b="1" i="0" sz="2400" u="none" cap="none" strike="noStrike">
              <a:solidFill>
                <a:srgbClr val="FFFFFF"/>
              </a:solidFill>
              <a:latin typeface="Calibri"/>
              <a:ea typeface="Calibri"/>
              <a:cs typeface="Calibri"/>
              <a:sym typeface="Calibri"/>
            </a:endParaRPr>
          </a:p>
        </p:txBody>
      </p:sp>
      <p:sp>
        <p:nvSpPr>
          <p:cNvPr id="432" name="Google Shape;432;ge01debd2e3_0_186"/>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33" name="Google Shape;433;ge01debd2e3_0_186"/>
          <p:cNvSpPr txBox="1"/>
          <p:nvPr/>
        </p:nvSpPr>
        <p:spPr>
          <a:xfrm>
            <a:off x="4572000" y="673017"/>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catch(Base 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cout&lt;&lt;"Caught Base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Caught Derived Exception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a:t>
            </a: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Arial"/>
                <a:ea typeface="Arial"/>
                <a:cs typeface="Arial"/>
                <a:sym typeface="Arial"/>
              </a:rPr>
              <a:t>If we change the order of catch statements then both catch statements become reachable. Above is the modified program and it prints </a:t>
            </a:r>
            <a:r>
              <a:rPr b="0" i="1" lang="en-US" sz="1800" u="none" cap="none" strike="noStrike">
                <a:solidFill>
                  <a:srgbClr val="000000"/>
                </a:solidFill>
                <a:latin typeface="Arial"/>
                <a:ea typeface="Arial"/>
                <a:cs typeface="Arial"/>
                <a:sym typeface="Arial"/>
              </a:rPr>
              <a:t>“Caught Derived Exception”</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e01debd2e3_0_19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&lt;This slide is only for knowledge, and won’t be included for exam&gt;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provides a list of standard exceptions defined in &lt;exception&gt; which we can use in our programs.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std::exception :An exception and parent class of all the standard C++ exceptions.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std::bad_alloc : This can be thrown by new.</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std::range_error : This is occurred when you try to store a value which is out of range.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std::underflow_error: This is thrown if a mathematical underflow occurs.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std::overflow_error: This is thrown if a mathematical overflow occurs.</a:t>
            </a:r>
            <a:endParaRPr/>
          </a:p>
        </p:txBody>
      </p:sp>
      <p:sp>
        <p:nvSpPr>
          <p:cNvPr id="439" name="Google Shape;439;ge01debd2e3_0_19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Standard exceptions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e01debd2e3_0_200"/>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Separation of Error Handling code from Normal Code</a:t>
            </a:r>
            <a:r>
              <a:rPr b="0" i="0" lang="en-US" sz="1800" u="none" cap="none" strike="noStrike">
                <a:solidFill>
                  <a:srgbClr val="000000"/>
                </a:solidFill>
                <a:latin typeface="Calibri"/>
                <a:ea typeface="Calibri"/>
                <a:cs typeface="Calibri"/>
                <a:sym typeface="Calibri"/>
              </a:rPr>
              <a:t>: In traditional error handling codes, there are always if else conditions to handle errors.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These conditions and the code to handle errors get mixed up with the normal flow. This makes the code less readable and maintainable.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With try catch blocks, the code for error handling becomes separate from the normal flow.</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Programmers can deal with them at some level within the program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an error can't be dealt with at one level, then it will automatically be shown at the next level, where it can be dealt with.</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445" name="Google Shape;445;ge01debd2e3_0_20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lang="en-US" sz="2400">
                <a:solidFill>
                  <a:srgbClr val="FFFFFF"/>
                </a:solidFill>
                <a:latin typeface="Calibri"/>
                <a:ea typeface="Calibri"/>
                <a:cs typeface="Calibri"/>
                <a:sym typeface="Calibri"/>
              </a:rPr>
              <a:t>Advantages</a:t>
            </a:r>
            <a:r>
              <a:rPr b="1" i="0" lang="en-US" sz="2400" u="none" cap="none" strike="noStrike">
                <a:solidFill>
                  <a:srgbClr val="FFFFFF"/>
                </a:solidFill>
                <a:latin typeface="Calibri"/>
                <a:ea typeface="Calibri"/>
                <a:cs typeface="Calibri"/>
                <a:sym typeface="Calibri"/>
              </a:rPr>
              <a:t> of 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e01debd2e3_0_206"/>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Functions/Methods can handle any exceptions they choose</a:t>
            </a:r>
            <a:r>
              <a:rPr b="0" i="0" lang="en-US" sz="1800" u="none" cap="none" strike="noStrike">
                <a:solidFill>
                  <a:srgbClr val="000000"/>
                </a:solidFill>
                <a:latin typeface="Calibri"/>
                <a:ea typeface="Calibri"/>
                <a:cs typeface="Calibri"/>
                <a:sym typeface="Calibri"/>
              </a:rPr>
              <a:t>: A function can throw many exceptions, but may choose to handle some of them.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other exceptions which are thrown, but not caught can be handled by caller. If the caller chooses not to catch them, then the exceptions are handled by caller of the caller.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C++, a function can specify the exceptions that it throws using the throw keyword.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caller of this function must handle the exception in some way (either by specifying it again or catching it)</a:t>
            </a:r>
            <a:endParaRPr b="0" i="0" sz="1800" u="none" cap="none" strike="noStrike">
              <a:solidFill>
                <a:srgbClr val="000000"/>
              </a:solidFill>
              <a:latin typeface="Calibri"/>
              <a:ea typeface="Calibri"/>
              <a:cs typeface="Calibri"/>
              <a:sym typeface="Calibri"/>
            </a:endParaRPr>
          </a:p>
        </p:txBody>
      </p:sp>
      <p:sp>
        <p:nvSpPr>
          <p:cNvPr id="451" name="Google Shape;451;ge01debd2e3_0_20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lang="en-US" sz="2400">
                <a:solidFill>
                  <a:srgbClr val="FFFFFF"/>
                </a:solidFill>
                <a:latin typeface="Calibri"/>
                <a:ea typeface="Calibri"/>
                <a:cs typeface="Calibri"/>
                <a:sym typeface="Calibri"/>
              </a:rPr>
              <a:t>Advantages</a:t>
            </a:r>
            <a:r>
              <a:rPr b="1" i="0" lang="en-US" sz="2400" u="none" cap="none" strike="noStrike">
                <a:solidFill>
                  <a:srgbClr val="FFFFFF"/>
                </a:solidFill>
                <a:latin typeface="Calibri"/>
                <a:ea typeface="Calibri"/>
                <a:cs typeface="Calibri"/>
                <a:sym typeface="Calibri"/>
              </a:rPr>
              <a:t> of 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e01debd2e3_0_21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memory allocation using new is failed in C++ then how it should be handled?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object of a class is created dynamically using new operator, the object occupies memory in the heap.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Below are the major thing that must be kept in mind:</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5"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What if sufficient memory is not available in the heap memory, and how it should be handled?  - using try and catch block</a:t>
            </a:r>
            <a:endParaRPr b="0" i="0" sz="1800" u="none" cap="none" strike="noStrike">
              <a:solidFill>
                <a:srgbClr val="000000"/>
              </a:solidFill>
              <a:latin typeface="Calibri"/>
              <a:ea typeface="Calibri"/>
              <a:cs typeface="Calibri"/>
              <a:sym typeface="Calibri"/>
            </a:endParaRPr>
          </a:p>
          <a:p>
            <a:pPr indent="-342900" lvl="5"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If memory is not allocated then how to avoid the project crash? – prevent memory crash by throwing an exception</a:t>
            </a:r>
            <a:endParaRPr b="0" i="0" sz="1800" u="none" cap="none" strike="noStrike">
              <a:solidFill>
                <a:srgbClr val="000000"/>
              </a:solidFill>
              <a:latin typeface="Calibri"/>
              <a:ea typeface="Calibri"/>
              <a:cs typeface="Calibri"/>
              <a:sym typeface="Calibri"/>
            </a:endParaRPr>
          </a:p>
        </p:txBody>
      </p:sp>
      <p:sp>
        <p:nvSpPr>
          <p:cNvPr id="457" name="Google Shape;457;ge01debd2e3_0_2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e01debd2e3_0_2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463" name="Google Shape;463;ge01debd2e3_0_224"/>
          <p:cNvSpPr txBox="1"/>
          <p:nvPr/>
        </p:nvSpPr>
        <p:spPr>
          <a:xfrm>
            <a:off x="148855" y="832896"/>
            <a:ext cx="8846400" cy="397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Allocate huge amount of memory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long MEMORY_SIZE = 0x7fffffff;</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Put memory allocation statement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in the try catch block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ptr = new char[MEMORY_SIZE];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When memory allocation fails, below line is not be executed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&amp; control will go in catch block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"Memory is allocated“ &lt;&lt; " Successfully"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e01debd2e3_0_2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469" name="Google Shape;469;ge01debd2e3_0_230"/>
          <p:cNvSpPr txBox="1"/>
          <p:nvPr/>
        </p:nvSpPr>
        <p:spPr>
          <a:xfrm>
            <a:off x="148855" y="773520"/>
            <a:ext cx="8846400" cy="3694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Block handle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(bad_alloc 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"Memory Allocation“ &lt;&lt; " is failed: “    &lt;&lt; e.what()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Memory Allocation is failed: std::bad_alloc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memory failure issue can be resolved without using the try-catch block. It can be fixed by using nothrow version of the new operator.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e01debd2e3_0_2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475" name="Google Shape;475;ge01debd2e3_0_236"/>
          <p:cNvSpPr txBox="1"/>
          <p:nvPr/>
        </p:nvSpPr>
        <p:spPr>
          <a:xfrm>
            <a:off x="148855" y="773520"/>
            <a:ext cx="88464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nothrow constant value is used as an argument for operator new and operator new[] to indicate that these functions shall not throw an exception on failure but return a null pointer instead.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By default, when the new operator is used to attempt to allocate memory and the handling function is unable to do so, a bad_alloc exception is thrown.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But when nothrow is used as an argument for new, and it returns a null pointer instead.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constant (nothrow) is just a value of type nothrow_t, with the only purpose of triggering an overloaded version of the function operator new (or operator new[]) that takes an argument of this type.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var1, var2;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cout&lt;&lt;"Enter two values"&lt;&lt;endl;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cin&gt;&gt;var1 &gt;&gt;var2;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var1 &lt;&lt;"/" &lt;&lt;var2 &lt;&lt;"=" &lt;&lt;var1/var2;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Enter two values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4/0=inf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 Some compilers may terminate the program abruptly for divide by zero error. </a:t>
            </a:r>
            <a:endParaRPr b="1" i="0" sz="1800" u="none" cap="none" strike="noStrike">
              <a:solidFill>
                <a:srgbClr val="000000"/>
              </a:solidFill>
              <a:latin typeface="Calibri"/>
              <a:ea typeface="Calibri"/>
              <a:cs typeface="Calibri"/>
              <a:sym typeface="Calibri"/>
            </a:endParaRPr>
          </a:p>
        </p:txBody>
      </p:sp>
      <p:sp>
        <p:nvSpPr>
          <p:cNvPr id="143" name="Google Shape;143;p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9" name="Shape 479"/>
        <p:cNvGrpSpPr/>
        <p:nvPr/>
      </p:nvGrpSpPr>
      <p:grpSpPr>
        <a:xfrm>
          <a:off x="0" y="0"/>
          <a:ext cx="0" cy="0"/>
          <a:chOff x="0" y="0"/>
          <a:chExt cx="0" cy="0"/>
        </a:xfrm>
      </p:grpSpPr>
      <p:sp>
        <p:nvSpPr>
          <p:cNvPr id="480" name="Google Shape;480;ge01debd2e3_0_24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1" name="Google Shape;481;ge01debd2e3_0_24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482" name="Google Shape;482;ge01debd2e3_0_248"/>
          <p:cNvGraphicFramePr/>
          <p:nvPr/>
        </p:nvGraphicFramePr>
        <p:xfrm>
          <a:off x="153576" y="1123950"/>
          <a:ext cx="3000000" cy="3000000"/>
        </p:xfrm>
        <a:graphic>
          <a:graphicData uri="http://schemas.openxmlformats.org/drawingml/2006/table">
            <a:tbl>
              <a:tblPr>
                <a:noFill/>
                <a:tableStyleId>{5C6EFE33-0232-451F-BC62-7D9A7B7F6E99}</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class Base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class Derived: public Base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int main(){</a:t>
                      </a:r>
                      <a:endParaRPr b="0" i="0" sz="18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Derived 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catch(Base b)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cout&lt;&lt;"Caught Base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catch(Derived d)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cout&lt;&lt;"Caught Derived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6" name="Shape 486"/>
        <p:cNvGrpSpPr/>
        <p:nvPr/>
      </p:nvGrpSpPr>
      <p:grpSpPr>
        <a:xfrm>
          <a:off x="0" y="0"/>
          <a:ext cx="0" cy="0"/>
          <a:chOff x="0" y="0"/>
          <a:chExt cx="0" cy="0"/>
        </a:xfrm>
      </p:grpSpPr>
      <p:sp>
        <p:nvSpPr>
          <p:cNvPr id="487" name="Google Shape;487;ge01debd2e3_0_25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8" name="Google Shape;488;ge01debd2e3_0_2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489" name="Google Shape;489;ge01debd2e3_0_255"/>
          <p:cNvGraphicFramePr/>
          <p:nvPr/>
        </p:nvGraphicFramePr>
        <p:xfrm>
          <a:off x="153576" y="1123950"/>
          <a:ext cx="3000000" cy="3000000"/>
        </p:xfrm>
        <a:graphic>
          <a:graphicData uri="http://schemas.openxmlformats.org/drawingml/2006/table">
            <a:tbl>
              <a:tblPr>
                <a:noFill/>
                <a:tableStyleId>{5C6EFE33-0232-451F-BC62-7D9A7B7F6E99}</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class Base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class Derived: public Base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int main(){</a:t>
                      </a:r>
                      <a:endParaRPr b="0" i="0" sz="18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Derived 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catch(Base b)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cout&lt;&lt;"Caught Base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catch(Derived d)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cout&lt;&lt;"Caught Derived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90" name="Google Shape;490;ge01debd2e3_0_255"/>
          <p:cNvSpPr txBox="1"/>
          <p:nvPr/>
        </p:nvSpPr>
        <p:spPr>
          <a:xfrm>
            <a:off x="5070764" y="890649"/>
            <a:ext cx="3800100" cy="397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Caught Base Exception</a:t>
            </a:r>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4" name="Shape 494"/>
        <p:cNvGrpSpPr/>
        <p:nvPr/>
      </p:nvGrpSpPr>
      <p:grpSpPr>
        <a:xfrm>
          <a:off x="0" y="0"/>
          <a:ext cx="0" cy="0"/>
          <a:chOff x="0" y="0"/>
          <a:chExt cx="0" cy="0"/>
        </a:xfrm>
      </p:grpSpPr>
      <p:sp>
        <p:nvSpPr>
          <p:cNvPr id="495" name="Google Shape;495;ge01debd2e3_0_26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96" name="Google Shape;496;ge01debd2e3_0_26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497" name="Google Shape;497;ge01debd2e3_0_263"/>
          <p:cNvGraphicFramePr/>
          <p:nvPr/>
        </p:nvGraphicFramePr>
        <p:xfrm>
          <a:off x="153576" y="1123950"/>
          <a:ext cx="3000000" cy="3000000"/>
        </p:xfrm>
        <a:graphic>
          <a:graphicData uri="http://schemas.openxmlformats.org/drawingml/2006/table">
            <a:tbl>
              <a:tblPr>
                <a:noFill/>
                <a:tableStyleId>{5C6EFE33-0232-451F-BC62-7D9A7B7F6E99}</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 (int param)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"int exceptionn";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"default exceptionn";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"After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1" name="Shape 501"/>
        <p:cNvGrpSpPr/>
        <p:nvPr/>
      </p:nvGrpSpPr>
      <p:grpSpPr>
        <a:xfrm>
          <a:off x="0" y="0"/>
          <a:ext cx="0" cy="0"/>
          <a:chOff x="0" y="0"/>
          <a:chExt cx="0" cy="0"/>
        </a:xfrm>
      </p:grpSpPr>
      <p:sp>
        <p:nvSpPr>
          <p:cNvPr id="502" name="Google Shape;502;ge01debd2e3_0_27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03" name="Google Shape;503;ge01debd2e3_0_27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04" name="Google Shape;504;ge01debd2e3_0_270"/>
          <p:cNvGraphicFramePr/>
          <p:nvPr/>
        </p:nvGraphicFramePr>
        <p:xfrm>
          <a:off x="153576" y="1123950"/>
          <a:ext cx="3000000" cy="3000000"/>
        </p:xfrm>
        <a:graphic>
          <a:graphicData uri="http://schemas.openxmlformats.org/drawingml/2006/table">
            <a:tbl>
              <a:tblPr>
                <a:noFill/>
                <a:tableStyleId>{5C6EFE33-0232-451F-BC62-7D9A7B7F6E99}</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 (int param)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"int exceptionn";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"default exceptionn";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"After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05" name="Google Shape;505;ge01debd2e3_0_270"/>
          <p:cNvSpPr txBox="1"/>
          <p:nvPr/>
        </p:nvSpPr>
        <p:spPr>
          <a:xfrm>
            <a:off x="5070764" y="890649"/>
            <a:ext cx="38001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default Exception</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After Exception</a:t>
            </a:r>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9" name="Shape 509"/>
        <p:cNvGrpSpPr/>
        <p:nvPr/>
      </p:nvGrpSpPr>
      <p:grpSpPr>
        <a:xfrm>
          <a:off x="0" y="0"/>
          <a:ext cx="0" cy="0"/>
          <a:chOff x="0" y="0"/>
          <a:chExt cx="0" cy="0"/>
        </a:xfrm>
      </p:grpSpPr>
      <p:sp>
        <p:nvSpPr>
          <p:cNvPr id="510" name="Google Shape;510;ge01debd2e3_0_27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1" name="Google Shape;511;ge01debd2e3_0_2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12" name="Google Shape;512;ge01debd2e3_0_278"/>
          <p:cNvGraphicFramePr/>
          <p:nvPr/>
        </p:nvGraphicFramePr>
        <p:xfrm>
          <a:off x="153576" y="1123950"/>
          <a:ext cx="3000000" cy="3000000"/>
        </p:xfrm>
        <a:graphic>
          <a:graphicData uri="http://schemas.openxmlformats.org/drawingml/2006/table">
            <a:tbl>
              <a:tblPr>
                <a:noFill/>
                <a:tableStyleId>{5C6EFE33-0232-451F-BC62-7D9A7B7F6E99}</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10;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"default exception";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 (int param)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"int exception";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13" name="Google Shape;513;ge01debd2e3_0_278"/>
          <p:cNvSpPr txBox="1"/>
          <p:nvPr/>
        </p:nvSpPr>
        <p:spPr>
          <a:xfrm>
            <a:off x="5070764" y="890649"/>
            <a:ext cx="38001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default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int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 Compile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 default exception int exception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7" name="Shape 517"/>
        <p:cNvGrpSpPr/>
        <p:nvPr/>
      </p:nvGrpSpPr>
      <p:grpSpPr>
        <a:xfrm>
          <a:off x="0" y="0"/>
          <a:ext cx="0" cy="0"/>
          <a:chOff x="0" y="0"/>
          <a:chExt cx="0" cy="0"/>
        </a:xfrm>
      </p:grpSpPr>
      <p:sp>
        <p:nvSpPr>
          <p:cNvPr id="518" name="Google Shape;518;ge01debd2e3_0_28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9" name="Google Shape;519;ge01debd2e3_0_2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20" name="Google Shape;520;ge01debd2e3_0_286"/>
          <p:cNvGraphicFramePr/>
          <p:nvPr/>
        </p:nvGraphicFramePr>
        <p:xfrm>
          <a:off x="153576" y="1123950"/>
          <a:ext cx="3000000" cy="3000000"/>
        </p:xfrm>
        <a:graphic>
          <a:graphicData uri="http://schemas.openxmlformats.org/drawingml/2006/table">
            <a:tbl>
              <a:tblPr>
                <a:noFill/>
                <a:tableStyleId>{5C6EFE33-0232-451F-BC62-7D9A7B7F6E99}</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10;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"default exception";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 (int param)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"int exception";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21" name="Google Shape;521;ge01debd2e3_0_286"/>
          <p:cNvSpPr txBox="1"/>
          <p:nvPr/>
        </p:nvSpPr>
        <p:spPr>
          <a:xfrm>
            <a:off x="5070764" y="890649"/>
            <a:ext cx="3800100" cy="397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default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int Exception</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3. Compile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 default exception int exception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25" name="Shape 525"/>
        <p:cNvGrpSpPr/>
        <p:nvPr/>
      </p:nvGrpSpPr>
      <p:grpSpPr>
        <a:xfrm>
          <a:off x="0" y="0"/>
          <a:ext cx="0" cy="0"/>
          <a:chOff x="0" y="0"/>
          <a:chExt cx="0" cy="0"/>
        </a:xfrm>
      </p:grpSpPr>
      <p:sp>
        <p:nvSpPr>
          <p:cNvPr id="526" name="Google Shape;526;ge01debd2e3_0_29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27" name="Google Shape;527;ge01debd2e3_0_294"/>
          <p:cNvGraphicFramePr/>
          <p:nvPr/>
        </p:nvGraphicFramePr>
        <p:xfrm>
          <a:off x="153575" y="783780"/>
          <a:ext cx="3000000" cy="3000000"/>
        </p:xfrm>
        <a:graphic>
          <a:graphicData uri="http://schemas.openxmlformats.org/drawingml/2006/table">
            <a:tbl>
              <a:tblPr>
                <a:noFill/>
                <a:tableStyleId>{5C6EFE33-0232-451F-BC62-7D9A7B7F6E99}</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true about exception handling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1. When an exception is rethrown, it is propagated outward to the next catch block.</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2. A catch block of the form catch(...) must be the last catch block following a try block or an error occurs.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Options:</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false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1" name="Shape 531"/>
        <p:cNvGrpSpPr/>
        <p:nvPr/>
      </p:nvGrpSpPr>
      <p:grpSpPr>
        <a:xfrm>
          <a:off x="0" y="0"/>
          <a:ext cx="0" cy="0"/>
          <a:chOff x="0" y="0"/>
          <a:chExt cx="0" cy="0"/>
        </a:xfrm>
      </p:grpSpPr>
      <p:sp>
        <p:nvSpPr>
          <p:cNvPr id="532" name="Google Shape;532;ge01debd2e3_0_30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33" name="Google Shape;533;ge01debd2e3_0_300"/>
          <p:cNvGraphicFramePr/>
          <p:nvPr/>
        </p:nvGraphicFramePr>
        <p:xfrm>
          <a:off x="153575" y="783780"/>
          <a:ext cx="3000000" cy="3000000"/>
        </p:xfrm>
        <a:graphic>
          <a:graphicData uri="http://schemas.openxmlformats.org/drawingml/2006/table">
            <a:tbl>
              <a:tblPr>
                <a:noFill/>
                <a:tableStyleId>{5C6EFE33-0232-451F-BC62-7D9A7B7F6E99}</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true about exception handling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1. When an exception is rethrown, it is propagated outward to the next catch block.</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2. A catch block of the form catch(...) must be the last catch block following a try block or an error occurs.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Options:</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false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e01debd2e3_0_30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happens in C++ when an exception is thrown and not caught anywhere like in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9" name="Google Shape;539;ge01debd2e3_0_30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40" name="Google Shape;540;ge01debd2e3_0_306"/>
          <p:cNvGraphicFramePr/>
          <p:nvPr/>
        </p:nvGraphicFramePr>
        <p:xfrm>
          <a:off x="153576" y="1123950"/>
          <a:ext cx="3000000" cy="3000000"/>
        </p:xfrm>
        <a:graphic>
          <a:graphicData uri="http://schemas.openxmlformats.org/drawingml/2006/table">
            <a:tbl>
              <a:tblPr>
                <a:noFill/>
                <a:tableStyleId>{5C6EFE33-0232-451F-BC62-7D9A7B7F6E99}</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int fun() throw (int)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10;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fun();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41" name="Google Shape;541;ge01debd2e3_0_306"/>
          <p:cNvSpPr txBox="1"/>
          <p:nvPr/>
        </p:nvSpPr>
        <p:spPr>
          <a:xfrm>
            <a:off x="4928260" y="1864426"/>
            <a:ext cx="4107600" cy="1754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Compile error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Abnormal program termination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Program doesn’t print anything and terminates normally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None of the above</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e01debd2e3_0_3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happens in C++ when an exception is thrown and not caught anywhere like in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47" name="Google Shape;547;ge01debd2e3_0_3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48" name="Google Shape;548;ge01debd2e3_0_314"/>
          <p:cNvGraphicFramePr/>
          <p:nvPr/>
        </p:nvGraphicFramePr>
        <p:xfrm>
          <a:off x="153576" y="1123950"/>
          <a:ext cx="3000000" cy="3000000"/>
        </p:xfrm>
        <a:graphic>
          <a:graphicData uri="http://schemas.openxmlformats.org/drawingml/2006/table">
            <a:tbl>
              <a:tblPr>
                <a:noFill/>
                <a:tableStyleId>{5C6EFE33-0232-451F-BC62-7D9A7B7F6E99}</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int fun() throw (int)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10;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fun();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49" name="Google Shape;549;ge01debd2e3_0_314"/>
          <p:cNvSpPr txBox="1"/>
          <p:nvPr/>
        </p:nvSpPr>
        <p:spPr>
          <a:xfrm>
            <a:off x="4928260" y="1864426"/>
            <a:ext cx="4107600" cy="1754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Compile error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Abnormal program termination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Program doesn’t print anything and terminates normally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None of the above</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 we have learnt , an exception is a problem that arises during the execution of a program.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 exception is a response to an exceptional circumstance that arises while a program is running, such as an attempt to divide by zero.</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Exception handling is the process of handling errors and exceptions in such a way that they do not hinder normal execution of the system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other words, Exceptions allow a method to react to exceptional circumstances and errors (like runtime errors) within programs by transferring control to special functions called handlers.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9" name="Google Shape;149;p8"/>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e01debd2e3_0_32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Write a c++ program to accept a character from keyboard. If it is not an alphabet, not a number then throw an appropriate exception and catch it using multiple catch statements and generalized catch.</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Hint: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If not an alphabet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throw(“not an alphabet”)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Else if not a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“not a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Else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“Special char”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55" name="Google Shape;555;ge01debd2e3_0_3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e01debd2e3_0_32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Write a c++ program to accept a character from keyboard. If it is not an alphabet, not a number then throw an appropriate exception and catch it using multiple catch statements and generalized catch.</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Hint: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If not an alphabet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throw(“not an alphabet”)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Else if not a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“not a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Else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“Special char”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61" name="Google Shape;561;ge01debd2e3_0_3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e01debd2e3_0_33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char 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cout&lt;&lt;"Enter a char";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cin&gt;&gt; 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try        </a:t>
            </a:r>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a:t>
            </a:r>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If ((!isalpha(ch)) &amp;&amp; (!isdigit(ch)))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else if (!isalpha(ch))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"not an alphabet";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else if (!isdigit(ch))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1;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567" name="Google Shape;567;ge01debd2e3_0_3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e01debd2e3_0_34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catch(const char* ex)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cout&lt;&lt;ex&lt;&lt;endl;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catch (int 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&lt;&lt;"not a number"&lt;&lt;endl;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catch (...)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cout&lt;&lt; " It is a special character";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return 0;</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73" name="Google Shape;573;ge01debd2e3_0_3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e01debd2e3_0_34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Write a c++ program to accept 5 numbers from user in an array and handle the exceptions for positive , -ve numbers and equal to 0 numbers using multiple try catch statements.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Sample Input: 1 -2 0 2 -4</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Sample output: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1- Positive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 negative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0 – Zero</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2 -positive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-4 – negative number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79" name="Google Shape;579;ge01debd2e3_0_34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3"/>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585" name="Google Shape;585;p43"/>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4"/>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591" name="Google Shape;591;p44"/>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two types of exceptions: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a)Synchronous,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b)Asynchronous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Asynchronous exceptions are beyond the program’s control, Disc failure etc. Those errors that are caused by events beyond the control of the program are called asynchronous exceptions.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Errors such as: out of range index and overflow fall under the category of synchronous type exceptions. For synchronized exceptions, C++ provides following specialized keywords for this purpose.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try</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throw</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catch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All are case sensitive</a:t>
            </a:r>
            <a:endParaRPr/>
          </a:p>
        </p:txBody>
      </p:sp>
      <p:sp>
        <p:nvSpPr>
          <p:cNvPr id="155" name="Google Shape;155;p9"/>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Exceptions provide a way to transfer control from one part of a program to another. C++ exception handling is built upon three keywords: try, catch, and throw.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try</a:t>
            </a:r>
            <a:r>
              <a:rPr b="0" i="0" lang="en-US" sz="1800" u="none" cap="none" strike="noStrike">
                <a:solidFill>
                  <a:srgbClr val="000000"/>
                </a:solidFill>
                <a:latin typeface="Calibri"/>
                <a:ea typeface="Calibri"/>
                <a:cs typeface="Calibri"/>
                <a:sym typeface="Calibri"/>
              </a:rPr>
              <a:t> − A try block identifies a block of code for which particular exceptions will be activated. It's followed by one or more catch blocks.</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throw</a:t>
            </a:r>
            <a:r>
              <a:rPr b="0" i="0" lang="en-US" sz="1800" u="none" cap="none" strike="noStrike">
                <a:solidFill>
                  <a:srgbClr val="000000"/>
                </a:solidFill>
                <a:latin typeface="Calibri"/>
                <a:ea typeface="Calibri"/>
                <a:cs typeface="Calibri"/>
                <a:sym typeface="Calibri"/>
              </a:rPr>
              <a:t> − A program throws an exception when a problem shows up. This is done using a throw keyword.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catch</a:t>
            </a:r>
            <a:r>
              <a:rPr b="0" i="0" lang="en-US" sz="1800" u="none" cap="none" strike="noStrike">
                <a:solidFill>
                  <a:srgbClr val="000000"/>
                </a:solidFill>
                <a:latin typeface="Calibri"/>
                <a:ea typeface="Calibri"/>
                <a:cs typeface="Calibri"/>
                <a:sym typeface="Calibri"/>
              </a:rPr>
              <a:t> − A program catches an exception with an exception handler at the place in a program where you want to handle the problem. The catch keyword indicates the catching of an exception.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61" name="Google Shape;161;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