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9" roundtripDataSignature="AMtx7mi8aKx9JBKSmcWzR6CBl7cqM/y4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b941caf6a_0_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db941caf6a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9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b941caf6a_0_1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db941caf6a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b941caf6a_0_1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db941caf6a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b941caf6a_0_1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db941caf6a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b941caf6a_0_1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gdb941caf6a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b941caf6a_0_14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db941caf6a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b941caf6a_0_15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db941caf6a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b941caf6a_0_16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db941caf6a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b941caf6a_0_16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db941caf6a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b941caf6a_0_17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gdb941caf6a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b941caf6a_0_17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gdb941caf6a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b941caf6a_0_18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gdb941caf6a_0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b941caf6a_0_19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gdb941caf6a_0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b941caf6a_0_19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gdb941caf6a_0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b941caf6a_0_20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gdb941caf6a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b941caf6a_0_20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gdb941caf6a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b941caf6a_0_2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gdb941caf6a_0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b941caf6a_0_2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gdb941caf6a_0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6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6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6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6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6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7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7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7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7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7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7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5" name="Shape 65"/>
        <p:cNvGrpSpPr/>
        <p:nvPr/>
      </p:nvGrpSpPr>
      <p:grpSpPr>
        <a:xfrm>
          <a:off x="0" y="0"/>
          <a:ext cx="0" cy="0"/>
          <a:chOff x="0" y="0"/>
          <a:chExt cx="0" cy="0"/>
        </a:xfrm>
      </p:grpSpPr>
      <p:sp>
        <p:nvSpPr>
          <p:cNvPr id="66" name="Google Shape;66;gdb941caf6a_0_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7" name="Google Shape;67;gdb941caf6a_0_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gdb941caf6a_0_72"/>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gdb941caf6a_0_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1" name="Google Shape;71;gdb941caf6a_0_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72" name="Shape 72"/>
        <p:cNvGrpSpPr/>
        <p:nvPr/>
      </p:nvGrpSpPr>
      <p:grpSpPr>
        <a:xfrm>
          <a:off x="0" y="0"/>
          <a:ext cx="0" cy="0"/>
          <a:chOff x="0" y="0"/>
          <a:chExt cx="0" cy="0"/>
        </a:xfrm>
      </p:grpSpPr>
      <p:sp>
        <p:nvSpPr>
          <p:cNvPr id="73" name="Google Shape;73;gdb941caf6a_0_79"/>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4" name="Google Shape;74;gdb941caf6a_0_7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5" name="Google Shape;75;gdb941caf6a_0_79"/>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6" name="Google Shape;76;gdb941caf6a_0_7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7" name="Shape 77"/>
        <p:cNvGrpSpPr/>
        <p:nvPr/>
      </p:nvGrpSpPr>
      <p:grpSpPr>
        <a:xfrm>
          <a:off x="0" y="0"/>
          <a:ext cx="0" cy="0"/>
          <a:chOff x="0" y="0"/>
          <a:chExt cx="0" cy="0"/>
        </a:xfrm>
      </p:grpSpPr>
      <p:sp>
        <p:nvSpPr>
          <p:cNvPr id="78" name="Google Shape;78;gdb941caf6a_0_8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9" name="Google Shape;79;gdb941caf6a_0_8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 name="Google Shape;80;gdb941caf6a_0_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gdb941caf6a_0_8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83" name="Google Shape;83;gdb941caf6a_0_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gdb941caf6a_0_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6" name="Google Shape;86;gdb941caf6a_0_9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7" name="Google Shape;87;gdb941caf6a_0_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64"/>
          <p:cNvSpPr txBox="1"/>
          <p:nvPr>
            <p:ph type="title"/>
          </p:nvPr>
        </p:nvSpPr>
        <p:spPr>
          <a:xfrm>
            <a:off x="389700" y="92375"/>
            <a:ext cx="6941700" cy="391200"/>
          </a:xfrm>
          <a:prstGeom prst="rect">
            <a:avLst/>
          </a:prstGeom>
          <a:noFill/>
          <a:ln>
            <a:noFill/>
          </a:ln>
        </p:spPr>
        <p:txBody>
          <a:bodyPr anchorCtr="0" anchor="t" bIns="0" lIns="0" spcFirstLastPara="1" rIns="0" wrap="square" tIns="0">
            <a:noAutofit/>
          </a:bodyPr>
          <a:lstStyle>
            <a:lvl1pPr lvl="0">
              <a:spcBef>
                <a:spcPts val="0"/>
              </a:spcBef>
              <a:spcAft>
                <a:spcPts val="0"/>
              </a:spcAft>
              <a:buSzPts val="2800"/>
              <a:buNone/>
              <a:defRPr b="1" i="0">
                <a:solidFill>
                  <a:srgbClr val="FFFFFF"/>
                </a:solidFill>
                <a:latin typeface="Calibri"/>
                <a:ea typeface="Calibri"/>
                <a:cs typeface="Calibri"/>
                <a:sym typeface="Calibri"/>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6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6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6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gdb941caf6a_0_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0" name="Google Shape;90;gdb941caf6a_0_9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1" name="Google Shape;91;gdb941caf6a_0_9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2" name="Google Shape;92;gdb941caf6a_0_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gdb941caf6a_0_10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5" name="Google Shape;95;gdb941caf6a_0_10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6" name="Google Shape;96;gdb941caf6a_0_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7" name="Shape 97"/>
        <p:cNvGrpSpPr/>
        <p:nvPr/>
      </p:nvGrpSpPr>
      <p:grpSpPr>
        <a:xfrm>
          <a:off x="0" y="0"/>
          <a:ext cx="0" cy="0"/>
          <a:chOff x="0" y="0"/>
          <a:chExt cx="0" cy="0"/>
        </a:xfrm>
      </p:grpSpPr>
      <p:sp>
        <p:nvSpPr>
          <p:cNvPr id="98" name="Google Shape;98;gdb941caf6a_0_10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9" name="Google Shape;99;gdb941caf6a_0_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0" name="Shape 100"/>
        <p:cNvGrpSpPr/>
        <p:nvPr/>
      </p:nvGrpSpPr>
      <p:grpSpPr>
        <a:xfrm>
          <a:off x="0" y="0"/>
          <a:ext cx="0" cy="0"/>
          <a:chOff x="0" y="0"/>
          <a:chExt cx="0" cy="0"/>
        </a:xfrm>
      </p:grpSpPr>
      <p:sp>
        <p:nvSpPr>
          <p:cNvPr id="101" name="Google Shape;101;gdb941caf6a_0_10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db941caf6a_0_10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03" name="Google Shape;103;gdb941caf6a_0_10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4" name="Google Shape;104;gdb941caf6a_0_10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5" name="Google Shape;105;gdb941caf6a_0_1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sp>
        <p:nvSpPr>
          <p:cNvPr id="107" name="Google Shape;107;gdb941caf6a_0_1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8" name="Google Shape;108;gdb941caf6a_0_1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gdb941caf6a_0_1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11" name="Google Shape;111;gdb941caf6a_0_1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12" name="Google Shape;112;gdb941caf6a_0_1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gdb941caf6a_0_1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6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6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6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6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6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7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6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0" name="Shape 60"/>
        <p:cNvGrpSpPr/>
        <p:nvPr/>
      </p:nvGrpSpPr>
      <p:grpSpPr>
        <a:xfrm>
          <a:off x="0" y="0"/>
          <a:ext cx="0" cy="0"/>
          <a:chOff x="0" y="0"/>
          <a:chExt cx="0" cy="0"/>
        </a:xfrm>
      </p:grpSpPr>
      <p:sp>
        <p:nvSpPr>
          <p:cNvPr id="61" name="Google Shape;61;gdb941caf6a_0_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2" name="Google Shape;62;gdb941caf6a_0_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3" name="Google Shape;63;gdb941caf6a_0_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gdb941caf6a_0_6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
          <p:cNvSpPr txBox="1"/>
          <p:nvPr/>
        </p:nvSpPr>
        <p:spPr>
          <a:xfrm>
            <a:off x="1057272" y="1288764"/>
            <a:ext cx="1700400" cy="217200"/>
          </a:xfrm>
          <a:prstGeom prst="rect">
            <a:avLst/>
          </a:prstGeom>
          <a:noFill/>
          <a:ln>
            <a:noFill/>
          </a:ln>
        </p:spPr>
        <p:txBody>
          <a:bodyPr anchorCtr="0" anchor="t" bIns="0" lIns="0" spcFirstLastPara="1" rIns="0" wrap="square" tIns="0">
            <a:noAutofit/>
          </a:bodyPr>
          <a:lstStyle/>
          <a:p>
            <a:pPr indent="0" lvl="0" marL="0" marR="0" rtl="0" algn="l">
              <a:lnSpc>
                <a:spcPct val="112142"/>
              </a:lnSpc>
              <a:spcBef>
                <a:spcPts val="0"/>
              </a:spcBef>
              <a:spcAft>
                <a:spcPts val="0"/>
              </a:spcAft>
              <a:buNone/>
            </a:pPr>
            <a:r>
              <a:rPr b="0" i="0" lang="en-US" sz="1400" u="none" cap="none" strike="noStrike">
                <a:solidFill>
                  <a:srgbClr val="FFFFFF"/>
                </a:solidFill>
                <a:latin typeface="Trebuchet MS"/>
                <a:ea typeface="Trebuchet MS"/>
                <a:cs typeface="Trebuchet MS"/>
                <a:sym typeface="Trebuchet MS"/>
              </a:rPr>
              <a:t>ex</a:t>
            </a:r>
            <a:endParaRPr b="0" i="0" sz="1400" u="none" cap="none" strike="noStrike">
              <a:solidFill>
                <a:srgbClr val="FFFFFF"/>
              </a:solidFill>
              <a:latin typeface="Trebuchet MS"/>
              <a:ea typeface="Trebuchet MS"/>
              <a:cs typeface="Trebuchet MS"/>
              <a:sym typeface="Trebuchet MS"/>
            </a:endParaRPr>
          </a:p>
        </p:txBody>
      </p:sp>
      <p:pic>
        <p:nvPicPr>
          <p:cNvPr descr="Logo, company name&#10;&#10;Description automatically generated" id="120" name="Google Shape;120;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21" name="Google Shape;121;p1"/>
          <p:cNvSpPr txBox="1"/>
          <p:nvPr/>
        </p:nvSpPr>
        <p:spPr>
          <a:xfrm>
            <a:off x="429142" y="2217806"/>
            <a:ext cx="41679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File Handling</a:t>
            </a:r>
            <a:endParaRPr b="1"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endParaRPr>
          </a:p>
          <a:p>
            <a:pPr indent="0" lvl="0" marL="101600" marR="0" rtl="0" algn="ctr">
              <a:lnSpc>
                <a:spcPct val="100000"/>
              </a:lnSpc>
              <a:spcBef>
                <a:spcPts val="0"/>
              </a:spcBef>
              <a:spcAft>
                <a:spcPts val="0"/>
              </a:spcAft>
              <a:buNone/>
            </a:pPr>
            <a:r>
              <a:t/>
            </a:r>
            <a:endParaRPr b="1" i="0" sz="20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2"/>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chemeClr val="lt1"/>
                </a:solidFill>
                <a:latin typeface="Calibri"/>
                <a:ea typeface="Calibri"/>
                <a:cs typeface="Calibri"/>
                <a:sym typeface="Calibri"/>
              </a:rPr>
              <a:t>Writing of a file</a:t>
            </a:r>
            <a:endParaRPr/>
          </a:p>
        </p:txBody>
      </p:sp>
      <p:sp>
        <p:nvSpPr>
          <p:cNvPr id="176" name="Google Shape;176;p82"/>
          <p:cNvSpPr txBox="1"/>
          <p:nvPr/>
        </p:nvSpPr>
        <p:spPr>
          <a:xfrm>
            <a:off x="94468" y="678089"/>
            <a:ext cx="8952289" cy="432588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use stream insertion operator (&lt;&lt;) for writing on a file. The text to be written to the file should be enclosed within double-quotes.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#include &lt;fstream&gt;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using namespace std;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int main()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fstream my_file;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my_file.open("my_file.txt", ios::out);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if (!my_file)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cout &lt;&lt; "File not created!";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else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cout &lt;&lt; "File created successfully!";</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my_file &lt;&lt; "Guru99";</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my_file.close();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3"/>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chemeClr val="lt1"/>
                </a:solidFill>
                <a:latin typeface="Calibri"/>
                <a:ea typeface="Calibri"/>
                <a:cs typeface="Calibri"/>
                <a:sym typeface="Calibri"/>
              </a:rPr>
              <a:t>Read from  file</a:t>
            </a:r>
            <a:endParaRPr/>
          </a:p>
        </p:txBody>
      </p:sp>
      <p:sp>
        <p:nvSpPr>
          <p:cNvPr id="182" name="Google Shape;182;p83"/>
          <p:cNvSpPr txBox="1"/>
          <p:nvPr/>
        </p:nvSpPr>
        <p:spPr>
          <a:xfrm>
            <a:off x="94468" y="678089"/>
            <a:ext cx="8952289" cy="432588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can read from a file  using stream extraction operator (&gt;&gt;). We use the operator in the same way you use it to read user input from the keyboard. However, instead of using the cin object, you use the ifstream/ fstream object.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4"/>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chemeClr val="lt1"/>
                </a:solidFill>
                <a:latin typeface="Calibri"/>
                <a:ea typeface="Calibri"/>
                <a:cs typeface="Calibri"/>
                <a:sym typeface="Calibri"/>
              </a:rPr>
              <a:t>Read from  file</a:t>
            </a:r>
            <a:endParaRPr/>
          </a:p>
        </p:txBody>
      </p:sp>
      <p:sp>
        <p:nvSpPr>
          <p:cNvPr id="188" name="Google Shape;188;p84"/>
          <p:cNvSpPr txBox="1"/>
          <p:nvPr/>
        </p:nvSpPr>
        <p:spPr>
          <a:xfrm>
            <a:off x="94468" y="678089"/>
            <a:ext cx="8952289" cy="432588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#include &lt;fstream&gt;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int main()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fstream my_file;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my_file.open("my_file.txt", ios::in);</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if (!my_file)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cout &lt;&lt; "No such file";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else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char ch;</a:t>
            </a:r>
            <a:br>
              <a:rPr b="0" i="0" lang="en-US" sz="1800" u="none" cap="none" strike="noStrike">
                <a:solidFill>
                  <a:srgbClr val="000000"/>
                </a:solidFill>
                <a:latin typeface="Consolas"/>
                <a:ea typeface="Consolas"/>
                <a:cs typeface="Consolas"/>
                <a:sym typeface="Consolas"/>
              </a:rPr>
            </a:br>
            <a:br>
              <a:rPr b="0" i="0" lang="en-US" sz="1800" u="none" cap="none" strike="noStrike">
                <a:solidFill>
                  <a:srgbClr val="000000"/>
                </a:solidFill>
                <a:latin typeface="Consolas"/>
                <a:ea typeface="Consolas"/>
                <a:cs typeface="Consolas"/>
                <a:sym typeface="Consolas"/>
              </a:rPr>
            </a:br>
            <a:r>
              <a:rPr b="0" i="0" lang="en-US" sz="1800" u="none" cap="none" strike="noStrike">
                <a:solidFill>
                  <a:srgbClr val="000000"/>
                </a:solidFill>
                <a:latin typeface="Consolas"/>
                <a:ea typeface="Consolas"/>
                <a:cs typeface="Consolas"/>
                <a:sym typeface="Consolas"/>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5"/>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chemeClr val="lt1"/>
                </a:solidFill>
                <a:latin typeface="Calibri"/>
                <a:ea typeface="Calibri"/>
                <a:cs typeface="Calibri"/>
                <a:sym typeface="Calibri"/>
              </a:rPr>
              <a:t>Read from  file</a:t>
            </a:r>
            <a:endParaRPr/>
          </a:p>
        </p:txBody>
      </p:sp>
      <p:sp>
        <p:nvSpPr>
          <p:cNvPr id="194" name="Google Shape;194;p85"/>
          <p:cNvSpPr txBox="1"/>
          <p:nvPr/>
        </p:nvSpPr>
        <p:spPr>
          <a:xfrm>
            <a:off x="94468" y="678089"/>
            <a:ext cx="8952289" cy="432588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while (1)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my_file &gt;&gt; ch;</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if (my_file.eof())</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break;</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cout &lt;&lt; ch;</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my_file.close();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return 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onsolas"/>
                <a:ea typeface="Consolas"/>
                <a:cs typeface="Consolas"/>
                <a:sym typeface="Consolas"/>
              </a:rPr>
            </a:br>
            <a:r>
              <a:rPr b="0" i="0" lang="en-US" sz="18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1</a:t>
            </a:r>
            <a:endParaRPr b="1" i="0" sz="2800" u="none" cap="none" strike="noStrike">
              <a:solidFill>
                <a:srgbClr val="FFFFFF"/>
              </a:solidFill>
              <a:latin typeface="Calibri"/>
              <a:ea typeface="Calibri"/>
              <a:cs typeface="Calibri"/>
              <a:sym typeface="Calibri"/>
            </a:endParaRPr>
          </a:p>
        </p:txBody>
      </p:sp>
      <p:sp>
        <p:nvSpPr>
          <p:cNvPr id="200" name="Google Shape;200;p86"/>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Which header file is required to use file I/O operations?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&lt;ifstream&gt;</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&lt;ostream&gt;</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c) &lt;fstream&gt;</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&lt;iostream&gt;</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8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1</a:t>
            </a:r>
            <a:endParaRPr b="1" i="0" sz="2800" u="none" cap="none" strike="noStrike">
              <a:solidFill>
                <a:srgbClr val="FFFFFF"/>
              </a:solidFill>
              <a:latin typeface="Calibri"/>
              <a:ea typeface="Calibri"/>
              <a:cs typeface="Calibri"/>
              <a:sym typeface="Calibri"/>
            </a:endParaRPr>
          </a:p>
        </p:txBody>
      </p:sp>
      <p:sp>
        <p:nvSpPr>
          <p:cNvPr id="206" name="Google Shape;206;p87"/>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Which header file is required to use file I/O operations?</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Calibri"/>
                <a:ea typeface="Calibri"/>
                <a:cs typeface="Calibri"/>
                <a:sym typeface="Calibri"/>
              </a:rPr>
              <a:t>a) &lt;ifstream&gt;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Calibri"/>
                <a:ea typeface="Calibri"/>
                <a:cs typeface="Calibri"/>
                <a:sym typeface="Calibri"/>
              </a:rPr>
              <a:t>b) &lt;ostream&gt;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1" i="0" lang="en-US" sz="1800" u="none" cap="none" strike="noStrike">
                <a:solidFill>
                  <a:srgbClr val="FF0000"/>
                </a:solidFill>
                <a:latin typeface="Calibri"/>
                <a:ea typeface="Calibri"/>
                <a:cs typeface="Calibri"/>
                <a:sym typeface="Calibri"/>
              </a:rPr>
              <a:t>c) &lt;fstream&gt;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Calibri"/>
                <a:ea typeface="Calibri"/>
                <a:cs typeface="Calibri"/>
                <a:sym typeface="Calibri"/>
              </a:rPr>
              <a:t>d) &lt;iostream&gt;</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2</a:t>
            </a:r>
            <a:endParaRPr b="1" i="0" sz="2800" u="none" cap="none" strike="noStrike">
              <a:solidFill>
                <a:srgbClr val="FFFFFF"/>
              </a:solidFill>
              <a:latin typeface="Calibri"/>
              <a:ea typeface="Calibri"/>
              <a:cs typeface="Calibri"/>
              <a:sym typeface="Calibri"/>
            </a:endParaRPr>
          </a:p>
        </p:txBody>
      </p:sp>
      <p:sp>
        <p:nvSpPr>
          <p:cNvPr id="212" name="Google Shape;212;p88"/>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statements are correct?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It is not possible to combine two or more file opening mode in open() method.</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2) It is possible to combine two or more file opening mode in open() method.</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3) ios::in and ios::out are input and output file opening mode respectively.</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1, 3</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2, 3</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3 only</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1, 2</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8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2</a:t>
            </a:r>
            <a:endParaRPr b="1" i="0" sz="2800" u="none" cap="none" strike="noStrike">
              <a:solidFill>
                <a:srgbClr val="FFFFFF"/>
              </a:solidFill>
              <a:latin typeface="Calibri"/>
              <a:ea typeface="Calibri"/>
              <a:cs typeface="Calibri"/>
              <a:sym typeface="Calibri"/>
            </a:endParaRPr>
          </a:p>
        </p:txBody>
      </p:sp>
      <p:sp>
        <p:nvSpPr>
          <p:cNvPr id="218" name="Google Shape;218;p89"/>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statements are correct?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It is not possible to combine two or more file opening mode in open() method.</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Calibri"/>
                <a:ea typeface="Calibri"/>
                <a:cs typeface="Calibri"/>
                <a:sym typeface="Calibri"/>
              </a:rPr>
              <a:t>2) It is possible to combine two or more file opening mode in open() method.</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Calibri"/>
                <a:ea typeface="Calibri"/>
                <a:cs typeface="Calibri"/>
                <a:sym typeface="Calibri"/>
              </a:rPr>
              <a:t>3) ios::in and ios::out are input and output file opening mode respectively.</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i="0" lang="en-US" sz="1800" u="none" cap="none" strike="noStrike">
                <a:solidFill>
                  <a:schemeClr val="dk1"/>
                </a:solidFill>
                <a:latin typeface="Calibri"/>
                <a:ea typeface="Calibri"/>
                <a:cs typeface="Calibri"/>
                <a:sym typeface="Calibri"/>
              </a:rPr>
              <a:t>a) 1, 3</a:t>
            </a:r>
            <a:endParaRPr i="0" sz="1800" u="none" cap="none" strike="noStrike">
              <a:solidFill>
                <a:schemeClr val="dk1"/>
              </a:solidFil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1" i="0" lang="en-US" sz="1800" u="none" cap="none" strike="noStrike">
                <a:solidFill>
                  <a:srgbClr val="FF0000"/>
                </a:solidFill>
                <a:latin typeface="Calibri"/>
                <a:ea typeface="Calibri"/>
                <a:cs typeface="Calibri"/>
                <a:sym typeface="Calibri"/>
              </a:rPr>
              <a:t>b) 2, 3</a:t>
            </a:r>
            <a:endParaRPr b="1" i="0" sz="1800" u="none" cap="none" strike="noStrike">
              <a:solidFill>
                <a:srgbClr val="FF0000"/>
              </a:solidFil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Calibri"/>
                <a:ea typeface="Calibri"/>
                <a:cs typeface="Calibri"/>
                <a:sym typeface="Calibri"/>
              </a:rPr>
              <a:t>c) 3 only</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Calibri"/>
                <a:ea typeface="Calibri"/>
                <a:cs typeface="Calibri"/>
                <a:sym typeface="Calibri"/>
              </a:rPr>
              <a:t>d) 1, 2</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3</a:t>
            </a:r>
            <a:endParaRPr b="1" i="0" sz="2800" u="none" cap="none" strike="noStrike">
              <a:solidFill>
                <a:srgbClr val="FFFFFF"/>
              </a:solidFill>
              <a:latin typeface="Calibri"/>
              <a:ea typeface="Calibri"/>
              <a:cs typeface="Calibri"/>
              <a:sym typeface="Calibri"/>
            </a:endParaRPr>
          </a:p>
        </p:txBody>
      </p:sp>
      <p:sp>
        <p:nvSpPr>
          <p:cNvPr id="224" name="Google Shape;224;p90"/>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 Which of the following is the default mode of the opening using the ifstream class?</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a) ios::in</a:t>
            </a:r>
            <a:endParaRPr b="0"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ios::out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ios::app</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ios::trunc</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9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3</a:t>
            </a:r>
            <a:endParaRPr b="1" i="0" sz="2800" u="none" cap="none" strike="noStrike">
              <a:solidFill>
                <a:srgbClr val="FFFFFF"/>
              </a:solidFill>
              <a:latin typeface="Calibri"/>
              <a:ea typeface="Calibri"/>
              <a:cs typeface="Calibri"/>
              <a:sym typeface="Calibri"/>
            </a:endParaRPr>
          </a:p>
        </p:txBody>
      </p:sp>
      <p:sp>
        <p:nvSpPr>
          <p:cNvPr id="230" name="Google Shape;230;p91"/>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 Which of the following is the default mode of the opening using the ifstream class?</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a) ios::in</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ios::out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ios::app</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ios::trunc</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db941caf6a_0_62"/>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2000" u="none" cap="none" strike="noStrike">
                <a:solidFill>
                  <a:srgbClr val="000000"/>
                </a:solidFill>
                <a:latin typeface="Calibri"/>
                <a:ea typeface="Calibri"/>
                <a:cs typeface="Calibri"/>
                <a:sym typeface="Calibri"/>
              </a:rPr>
              <a:t>Today we are going to cover -</a:t>
            </a:r>
            <a:endParaRPr/>
          </a:p>
          <a:p>
            <a:pPr indent="-317500" lvl="0" marL="457200" marR="0" rtl="0" algn="l">
              <a:lnSpc>
                <a:spcPct val="200000"/>
              </a:lnSpc>
              <a:spcBef>
                <a:spcPts val="0"/>
              </a:spcBef>
              <a:spcAft>
                <a:spcPts val="0"/>
              </a:spcAft>
              <a:buSzPts val="1400"/>
              <a:buChar char="●"/>
            </a:pPr>
            <a:r>
              <a:rPr lang="en-US"/>
              <a:t>File Handling</a:t>
            </a:r>
            <a:endParaRPr/>
          </a:p>
          <a:p>
            <a:pPr indent="-317500" lvl="0" marL="457200" marR="0" rtl="0" algn="l">
              <a:lnSpc>
                <a:spcPct val="200000"/>
              </a:lnSpc>
              <a:spcBef>
                <a:spcPts val="0"/>
              </a:spcBef>
              <a:spcAft>
                <a:spcPts val="0"/>
              </a:spcAft>
              <a:buSzPts val="1400"/>
              <a:buChar char="●"/>
            </a:pPr>
            <a:r>
              <a:rPr lang="en-US"/>
              <a:t>Opening and Closing of files</a:t>
            </a:r>
            <a:endParaRPr/>
          </a:p>
          <a:p>
            <a:pPr indent="-317500" lvl="0" marL="457200" marR="0" rtl="0" algn="l">
              <a:lnSpc>
                <a:spcPct val="200000"/>
              </a:lnSpc>
              <a:spcBef>
                <a:spcPts val="0"/>
              </a:spcBef>
              <a:spcAft>
                <a:spcPts val="0"/>
              </a:spcAft>
              <a:buSzPts val="1400"/>
              <a:buChar char="●"/>
            </a:pPr>
            <a:r>
              <a:rPr lang="en-US"/>
              <a:t>Modes of file</a:t>
            </a:r>
            <a:endParaRPr/>
          </a:p>
          <a:p>
            <a:pPr indent="-317500" lvl="0" marL="457200" marR="0" rtl="0" algn="l">
              <a:lnSpc>
                <a:spcPct val="200000"/>
              </a:lnSpc>
              <a:spcBef>
                <a:spcPts val="0"/>
              </a:spcBef>
              <a:spcAft>
                <a:spcPts val="0"/>
              </a:spcAft>
              <a:buSzPts val="1400"/>
              <a:buChar char="●"/>
            </a:pPr>
            <a:r>
              <a:rPr lang="en-US"/>
              <a:t>Reading and Writing of files</a:t>
            </a:r>
            <a:endParaRPr/>
          </a:p>
          <a:p>
            <a:pPr indent="-317500" lvl="0" marL="457200" marR="0" rtl="0" algn="l">
              <a:lnSpc>
                <a:spcPct val="200000"/>
              </a:lnSpc>
              <a:spcBef>
                <a:spcPts val="0"/>
              </a:spcBef>
              <a:spcAft>
                <a:spcPts val="0"/>
              </a:spcAft>
              <a:buSzPts val="1400"/>
              <a:buChar char="●"/>
            </a:pPr>
            <a:r>
              <a:rPr lang="en-US"/>
              <a:t>Sequential access  processing</a:t>
            </a:r>
            <a:endParaRPr/>
          </a:p>
          <a:p>
            <a:pPr indent="-317500" lvl="0" marL="457200" marR="0" rtl="0" algn="l">
              <a:lnSpc>
                <a:spcPct val="200000"/>
              </a:lnSpc>
              <a:spcBef>
                <a:spcPts val="0"/>
              </a:spcBef>
              <a:spcAft>
                <a:spcPts val="0"/>
              </a:spcAft>
              <a:buSzPts val="1400"/>
              <a:buChar char="●"/>
            </a:pPr>
            <a:r>
              <a:rPr lang="en-US"/>
              <a:t>Random access file processing</a:t>
            </a:r>
            <a:endParaRPr/>
          </a:p>
          <a:p>
            <a:pPr indent="-317500" lvl="0" marL="457200" marR="0" rtl="0" algn="l">
              <a:lnSpc>
                <a:spcPct val="200000"/>
              </a:lnSpc>
              <a:spcBef>
                <a:spcPts val="0"/>
              </a:spcBef>
              <a:spcAft>
                <a:spcPts val="0"/>
              </a:spcAft>
              <a:buSzPts val="1400"/>
              <a:buChar char="●"/>
            </a:pPr>
            <a:r>
              <a:rPr lang="en-US"/>
              <a:t>Binary file operations</a:t>
            </a:r>
            <a:endParaRPr/>
          </a:p>
          <a:p>
            <a:pPr indent="-317500" lvl="0" marL="457200" marR="0" rtl="0" algn="l">
              <a:lnSpc>
                <a:spcPct val="200000"/>
              </a:lnSpc>
              <a:spcBef>
                <a:spcPts val="0"/>
              </a:spcBef>
              <a:spcAft>
                <a:spcPts val="0"/>
              </a:spcAft>
              <a:buSzPts val="1400"/>
              <a:buChar char="●"/>
            </a:pPr>
            <a:r>
              <a:rPr lang="en-US"/>
              <a:t>Classes and file operations</a:t>
            </a:r>
            <a:endParaRPr/>
          </a:p>
          <a:p>
            <a:pPr indent="-317500" lvl="0" marL="457200" marR="0" rtl="0" algn="l">
              <a:lnSpc>
                <a:spcPct val="200000"/>
              </a:lnSpc>
              <a:spcBef>
                <a:spcPts val="0"/>
              </a:spcBef>
              <a:spcAft>
                <a:spcPts val="0"/>
              </a:spcAft>
              <a:buSzPts val="1400"/>
              <a:buChar char="●"/>
            </a:pPr>
            <a:r>
              <a:rPr lang="en-US"/>
              <a:t>Structures and file operations</a:t>
            </a:r>
            <a:endParaRPr/>
          </a:p>
        </p:txBody>
      </p:sp>
      <p:sp>
        <p:nvSpPr>
          <p:cNvPr id="127" name="Google Shape;127;gdb941caf6a_0_62"/>
          <p:cNvSpPr txBox="1"/>
          <p:nvPr/>
        </p:nvSpPr>
        <p:spPr>
          <a:xfrm>
            <a:off x="148856" y="14350"/>
            <a:ext cx="32802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4</a:t>
            </a:r>
            <a:endParaRPr b="1" i="0" sz="2800" u="none" cap="none" strike="noStrike">
              <a:solidFill>
                <a:srgbClr val="FFFFFF"/>
              </a:solidFill>
              <a:latin typeface="Calibri"/>
              <a:ea typeface="Calibri"/>
              <a:cs typeface="Calibri"/>
              <a:sym typeface="Calibri"/>
            </a:endParaRPr>
          </a:p>
        </p:txBody>
      </p:sp>
      <p:sp>
        <p:nvSpPr>
          <p:cNvPr id="236" name="Google Shape;236;p92"/>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4.Which of the following is the default mode of the opening using the fstream class?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ios::in</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ios::out</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ios::in|ios::out</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ios::trunc</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9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4</a:t>
            </a:r>
            <a:endParaRPr b="1" i="0" sz="2800" u="none" cap="none" strike="noStrike">
              <a:solidFill>
                <a:srgbClr val="FFFFFF"/>
              </a:solidFill>
              <a:latin typeface="Calibri"/>
              <a:ea typeface="Calibri"/>
              <a:cs typeface="Calibri"/>
              <a:sym typeface="Calibri"/>
            </a:endParaRPr>
          </a:p>
        </p:txBody>
      </p:sp>
      <p:sp>
        <p:nvSpPr>
          <p:cNvPr id="242" name="Google Shape;242;p93"/>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4.Which of the following is the default mode of the opening using the fstream class?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ios::in</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ios::out</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c) ios::in|ios::out</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ios::trunc</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9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5</a:t>
            </a:r>
            <a:endParaRPr b="1" i="0" sz="2800" u="none" cap="none" strike="noStrike">
              <a:solidFill>
                <a:srgbClr val="FFFFFF"/>
              </a:solidFill>
              <a:latin typeface="Calibri"/>
              <a:ea typeface="Calibri"/>
              <a:cs typeface="Calibri"/>
              <a:sym typeface="Calibri"/>
            </a:endParaRPr>
          </a:p>
        </p:txBody>
      </p:sp>
      <p:sp>
        <p:nvSpPr>
          <p:cNvPr id="248" name="Google Shape;248;p94"/>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5. Which operator is used to insert the data into file?</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&gt;&gt;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b) &lt;&lt;</a:t>
            </a:r>
            <a:endParaRPr b="0"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&lt;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&gt;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9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5</a:t>
            </a:r>
            <a:endParaRPr b="1" i="0" sz="2800" u="none" cap="none" strike="noStrike">
              <a:solidFill>
                <a:srgbClr val="FFFFFF"/>
              </a:solidFill>
              <a:latin typeface="Calibri"/>
              <a:ea typeface="Calibri"/>
              <a:cs typeface="Calibri"/>
              <a:sym typeface="Calibri"/>
            </a:endParaRPr>
          </a:p>
        </p:txBody>
      </p:sp>
      <p:sp>
        <p:nvSpPr>
          <p:cNvPr id="254" name="Google Shape;254;p95"/>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5. Which operator is used to insert the data into file?</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&gt;&gt;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b) &lt;&lt;</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&lt;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&gt;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db941caf6a_0_124"/>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 file is used, information is read and accessed into computer memory and there are several ways to access this information of the file. Some systems provide only one access method for files. Other systems, such as those of IBM, support many access methods, and choosing the right one for a particular application is a major design problem. </a:t>
            </a:r>
            <a:endParaRPr b="0" i="0" sz="1400" u="none" cap="none" strike="noStrike">
              <a:solidFill>
                <a:srgbClr val="000000"/>
              </a:solidFill>
              <a:latin typeface="Calibri"/>
              <a:ea typeface="Calibri"/>
              <a:cs typeface="Calibri"/>
              <a:sym typeface="Calibri"/>
            </a:endParaRPr>
          </a:p>
        </p:txBody>
      </p:sp>
      <p:sp>
        <p:nvSpPr>
          <p:cNvPr id="260" name="Google Shape;260;gdb941caf6a_0_1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Sequential access  processing</a:t>
            </a:r>
            <a:endParaRPr b="1" i="0" sz="40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db941caf6a_0_130"/>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the simplest access method. Information in the file is processed in order, one record after the other. This mode of access is by far the most common; for example, editor and compiler usually access the file in this fashion.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Read and write make up the bulk of the operation on a file. A read operation </a:t>
            </a:r>
            <a:r>
              <a:rPr b="0" i="1" lang="en-US" sz="1800" u="none" cap="none" strike="noStrike">
                <a:solidFill>
                  <a:srgbClr val="000000"/>
                </a:solidFill>
                <a:latin typeface="Calibri"/>
                <a:ea typeface="Calibri"/>
                <a:cs typeface="Calibri"/>
                <a:sym typeface="Calibri"/>
              </a:rPr>
              <a:t>-read next-</a:t>
            </a:r>
            <a:r>
              <a:rPr b="0" i="0" lang="en-US" sz="1800" u="none" cap="none" strike="noStrike">
                <a:solidFill>
                  <a:srgbClr val="000000"/>
                </a:solidFill>
                <a:latin typeface="Calibri"/>
                <a:ea typeface="Calibri"/>
                <a:cs typeface="Calibri"/>
                <a:sym typeface="Calibri"/>
              </a:rPr>
              <a:t> read the next position of the file and automatically advance a file pointer, which keeps track I/O location. Similarly, for the write</a:t>
            </a:r>
            <a:r>
              <a:rPr b="0" i="1" lang="en-US" sz="1800" u="none" cap="none" strike="noStrike">
                <a:solidFill>
                  <a:srgbClr val="000000"/>
                </a:solidFill>
                <a:latin typeface="Calibri"/>
                <a:ea typeface="Calibri"/>
                <a:cs typeface="Calibri"/>
                <a:sym typeface="Calibri"/>
              </a:rPr>
              <a:t>write next</a:t>
            </a:r>
            <a:r>
              <a:rPr b="0" i="0" lang="en-US" sz="1800" u="none" cap="none" strike="noStrike">
                <a:solidFill>
                  <a:srgbClr val="000000"/>
                </a:solidFill>
                <a:latin typeface="Calibri"/>
                <a:ea typeface="Calibri"/>
                <a:cs typeface="Calibri"/>
                <a:sym typeface="Calibri"/>
              </a:rPr>
              <a:t> append to the end of the file and advance to the newly written material.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66" name="Google Shape;266;gdb941caf6a_0_1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Sequential Access</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db941caf6a_0_136"/>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Data is accessed one record right after another record in an order.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When we use read command, it move ahead pointer by one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When we use write command, it will allocate memory and move the pointer to the end of the file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Such a method is reasonable for tape.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72" name="Google Shape;272;gdb941caf6a_0_1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Sequential Access</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db941caf6a_0_142"/>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Rather than reading all of the records until you get to the one you want, you can skip directly to the record you wish to retrieve. </a:t>
            </a:r>
            <a:r>
              <a:rPr b="1" i="0" lang="en-US" sz="1800" u="none" cap="none" strike="noStrike">
                <a:solidFill>
                  <a:srgbClr val="000000"/>
                </a:solidFill>
                <a:latin typeface="Calibri"/>
                <a:ea typeface="Calibri"/>
                <a:cs typeface="Calibri"/>
                <a:sym typeface="Calibri"/>
              </a:rPr>
              <a:t>Random file access</a:t>
            </a:r>
            <a:r>
              <a:rPr b="0" i="0" lang="en-US" sz="1800" u="none" cap="none" strike="noStrike">
                <a:solidFill>
                  <a:srgbClr val="000000"/>
                </a:solidFill>
                <a:latin typeface="Calibri"/>
                <a:ea typeface="Calibri"/>
                <a:cs typeface="Calibri"/>
                <a:sym typeface="Calibri"/>
              </a:rPr>
              <a:t> is done by manipulating the </a:t>
            </a:r>
            <a:r>
              <a:rPr b="1" i="0" lang="en-US" sz="1800" u="none" cap="none" strike="noStrike">
                <a:solidFill>
                  <a:srgbClr val="000000"/>
                </a:solidFill>
                <a:latin typeface="Calibri"/>
                <a:ea typeface="Calibri"/>
                <a:cs typeface="Calibri"/>
                <a:sym typeface="Calibri"/>
              </a:rPr>
              <a:t>file</a:t>
            </a:r>
            <a:r>
              <a:rPr b="0" i="0" lang="en-US" sz="1800" u="none" cap="none" strike="noStrike">
                <a:solidFill>
                  <a:srgbClr val="000000"/>
                </a:solidFill>
                <a:latin typeface="Calibri"/>
                <a:ea typeface="Calibri"/>
                <a:cs typeface="Calibri"/>
                <a:sym typeface="Calibri"/>
              </a:rPr>
              <a:t> pointer using either seekg() function (for input) and seekp() function (for output).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78" name="Google Shape;278;gdb941caf6a_0_14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Random Access</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db941caf6a_0_148"/>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seekg() is a function in the iostream library (part of the standard library) that allows you to seek to an arbitrary position in a file. It is used in file handling to sets the position of the next character to be extracted from the input stream from a given file. For example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Input : "Hello World"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Output : World</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84" name="Google Shape;284;gdb941caf6a_0_14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Seekg()</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db941caf6a_0_154"/>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 –</a:t>
            </a:r>
            <a:r>
              <a:rPr b="0" i="0" lang="en-US" sz="1800" u="none" cap="none" strike="noStrike">
                <a:solidFill>
                  <a:srgbClr val="000000"/>
                </a:solidFill>
                <a:latin typeface="Calibri"/>
                <a:ea typeface="Calibri"/>
                <a:cs typeface="Calibri"/>
                <a:sym typeface="Calibri"/>
              </a:rPr>
              <a:t> There are two syntax for seekg() in file handling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endParaRPr/>
          </a:p>
          <a:p>
            <a:pPr indent="-285750" lvl="0" marL="285750" marR="0" rtl="0" algn="l">
              <a:lnSpc>
                <a:spcPct val="100000"/>
              </a:lnSpc>
              <a:spcBef>
                <a:spcPts val="0"/>
              </a:spcBef>
              <a:spcAft>
                <a:spcPts val="0"/>
              </a:spcAft>
              <a:buClr>
                <a:srgbClr val="000000"/>
              </a:buClr>
              <a:buSzPts val="1800"/>
              <a:buFont typeface="Arial "/>
              <a:buChar char="•"/>
            </a:pPr>
            <a:r>
              <a:rPr b="0" i="0" lang="en-US" sz="1800" u="none" cap="none" strike="noStrike">
                <a:solidFill>
                  <a:srgbClr val="000000"/>
                </a:solidFill>
                <a:latin typeface="Calibri"/>
                <a:ea typeface="Calibri"/>
                <a:cs typeface="Calibri"/>
                <a:sym typeface="Calibri"/>
              </a:rPr>
              <a:t>seekg(streampos position);</a:t>
            </a:r>
            <a:endParaRPr/>
          </a:p>
          <a:p>
            <a:pPr indent="-285750" lvl="0" marL="285750" marR="0" rtl="0" algn="l">
              <a:lnSpc>
                <a:spcPct val="100000"/>
              </a:lnSpc>
              <a:spcBef>
                <a:spcPts val="0"/>
              </a:spcBef>
              <a:spcAft>
                <a:spcPts val="0"/>
              </a:spcAft>
              <a:buClr>
                <a:srgbClr val="000000"/>
              </a:buClr>
              <a:buSzPts val="1800"/>
              <a:buFont typeface="Arial "/>
              <a:buChar char="•"/>
            </a:pPr>
            <a:r>
              <a:rPr b="0" i="0" lang="en-US" sz="1800" u="none" cap="none" strike="noStrike">
                <a:solidFill>
                  <a:srgbClr val="000000"/>
                </a:solidFill>
                <a:latin typeface="Calibri"/>
                <a:ea typeface="Calibri"/>
                <a:cs typeface="Calibri"/>
                <a:sym typeface="Calibri"/>
              </a:rPr>
              <a:t>seekg(streamoff offset, ios_base::seekdir dir);</a:t>
            </a:r>
            <a:endParaRPr/>
          </a:p>
          <a:p>
            <a:pPr indent="-171450" lvl="0" marL="285750" marR="0" rtl="0" algn="l">
              <a:lnSpc>
                <a:spcPct val="100000"/>
              </a:lnSpc>
              <a:spcBef>
                <a:spcPts val="0"/>
              </a:spcBef>
              <a:spcAft>
                <a:spcPts val="0"/>
              </a:spcAft>
              <a:buClr>
                <a:srgbClr val="000000"/>
              </a:buClr>
              <a:buSzPts val="1800"/>
              <a:buFont typeface="Arial "/>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Description –</a:t>
            </a: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endParaRPr/>
          </a:p>
          <a:p>
            <a:pPr indent="-285750" lvl="0" marL="285750" marR="0" rtl="0" algn="l">
              <a:lnSpc>
                <a:spcPct val="100000"/>
              </a:lnSpc>
              <a:spcBef>
                <a:spcPts val="0"/>
              </a:spcBef>
              <a:spcAft>
                <a:spcPts val="0"/>
              </a:spcAft>
              <a:buClr>
                <a:srgbClr val="000000"/>
              </a:buClr>
              <a:buSzPts val="1800"/>
              <a:buFont typeface="Arial "/>
              <a:buChar char="•"/>
            </a:pPr>
            <a:r>
              <a:rPr b="1" i="0" lang="en-US" sz="1800" u="none" cap="none" strike="noStrike">
                <a:solidFill>
                  <a:srgbClr val="000000"/>
                </a:solidFill>
                <a:latin typeface="Calibri"/>
                <a:ea typeface="Calibri"/>
                <a:cs typeface="Calibri"/>
                <a:sym typeface="Calibri"/>
              </a:rPr>
              <a:t>position :</a:t>
            </a:r>
            <a:r>
              <a:rPr b="0" i="0" lang="en-US" sz="1800" u="none" cap="none" strike="noStrike">
                <a:solidFill>
                  <a:srgbClr val="000000"/>
                </a:solidFill>
                <a:latin typeface="Calibri"/>
                <a:ea typeface="Calibri"/>
                <a:cs typeface="Calibri"/>
                <a:sym typeface="Calibri"/>
              </a:rPr>
              <a:t> is the new position in the stream buffer.</a:t>
            </a:r>
            <a:endParaRPr/>
          </a:p>
          <a:p>
            <a:pPr indent="-285750" lvl="0" marL="285750" marR="0" rtl="0" algn="l">
              <a:lnSpc>
                <a:spcPct val="100000"/>
              </a:lnSpc>
              <a:spcBef>
                <a:spcPts val="0"/>
              </a:spcBef>
              <a:spcAft>
                <a:spcPts val="0"/>
              </a:spcAft>
              <a:buClr>
                <a:srgbClr val="000000"/>
              </a:buClr>
              <a:buSzPts val="1800"/>
              <a:buFont typeface="Arial "/>
              <a:buChar char="•"/>
            </a:pPr>
            <a:r>
              <a:rPr b="1" i="0" lang="en-US" sz="1800" u="none" cap="none" strike="noStrike">
                <a:solidFill>
                  <a:srgbClr val="000000"/>
                </a:solidFill>
                <a:latin typeface="Calibri"/>
                <a:ea typeface="Calibri"/>
                <a:cs typeface="Calibri"/>
                <a:sym typeface="Calibri"/>
              </a:rPr>
              <a:t>offset : </a:t>
            </a:r>
            <a:r>
              <a:rPr b="0" i="0" lang="en-US" sz="1800" u="none" cap="none" strike="noStrike">
                <a:solidFill>
                  <a:srgbClr val="000000"/>
                </a:solidFill>
                <a:latin typeface="Calibri"/>
                <a:ea typeface="Calibri"/>
                <a:cs typeface="Calibri"/>
                <a:sym typeface="Calibri"/>
              </a:rPr>
              <a:t>is an integer value of type streamoff representing the offset in the stream’s buffer. It is relative to the dir parameter.</a:t>
            </a:r>
            <a:endParaRPr/>
          </a:p>
          <a:p>
            <a:pPr indent="-285750" lvl="0" marL="285750" marR="0" rtl="0" algn="l">
              <a:lnSpc>
                <a:spcPct val="100000"/>
              </a:lnSpc>
              <a:spcBef>
                <a:spcPts val="0"/>
              </a:spcBef>
              <a:spcAft>
                <a:spcPts val="0"/>
              </a:spcAft>
              <a:buClr>
                <a:srgbClr val="000000"/>
              </a:buClr>
              <a:buSzPts val="1800"/>
              <a:buFont typeface="Arial "/>
              <a:buChar char="•"/>
            </a:pPr>
            <a:r>
              <a:rPr b="1" i="0" lang="en-US" sz="1800" u="none" cap="none" strike="noStrike">
                <a:solidFill>
                  <a:srgbClr val="000000"/>
                </a:solidFill>
                <a:latin typeface="Calibri"/>
                <a:ea typeface="Calibri"/>
                <a:cs typeface="Calibri"/>
                <a:sym typeface="Calibri"/>
              </a:rPr>
              <a:t>dir :</a:t>
            </a:r>
            <a:r>
              <a:rPr b="0" i="0" lang="en-US" sz="1800" u="none" cap="none" strike="noStrike">
                <a:solidFill>
                  <a:srgbClr val="000000"/>
                </a:solidFill>
                <a:latin typeface="Calibri"/>
                <a:ea typeface="Calibri"/>
                <a:cs typeface="Calibri"/>
                <a:sym typeface="Calibri"/>
              </a:rPr>
              <a:t> is the seeking direction. It is an object of type ios_base::seekdir that can take any of the following constant values.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90" name="Google Shape;290;gdb941caf6a_0_15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Seekg()</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34" name="Google Shape;134;p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FFFFFF"/>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db941caf6a_0_160"/>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There are 3 direction we use for offset value :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
              <a:buChar char="•"/>
            </a:pPr>
            <a:r>
              <a:rPr b="0" i="0" lang="en-US" sz="1800" u="none" cap="none" strike="noStrike">
                <a:solidFill>
                  <a:srgbClr val="000000"/>
                </a:solidFill>
                <a:latin typeface="Calibri"/>
                <a:ea typeface="Calibri"/>
                <a:cs typeface="Calibri"/>
                <a:sym typeface="Calibri"/>
              </a:rPr>
              <a:t>ios_base::beg (offset from the beginning of the stream’s buffer).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
              <a:buChar char="•"/>
            </a:pPr>
            <a:r>
              <a:rPr b="0" i="0" lang="en-US" sz="1800" u="none" cap="none" strike="noStrike">
                <a:solidFill>
                  <a:srgbClr val="000000"/>
                </a:solidFill>
                <a:latin typeface="Calibri"/>
                <a:ea typeface="Calibri"/>
                <a:cs typeface="Calibri"/>
                <a:sym typeface="Calibri"/>
              </a:rPr>
              <a:t>ios_base::cur (offset from the current position in the stream’s buffer).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
              <a:buChar char="•"/>
            </a:pPr>
            <a:r>
              <a:rPr b="0" i="0" lang="en-US" sz="1800" u="none" cap="none" strike="noStrike">
                <a:solidFill>
                  <a:srgbClr val="000000"/>
                </a:solidFill>
                <a:latin typeface="Calibri"/>
                <a:ea typeface="Calibri"/>
                <a:cs typeface="Calibri"/>
                <a:sym typeface="Calibri"/>
              </a:rPr>
              <a:t>ios_base::end (offset from the end of the stream’s buffer).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96" name="Google Shape;296;gdb941caf6a_0_16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Seekg()</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db941caf6a_0_166"/>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Code to demonstrate the seekg function in file handling</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&lt;fstream&gt;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(int argc, char** argv)</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Open a new file for input/output operations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discarding any current in the file (assumes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 length of zero on opening)</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fstream myFile("test.txt", ios::in | ios::out | ios::trunc);</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Add the characters "Hello World" to the file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myFile &lt;&lt; "Hello World";</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02" name="Google Shape;302;gdb941caf6a_0_16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Seekg()</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db941caf6a_0_172"/>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Calibri"/>
                <a:ea typeface="Calibri"/>
                <a:cs typeface="Calibri"/>
                <a:sym typeface="Calibri"/>
              </a:rPr>
              <a:t>// Seek to 6 characters from the beginning of the file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myFile.seekg(6, ios::beg);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Read the next 5 characters from the file into a buffer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A[6];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myFile.read(A, 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End the buffer with a null terminating character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A[5] =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Output the contents read from the file and close it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myFile.close();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08" name="Google Shape;308;gdb941caf6a_0_17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Seekg()</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db941caf6a_0_178"/>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Writing:-</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write a binary file in C++ use write method. It is used to write a given number of bytes on the given stream, starting at the position of the "put" pointer. </a:t>
            </a:r>
            <a:r>
              <a:rPr b="0" i="0" lang="en-US" sz="1800" u="none" cap="none" strike="noStrike">
                <a:solidFill>
                  <a:srgbClr val="000000"/>
                </a:solidFill>
                <a:latin typeface="Calibri"/>
                <a:ea typeface="Calibri"/>
                <a:cs typeface="Calibri"/>
                <a:sym typeface="Calibri"/>
              </a:rPr>
              <a:t>The file is extended if the put pointer is currently at the end of the file.</a:t>
            </a:r>
            <a:r>
              <a:rPr b="0" i="0" lang="en-US" sz="1800" u="none" cap="none" strike="noStrike">
                <a:solidFill>
                  <a:srgbClr val="000000"/>
                </a:solidFill>
                <a:latin typeface="Calibri"/>
                <a:ea typeface="Calibri"/>
                <a:cs typeface="Calibri"/>
                <a:sym typeface="Calibri"/>
              </a:rPr>
              <a:t> If this pointer points into the middle of the file, characters in the file are overwritten with the new data.</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any error has occurred during writing in the file, the stream is placed in an error state</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 of write method</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ostream</a:t>
            </a:r>
            <a:r>
              <a:rPr lang="en-US" sz="1800">
                <a:latin typeface="Calibri"/>
                <a:ea typeface="Calibri"/>
                <a:cs typeface="Calibri"/>
                <a:sym typeface="Calibri"/>
              </a:rPr>
              <a:t>::</a:t>
            </a:r>
            <a:r>
              <a:rPr b="0" i="0" lang="en-US" sz="1800" u="none" cap="none" strike="noStrike">
                <a:solidFill>
                  <a:srgbClr val="000000"/>
                </a:solidFill>
                <a:latin typeface="Calibri"/>
                <a:ea typeface="Calibri"/>
                <a:cs typeface="Calibri"/>
                <a:sym typeface="Calibri"/>
              </a:rPr>
              <a:t> write(const char*, int);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p:txBody>
      </p:sp>
      <p:sp>
        <p:nvSpPr>
          <p:cNvPr id="314" name="Google Shape;314;gdb941caf6a_0_17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Binary File Operation</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db941caf6a_0_184"/>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Reading:-</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read a binary file in C++ use read method. It extracts a given number of bytes from the given stream and place them into the memory, pointed to by the first parameter. If any error is occurred during reading in the file, the stream is placed in an error state, all future read operation will be failed then.</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gcount() can be used to count the number of characters has already read. Then clear() can be used to reset the stream to a usable state.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 of read method</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istream</a:t>
            </a:r>
            <a:r>
              <a:rPr lang="en-US" sz="1800">
                <a:latin typeface="Calibri"/>
                <a:ea typeface="Calibri"/>
                <a:cs typeface="Calibri"/>
                <a:sym typeface="Calibri"/>
              </a:rPr>
              <a:t>::</a:t>
            </a:r>
            <a:r>
              <a:rPr b="0" i="0" lang="en-US" sz="1800" u="none" cap="none" strike="noStrike">
                <a:solidFill>
                  <a:srgbClr val="000000"/>
                </a:solidFill>
                <a:latin typeface="Calibri"/>
                <a:ea typeface="Calibri"/>
                <a:cs typeface="Calibri"/>
                <a:sym typeface="Calibri"/>
              </a:rPr>
              <a:t> write(const char*, int);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p:txBody>
      </p:sp>
      <p:sp>
        <p:nvSpPr>
          <p:cNvPr id="320" name="Google Shape;320;gdb941caf6a_0_18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Binary File Operation</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db941caf6a_0_190"/>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Begin</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Create a structure Student to declare variables.</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Open binary file to write.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Check if any error occurs in file opening.</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Initialize the variables with data.</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If file open successfully, write the binary data using write method.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Close the file for writing.</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Open the binary file to read.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Check if any error occurs in file opening.</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If file open successfully, read the binary data file using read method.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Close the file for reading.</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Check if any error occurs.</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Print the data.</a:t>
            </a:r>
            <a:br>
              <a:rPr b="0" i="0" lang="en-US" sz="1800" u="none" cap="none" strike="noStrike">
                <a:solidFill>
                  <a:srgbClr val="000000"/>
                </a:solidFill>
                <a:latin typeface="Calibri"/>
                <a:ea typeface="Calibri"/>
                <a:cs typeface="Calibri"/>
                <a:sym typeface="Calibri"/>
              </a:rPr>
            </a:br>
            <a:r>
              <a:rPr b="1" i="0" lang="en-US" sz="1800" u="none" cap="none" strike="noStrike">
                <a:solidFill>
                  <a:srgbClr val="000000"/>
                </a:solidFill>
                <a:latin typeface="Calibri"/>
                <a:ea typeface="Calibri"/>
                <a:cs typeface="Calibri"/>
                <a:sym typeface="Calibri"/>
              </a:rPr>
              <a:t>End.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p:txBody>
      </p:sp>
      <p:sp>
        <p:nvSpPr>
          <p:cNvPr id="326" name="Google Shape;326;gdb941caf6a_0_19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Algorithm</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db941caf6a_0_196"/>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#include&lt;fstream&gt;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struct Student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roll_no;</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name;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ofstream wf("student.dat", ios::out | ios::binary);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if(!wf)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"Cannot open file!"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332" name="Google Shape;332;gdb941caf6a_0_19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Code</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db941caf6a_0_202"/>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Student wstu[3];</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wstu[0].roll_no = 1;</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wstu[0].name = "Ram";</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wstu[1].roll_no = 2;</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wstu[1].name = "Shyam";</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wstu[2].roll_no = 3;</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wstu[2].name = "Madhu";</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for(int i = 0; i &lt; 3; i++)</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wf.write((char *) &amp;wstu[i], sizeof(Student));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wf.close();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if(!wf.good())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"Error occurred at writing time!" &lt;&lt; endl;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1;</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38" name="Google Shape;338;gdb941caf6a_0_20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Code</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db941caf6a_0_208"/>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ifstream rf("student.dat", ios::out | ios::binary);</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if(!rf)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"Cannot open file!" &lt;&lt; endl;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1;</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Student rstu[3];</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for(int i = 0; i &lt; 3; i++)</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rf.read((char *) &amp;rstu[i], sizeof(Student));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rf.close();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if(!rf.good())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"Error occurred at reading time!" &lt;&lt; endl;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1;</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44" name="Google Shape;344;gdb941caf6a_0_20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Code</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db941caf6a_0_214"/>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cout&lt;&lt;"Student's Details:"&lt;&lt;endl;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for(int i=0; i &lt; 3; i++)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"Roll No: " &lt;&lt; wstu[i].roll_no &lt;&lt; endl;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"Name: " &lt;&lt; wstu[i].name &lt;&lt; endl;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endl;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50" name="Google Shape;350;gdb941caf6a_0_2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Code</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type="title"/>
          </p:nvPr>
        </p:nvSpPr>
        <p:spPr>
          <a:xfrm>
            <a:off x="389700" y="92375"/>
            <a:ext cx="6941700" cy="391200"/>
          </a:xfrm>
          <a:prstGeom prst="rect">
            <a:avLst/>
          </a:prstGeom>
        </p:spPr>
        <p:txBody>
          <a:bodyPr anchorCtr="0" anchor="t" bIns="0" lIns="0" spcFirstLastPara="1" rIns="0" wrap="square" tIns="12700">
            <a:noAutofit/>
          </a:bodyPr>
          <a:lstStyle/>
          <a:p>
            <a:pPr indent="0" lvl="0" marL="12700" rtl="0" algn="l">
              <a:spcBef>
                <a:spcPts val="0"/>
              </a:spcBef>
              <a:spcAft>
                <a:spcPts val="0"/>
              </a:spcAft>
              <a:buSzPts val="2800"/>
              <a:buNone/>
            </a:pPr>
            <a:r>
              <a:rPr lang="en-US"/>
              <a:t>File Handling and Stream</a:t>
            </a:r>
            <a:endParaRPr/>
          </a:p>
        </p:txBody>
      </p:sp>
      <p:sp>
        <p:nvSpPr>
          <p:cNvPr id="140" name="Google Shape;140;p4"/>
          <p:cNvSpPr txBox="1"/>
          <p:nvPr/>
        </p:nvSpPr>
        <p:spPr>
          <a:xfrm>
            <a:off x="94468" y="882966"/>
            <a:ext cx="8952289" cy="41210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Files store data permanently in a storage device. With file handling, the output from a program can be stored in a file. Various operations can be performed on the data while in the file.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A stream</a:t>
            </a:r>
            <a:r>
              <a:rPr b="0" i="0" lang="en-US" sz="1800" u="none" cap="none" strike="noStrike">
                <a:solidFill>
                  <a:srgbClr val="000000"/>
                </a:solidFill>
                <a:latin typeface="Calibri"/>
                <a:ea typeface="Calibri"/>
                <a:cs typeface="Calibri"/>
                <a:sym typeface="Calibri"/>
              </a:rPr>
              <a:t> is an abstraction of a device where input/output operations are performed. You can represent a stream as either a destination or a source of characters of indefinite length. This will be determined by their usage. C++ provides you with a library that comes with methods for file handling.</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db941caf6a_0_220"/>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Student’s Details:</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Roll No: 1</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Name: Ram</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Roll No: 2</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Name: Shyam</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Roll No: 3</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Name: Madhu</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56" name="Google Shape;356;gdb941caf6a_0_2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Output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Clr>
                <a:srgbClr val="000000"/>
              </a:buClr>
              <a:buSzPts val="4000"/>
              <a:buFont typeface="Arial"/>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Clr>
                <a:srgbClr val="000000"/>
              </a:buClr>
              <a:buSzPts val="4000"/>
              <a:buFont typeface="Arial"/>
              <a:buNone/>
            </a:pPr>
            <a:r>
              <a:rPr b="1" i="0" lang="en-US" sz="4000" u="none" cap="none" strike="noStrike">
                <a:solidFill>
                  <a:srgbClr val="000000"/>
                </a:solidFill>
                <a:latin typeface="Calibri"/>
                <a:ea typeface="Calibri"/>
                <a:cs typeface="Calibri"/>
                <a:sym typeface="Calibri"/>
              </a:rPr>
              <a:t>Any Questions??</a:t>
            </a:r>
            <a:endParaRPr b="0" i="0" sz="1400" u="none" cap="none" strike="noStrike">
              <a:solidFill>
                <a:srgbClr val="000000"/>
              </a:solidFill>
              <a:latin typeface="Arial"/>
              <a:ea typeface="Arial"/>
              <a:cs typeface="Arial"/>
              <a:sym typeface="Arial"/>
            </a:endParaRPr>
          </a:p>
        </p:txBody>
      </p:sp>
      <p:sp>
        <p:nvSpPr>
          <p:cNvPr id="362" name="Google Shape;362;p60"/>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368" name="Google Shape;368;p61"/>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See you guys in next class.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7"/>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fstream file</a:t>
            </a:r>
            <a:endParaRPr/>
          </a:p>
        </p:txBody>
      </p:sp>
      <p:sp>
        <p:nvSpPr>
          <p:cNvPr id="146" name="Google Shape;146;p77"/>
          <p:cNvSpPr txBox="1"/>
          <p:nvPr/>
        </p:nvSpPr>
        <p:spPr>
          <a:xfrm>
            <a:off x="94468" y="1012362"/>
            <a:ext cx="8952289" cy="39916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fstream library provides C++ programmers with three classes for working with files. These classes include: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ofstream</a:t>
            </a:r>
            <a:r>
              <a:rPr b="0" i="0" lang="en-US" sz="1800" u="none" cap="none" strike="noStrike">
                <a:solidFill>
                  <a:srgbClr val="000000"/>
                </a:solidFill>
                <a:latin typeface="Calibri"/>
                <a:ea typeface="Calibri"/>
                <a:cs typeface="Calibri"/>
                <a:sym typeface="Calibri"/>
              </a:rPr>
              <a:t>- This class represents an output stream. It's used for creating files and writing information to files.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ifstream</a:t>
            </a:r>
            <a:r>
              <a:rPr b="0" i="0" lang="en-US" sz="1800" u="none" cap="none" strike="noStrike">
                <a:solidFill>
                  <a:srgbClr val="000000"/>
                </a:solidFill>
                <a:latin typeface="Calibri"/>
                <a:ea typeface="Calibri"/>
                <a:cs typeface="Calibri"/>
                <a:sym typeface="Calibri"/>
              </a:rPr>
              <a:t>- This class represents an input stream. It's used for reading information from data files.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fstream</a:t>
            </a:r>
            <a:r>
              <a:rPr b="0" i="0" lang="en-US" sz="1800" u="none" cap="none" strike="noStrike">
                <a:solidFill>
                  <a:srgbClr val="000000"/>
                </a:solidFill>
                <a:latin typeface="Calibri"/>
                <a:ea typeface="Calibri"/>
                <a:cs typeface="Calibri"/>
                <a:sym typeface="Calibri"/>
              </a:rPr>
              <a:t>- This class generally represents a file stream. It comes with ofstream/ifstream capabilities. This means it's capable of creating files, writing to files, reading from data files.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8"/>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Opening of a file</a:t>
            </a:r>
            <a:endParaRPr/>
          </a:p>
        </p:txBody>
      </p:sp>
      <p:sp>
        <p:nvSpPr>
          <p:cNvPr id="152" name="Google Shape;152;p78"/>
          <p:cNvSpPr txBox="1"/>
          <p:nvPr/>
        </p:nvSpPr>
        <p:spPr>
          <a:xfrm>
            <a:off x="94468" y="1012362"/>
            <a:ext cx="8952289" cy="39916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Before performing any operation on a file, you must first open it. If you need to write to the file, open it using fstream or ofstream objects. If you only need to read from the file, open it using the ifstream object.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three objects, that is, fstream, ofstream, and ifstream, have the open() function defined in them. The function takes this syntax:</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   open (file_name, mode);</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file_name parameter denotes the name of the file to open.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mode parameter is optional. It can take any of the following values.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9"/>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Opening of a file</a:t>
            </a:r>
            <a:endParaRPr/>
          </a:p>
        </p:txBody>
      </p:sp>
      <p:sp>
        <p:nvSpPr>
          <p:cNvPr id="158" name="Google Shape;158;p79"/>
          <p:cNvSpPr txBox="1"/>
          <p:nvPr/>
        </p:nvSpPr>
        <p:spPr>
          <a:xfrm>
            <a:off x="94468" y="1012362"/>
            <a:ext cx="8952289" cy="39916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ios:: app                 The Append mode. The output sent to the file is appended to it.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ios::ate                    It opens the file for the output then moves the read and write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control to  file's  end.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ios::in                      It opens the file for a read.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ios::out                    It opens the file for a write.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ios::trunk                 If a file exists, the file elements should be truncated prior to its                                                        opening.</a:t>
            </a:r>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0"/>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chemeClr val="lt1"/>
                </a:solidFill>
                <a:latin typeface="Calibri"/>
                <a:ea typeface="Calibri"/>
                <a:cs typeface="Calibri"/>
                <a:sym typeface="Calibri"/>
              </a:rPr>
              <a:t>Closing of a file </a:t>
            </a:r>
            <a:endParaRPr/>
          </a:p>
        </p:txBody>
      </p:sp>
      <p:sp>
        <p:nvSpPr>
          <p:cNvPr id="164" name="Google Shape;164;p80"/>
          <p:cNvSpPr txBox="1"/>
          <p:nvPr/>
        </p:nvSpPr>
        <p:spPr>
          <a:xfrm>
            <a:off x="94468" y="850617"/>
            <a:ext cx="8952289" cy="421805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Once a C++ program terminates, it automatically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flushes the streams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releases the allocated memory</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closes opened files.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1"/>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chemeClr val="lt1"/>
                </a:solidFill>
                <a:latin typeface="Calibri"/>
                <a:ea typeface="Calibri"/>
                <a:cs typeface="Calibri"/>
                <a:sym typeface="Calibri"/>
              </a:rPr>
              <a:t>Closing of a file </a:t>
            </a:r>
            <a:endParaRPr/>
          </a:p>
        </p:txBody>
      </p:sp>
      <p:sp>
        <p:nvSpPr>
          <p:cNvPr id="170" name="Google Shape;170;p81"/>
          <p:cNvSpPr txBox="1"/>
          <p:nvPr/>
        </p:nvSpPr>
        <p:spPr>
          <a:xfrm>
            <a:off x="94468" y="850617"/>
            <a:ext cx="8952289" cy="421805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#include &lt;fstream&gt;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using namespace std;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int main()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fstream my_file;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my_file.open("my_file", ios::out);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if (!my_file)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cout &lt;&lt; "File not created!";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else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cout &lt;&lt; "File created successfully!";</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my_file.close();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return 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