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82" roundtripDataSignature="AMtx7miCLIYKSeUhEzOmVm4C+iMvhQsc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customschemas.google.com/relationships/presentationmetadata" Target="metadata"/><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e5971bc04_0_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de5971bc04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e5971bc04_0_1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gde5971bc04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e5971bc04_0_11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7" name="Google Shape;327;gde5971bc04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e5971bc04_0_1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4" name="Google Shape;334;gde5971bc04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e5971bc04_0_13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gde5971bc04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e5971bc04_0_13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6" name="Google Shape;346;gde5971bc04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e5971bc04_0_14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2" name="Google Shape;352;gde5971bc04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de5971bc04_0_15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8" name="Google Shape;358;gde5971bc04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e5971bc04_0_1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4" name="Google Shape;364;gde5971bc04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e5971bc04_0_16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0" name="Google Shape;370;gde5971bc04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de5971bc04_0_16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6" name="Google Shape;376;gde5971bc04_0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de5971bc04_0_17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2" name="Google Shape;382;gde5971bc04_0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de5971bc04_0_18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8" name="Google Shape;388;gde5971bc04_0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de5971bc04_0_18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4" name="Google Shape;394;gde5971bc04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de5971bc04_0_19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0" name="Google Shape;400;gde5971bc04_0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de5971bc04_0_19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6" name="Google Shape;406;gde5971bc04_0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de5971bc04_0_20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2" name="Google Shape;412;gde5971bc04_0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de5971bc04_0_2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9" name="Google Shape;419;gde5971bc04_0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de5971bc04_0_21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5" name="Google Shape;425;gde5971bc04_0_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de5971bc04_0_2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1" name="Google Shape;431;gde5971bc04_0_2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de5971bc04_0_22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7" name="Google Shape;437;gde5971bc04_0_2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de5971bc04_0_26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3" name="Google Shape;443;gde5971bc04_0_2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de5971bc04_0_27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9" name="Google Shape;449;gde5971bc04_0_2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de5971bc04_0_27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6" name="Google Shape;456;gde5971bc04_0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de5971bc04_0_28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2" name="Google Shape;462;gde5971bc04_0_2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de5971bc04_0_29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8" name="Google Shape;468;gde5971bc04_0_2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de5971bc04_0_29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4" name="Google Shape;474;gde5971bc04_0_2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de5971bc04_0_30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0" name="Google Shape;480;gde5971bc04_0_3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de5971bc04_0_30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6" name="Google Shape;486;gde5971bc04_0_3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de5971bc04_0_3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2" name="Google Shape;492;gde5971bc04_0_3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de5971bc04_0_3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8" name="Google Shape;498;gde5971bc04_0_3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de5971bc04_0_3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4" name="Google Shape;504;gde5971bc04_0_3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de5971bc04_0_33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0" name="Google Shape;510;gde5971bc04_0_3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de5971bc04_0_33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6" name="Google Shape;516;gde5971bc04_0_3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de5971bc04_0_34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2" name="Google Shape;522;gde5971bc04_0_3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de5971bc04_0_35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8" name="Google Shape;528;gde5971bc04_0_3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de5971bc04_0_3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4" name="Google Shape;534;gde5971bc04_0_3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de5971bc04_0_36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0" name="Google Shape;540;gde5971bc04_0_3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de5971bc04_0_36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6" name="Google Shape;546;gde5971bc04_0_3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3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2" name="Google Shape;552;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8" name="Google Shape;558;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4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4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42"/>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5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5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5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61" name="Shape 61"/>
        <p:cNvGrpSpPr/>
        <p:nvPr/>
      </p:nvGrpSpPr>
      <p:grpSpPr>
        <a:xfrm>
          <a:off x="0" y="0"/>
          <a:ext cx="0" cy="0"/>
          <a:chOff x="0" y="0"/>
          <a:chExt cx="0" cy="0"/>
        </a:xfrm>
      </p:grpSpPr>
      <p:sp>
        <p:nvSpPr>
          <p:cNvPr id="62" name="Google Shape;62;gde5971bc04_0_6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3" name="Google Shape;63;gde5971bc04_0_6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4" name="Google Shape;64;gde5971bc04_0_6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65" name="Shape 65"/>
        <p:cNvGrpSpPr/>
        <p:nvPr/>
      </p:nvGrpSpPr>
      <p:grpSpPr>
        <a:xfrm>
          <a:off x="0" y="0"/>
          <a:ext cx="0" cy="0"/>
          <a:chOff x="0" y="0"/>
          <a:chExt cx="0" cy="0"/>
        </a:xfrm>
      </p:grpSpPr>
      <p:sp>
        <p:nvSpPr>
          <p:cNvPr id="66" name="Google Shape;66;gde5971bc04_0_70"/>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gde5971bc04_0_70"/>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8" name="Google Shape;68;gde5971bc04_0_70"/>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 name="Google Shape;69;gde5971bc04_0_70"/>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gde5971bc04_0_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gde5971bc04_0_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3" name="Shape 73"/>
        <p:cNvGrpSpPr/>
        <p:nvPr/>
      </p:nvGrpSpPr>
      <p:grpSpPr>
        <a:xfrm>
          <a:off x="0" y="0"/>
          <a:ext cx="0" cy="0"/>
          <a:chOff x="0" y="0"/>
          <a:chExt cx="0" cy="0"/>
        </a:xfrm>
      </p:grpSpPr>
      <p:sp>
        <p:nvSpPr>
          <p:cNvPr id="74" name="Google Shape;74;gde5971bc04_0_7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75" name="Google Shape;75;gde5971bc04_0_7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6" name="Google Shape;76;gde5971bc04_0_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gde5971bc04_0_8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79" name="Google Shape;79;gde5971bc04_0_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0" name="Shape 80"/>
        <p:cNvGrpSpPr/>
        <p:nvPr/>
      </p:nvGrpSpPr>
      <p:grpSpPr>
        <a:xfrm>
          <a:off x="0" y="0"/>
          <a:ext cx="0" cy="0"/>
          <a:chOff x="0" y="0"/>
          <a:chExt cx="0" cy="0"/>
        </a:xfrm>
      </p:grpSpPr>
      <p:sp>
        <p:nvSpPr>
          <p:cNvPr id="81" name="Google Shape;81;gde5971bc04_0_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2" name="Google Shape;82;gde5971bc04_0_8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3" name="Google Shape;83;gde5971bc04_0_8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4" name="Google Shape;84;gde5971bc04_0_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gde5971bc04_0_9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87" name="Google Shape;87;gde5971bc04_0_9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8" name="Google Shape;88;gde5971bc04_0_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 name="Shape 14"/>
        <p:cNvGrpSpPr/>
        <p:nvPr/>
      </p:nvGrpSpPr>
      <p:grpSpPr>
        <a:xfrm>
          <a:off x="0" y="0"/>
          <a:ext cx="0" cy="0"/>
          <a:chOff x="0" y="0"/>
          <a:chExt cx="0" cy="0"/>
        </a:xfrm>
      </p:grpSpPr>
      <p:sp>
        <p:nvSpPr>
          <p:cNvPr id="15" name="Google Shape;15;p43"/>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3"/>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4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4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gde5971bc04_0_9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91" name="Google Shape;91;gde5971bc04_0_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gde5971bc04_0_9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de5971bc04_0_9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95" name="Google Shape;95;gde5971bc04_0_9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gde5971bc04_0_9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97" name="Google Shape;97;gde5971bc04_0_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gde5971bc04_0_10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00" name="Google Shape;100;gde5971bc04_0_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gde5971bc04_0_10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03" name="Google Shape;103;gde5971bc04_0_10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04" name="Google Shape;104;gde5971bc04_0_1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gde5971bc04_0_1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4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4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4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4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4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4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5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5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5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4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6" name="Shape 56"/>
        <p:cNvGrpSpPr/>
        <p:nvPr/>
      </p:nvGrpSpPr>
      <p:grpSpPr>
        <a:xfrm>
          <a:off x="0" y="0"/>
          <a:ext cx="0" cy="0"/>
          <a:chOff x="0" y="0"/>
          <a:chExt cx="0" cy="0"/>
        </a:xfrm>
      </p:grpSpPr>
      <p:sp>
        <p:nvSpPr>
          <p:cNvPr id="57" name="Google Shape;57;gde5971bc04_0_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8" name="Google Shape;58;gde5971bc04_0_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9" name="Google Shape;59;gde5971bc04_0_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gde5971bc04_0_6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Logo, company name&#10;&#10;Description automatically generated" id="111" name="Google Shape;111;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112" name="Google Shape;112;p1"/>
          <p:cNvSpPr txBox="1"/>
          <p:nvPr/>
        </p:nvSpPr>
        <p:spPr>
          <a:xfrm>
            <a:off x="429142" y="2217806"/>
            <a:ext cx="41679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rPr>
              <a:t>Dynamic memory management</a:t>
            </a:r>
            <a:endParaRPr b="1" i="0" sz="2000" u="none" cap="none" strike="noStrik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There is a substantial difference between declaring a normal array and allocating dynamic memory for a block of memory using new.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most important difference is that the size of a regular array needs to be a constant expression, and thus its size has to be determined at the moment of designing the program, before it is run, whereas the dynamic memory allocation performed by new allows to assign memory during runtime using any variable value as size.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dynamic memory requested by our program is allocated by the system from the memory heap</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However, computer memory is a limited resource, and it can be exhausted. Therefore, there are no guarantees that all requests to allocate memory using operator new are going to be granted by the system.</a:t>
            </a:r>
            <a:endParaRPr/>
          </a:p>
        </p:txBody>
      </p:sp>
      <p:sp>
        <p:nvSpPr>
          <p:cNvPr id="167" name="Google Shape;167;p1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Dynamic memory allocation for arrays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stud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stud()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"Constructor Used"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~stud()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"Destructor Used"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stud* S = new stud[6];</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delete[] 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173" name="Google Shape;173;p1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Dynamic memory allocation using constructors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most cases, memory allocated dynamically is only needed during specific periods of time within a program; once it is no longer needed, it can be freed so that the memory becomes available again for other requests of dynamic memory. This is the purpose of operator delete, whose syntax is: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delete p;  //releases memory allocated using int *p;</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delete[] p;  //releases memory allocated using  int *p=new int[5];</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first statement releases the memory of a single element allocated using new, and the second one releases the memory allocated for arrays of elements using new and a size in brackets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is same as free() function in c which frees dynamically allocated memory using malloc() and calloc() functions.</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79" name="Google Shape;179;p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lt1"/>
                </a:solidFill>
                <a:latin typeface="Calibri"/>
                <a:ea typeface="Calibri"/>
                <a:cs typeface="Calibri"/>
                <a:sym typeface="Calibri"/>
              </a:rPr>
              <a:t>Delete operator</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For normal variables like “int a”, “char str[10]”, etc, memory is automatically allocated and deallocated. </a:t>
            </a:r>
            <a:endParaRPr b="0" i="0" sz="1800" u="none" cap="none" strike="noStrike">
              <a:solidFill>
                <a:srgbClr val="000000"/>
              </a:solidFill>
              <a:latin typeface="Calibri"/>
              <a:ea typeface="Calibri"/>
              <a:cs typeface="Calibri"/>
              <a:sym typeface="Calibri"/>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For dynamically allocated memory like “int *p = new int[10]”, it is programmers responsibility to deallocate memory when no longer needed. </a:t>
            </a:r>
            <a:endParaRPr b="0" i="0" sz="1800" u="none" cap="none" strike="noStrike">
              <a:solidFill>
                <a:srgbClr val="000000"/>
              </a:solidFill>
              <a:latin typeface="Calibri"/>
              <a:ea typeface="Calibri"/>
              <a:cs typeface="Calibri"/>
              <a:sym typeface="Calibri"/>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If programmer doesn’t deallocate memory, So that place is reserved for no reason. </a:t>
            </a:r>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It causes memory leak (memory is not deallocated until program terminates). </a:t>
            </a:r>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Memory leak occurs when programmers create a memory in heap and forget to delete it.</a:t>
            </a:r>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Memory leaks are particularly serious issues for programs like daemons and servers which by definition never terminate. In such cases programs will never terminate and memory will never be freed.</a:t>
            </a:r>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To avoid memory leaks, memory allocated on heap should always be freed when no longer needed.</a:t>
            </a:r>
            <a:endParaRPr/>
          </a:p>
        </p:txBody>
      </p:sp>
      <p:sp>
        <p:nvSpPr>
          <p:cNvPr id="185" name="Google Shape;185;p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Memory leak</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memory allocation using new is failed in C++ then how it should be handled?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an object of a class is created dynamically using new operator, the object occupies memory in the heap.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Below are the major thing that must be kept in mind:</a:t>
            </a:r>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5"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What if sufficient memory is not available in the heap memory, and how it should be handled?  - using try and catch block</a:t>
            </a:r>
            <a:endParaRPr b="0" i="0" sz="1800" u="none" cap="none" strike="noStrike">
              <a:solidFill>
                <a:srgbClr val="000000"/>
              </a:solidFill>
              <a:latin typeface="Calibri"/>
              <a:ea typeface="Calibri"/>
              <a:cs typeface="Calibri"/>
              <a:sym typeface="Calibri"/>
            </a:endParaRPr>
          </a:p>
          <a:p>
            <a:pPr indent="-342900" lvl="5"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If memory is not allocated then how to avoid the project crash? – prevent memory crash by throwing an exception</a:t>
            </a:r>
            <a:endParaRPr b="0" i="0" sz="1800" u="none" cap="none" strike="noStrike">
              <a:solidFill>
                <a:srgbClr val="000000"/>
              </a:solidFill>
              <a:latin typeface="Calibri"/>
              <a:ea typeface="Calibri"/>
              <a:cs typeface="Calibri"/>
              <a:sym typeface="Calibri"/>
            </a:endParaRPr>
          </a:p>
        </p:txBody>
      </p:sp>
      <p:sp>
        <p:nvSpPr>
          <p:cNvPr id="191" name="Google Shape;191;p1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Memory allocation failure</a:t>
            </a:r>
            <a:endParaRPr b="1" i="0" sz="24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Memory allocation failure</a:t>
            </a:r>
            <a:endParaRPr b="1" i="0" sz="2400" u="none" cap="none" strike="noStrike">
              <a:solidFill>
                <a:srgbClr val="FFFFFF"/>
              </a:solidFill>
              <a:latin typeface="Calibri"/>
              <a:ea typeface="Calibri"/>
              <a:cs typeface="Calibri"/>
              <a:sym typeface="Calibri"/>
            </a:endParaRPr>
          </a:p>
        </p:txBody>
      </p:sp>
      <p:sp>
        <p:nvSpPr>
          <p:cNvPr id="197" name="Google Shape;197;p16"/>
          <p:cNvSpPr txBox="1"/>
          <p:nvPr/>
        </p:nvSpPr>
        <p:spPr>
          <a:xfrm>
            <a:off x="148855" y="832896"/>
            <a:ext cx="8846289" cy="397031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Allocate huge amount of memory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long MEMORY_SIZE = 0x7fffffff;</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Put memory allocation statement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in the try catch block</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char* ptr = new char[MEMORY_SIZE];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When memory allocation fails, below line is not be executed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&amp; control will go in catch block</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"Memory is allocated“ &lt;&lt; " Successfully"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Memory allocation failure</a:t>
            </a:r>
            <a:endParaRPr b="1" i="0" sz="2400" u="none" cap="none" strike="noStrike">
              <a:solidFill>
                <a:srgbClr val="FFFFFF"/>
              </a:solidFill>
              <a:latin typeface="Calibri"/>
              <a:ea typeface="Calibri"/>
              <a:cs typeface="Calibri"/>
              <a:sym typeface="Calibri"/>
            </a:endParaRPr>
          </a:p>
        </p:txBody>
      </p:sp>
      <p:sp>
        <p:nvSpPr>
          <p:cNvPr id="203" name="Google Shape;203;p17"/>
          <p:cNvSpPr txBox="1"/>
          <p:nvPr/>
        </p:nvSpPr>
        <p:spPr>
          <a:xfrm>
            <a:off x="148855" y="773520"/>
            <a:ext cx="8846289" cy="369331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Block handle error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(const bad_alloc&amp; 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"Memory Allocation“ &lt;&lt; " is failed: “    &lt;&lt; e.what()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Memory Allocation is failed: std::bad_alloc</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above memory failure issue can be resolved without using the try-catch block. It can be fixed by using nothrow version of the new operator.</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Memory allocation failure</a:t>
            </a:r>
            <a:endParaRPr b="1" i="0" sz="2400" u="none" cap="none" strike="noStrike">
              <a:solidFill>
                <a:srgbClr val="FFFFFF"/>
              </a:solidFill>
              <a:latin typeface="Calibri"/>
              <a:ea typeface="Calibri"/>
              <a:cs typeface="Calibri"/>
              <a:sym typeface="Calibri"/>
            </a:endParaRPr>
          </a:p>
        </p:txBody>
      </p:sp>
      <p:sp>
        <p:nvSpPr>
          <p:cNvPr id="209" name="Google Shape;209;p18"/>
          <p:cNvSpPr txBox="1"/>
          <p:nvPr/>
        </p:nvSpPr>
        <p:spPr>
          <a:xfrm>
            <a:off x="148855" y="773520"/>
            <a:ext cx="8846289" cy="424731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nothrow constant value is used as an argument for operator new and operator new[] to indicate that these functions shall not throw an exception on failure but return a null pointer instead.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By default, when the new operator is used to attempt to allocate memory and the handling function is unable to do so, a bad_alloc exception is thrown.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But when nothrow is used as an argument for new, and it returns a null pointer instead.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constant (nothrow) is just a value of type nothrow_t, with the only purpose of triggering an overloaded version of the function operator new (or operator new[]) that takes an argument of this type.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Memory allocation failure</a:t>
            </a:r>
            <a:endParaRPr b="1" i="0" sz="2400" u="none" cap="none" strike="noStrike">
              <a:solidFill>
                <a:srgbClr val="FFFFFF"/>
              </a:solidFill>
              <a:latin typeface="Calibri"/>
              <a:ea typeface="Calibri"/>
              <a:cs typeface="Calibri"/>
              <a:sym typeface="Calibri"/>
            </a:endParaRPr>
          </a:p>
        </p:txBody>
      </p:sp>
      <p:sp>
        <p:nvSpPr>
          <p:cNvPr id="215" name="Google Shape;215;p19"/>
          <p:cNvSpPr txBox="1"/>
          <p:nvPr/>
        </p:nvSpPr>
        <p:spPr>
          <a:xfrm>
            <a:off x="148855" y="666645"/>
            <a:ext cx="8846289" cy="452431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int main()</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 Allocate huge amount of memory</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long MEMORY_SIZE = 0x7fffffff;</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 Allocate memory dynamically using "new" with "nothrow“  version of new</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char* addr = new (std::nothrow) char[MEMORY_SIZE];</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 Check if addr is having  proper address or not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if (addr)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cout &lt;&lt; "Memory is allocated“ &lt;&lt; " Successfully" &lt;&lt; endl;</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else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 This part will be executed if large memory is allocated and failure occurs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cout &lt;&lt; "Memory  allocation“ &lt;&lt; " fails" &lt;&lt; endl;</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b="0" i="0" sz="1600" u="none" cap="none" strike="noStrike">
              <a:solidFill>
                <a:srgbClr val="000000"/>
              </a:solidFill>
              <a:latin typeface="Calibri"/>
              <a:ea typeface="Calibri"/>
              <a:cs typeface="Calibri"/>
              <a:sym typeface="Calibri"/>
            </a:endParaRPr>
          </a:p>
        </p:txBody>
      </p:sp>
      <p:sp>
        <p:nvSpPr>
          <p:cNvPr id="216" name="Google Shape;216;p19"/>
          <p:cNvSpPr txBox="1"/>
          <p:nvPr/>
        </p:nvSpPr>
        <p:spPr>
          <a:xfrm>
            <a:off x="5743687" y="4381994"/>
            <a:ext cx="2691763" cy="52322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Output: Memory allocation fails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are the ways to allocate memory to variables?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Using malloc</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Using calloc</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Using new</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1 ,2</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1,2,3</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Only 3</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None of the above</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2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de5971bc04_0_56"/>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Dynamic memory allocation using new and delete operators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Memory leak and allocation failures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Dangling, void, null , Wild pointer</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Compile and run time polymorphism</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Virtual functions, Pure virtual functions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virtual destructor</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Abstract classes and concrete class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Self-Referential class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Early binding and late binding, Dynamic constructors.</a:t>
            </a:r>
            <a:endParaRPr>
              <a:latin typeface="Calibri"/>
              <a:ea typeface="Calibri"/>
              <a:cs typeface="Calibri"/>
              <a:sym typeface="Calibri"/>
            </a:endParaRPr>
          </a:p>
          <a:p>
            <a:pPr indent="-228600" lvl="0" marL="457200" marR="0" rtl="0" algn="l">
              <a:lnSpc>
                <a:spcPct val="200000"/>
              </a:lnSpc>
              <a:spcBef>
                <a:spcPts val="0"/>
              </a:spcBef>
              <a:spcAft>
                <a:spcPts val="0"/>
              </a:spcAft>
              <a:buClr>
                <a:srgbClr val="000000"/>
              </a:buClr>
              <a:buSzPts val="2400"/>
              <a:buFont typeface="Calibri"/>
              <a:buNone/>
            </a:pPr>
            <a:r>
              <a:t/>
            </a:r>
            <a:endParaRPr b="0" i="0" sz="2000" u="none" cap="none" strike="noStrike">
              <a:solidFill>
                <a:srgbClr val="000000"/>
              </a:solidFill>
              <a:latin typeface="Calibri"/>
              <a:ea typeface="Calibri"/>
              <a:cs typeface="Calibri"/>
              <a:sym typeface="Calibri"/>
            </a:endParaRPr>
          </a:p>
        </p:txBody>
      </p:sp>
      <p:sp>
        <p:nvSpPr>
          <p:cNvPr id="118" name="Google Shape;118;gde5971bc04_0_56"/>
          <p:cNvSpPr txBox="1"/>
          <p:nvPr/>
        </p:nvSpPr>
        <p:spPr>
          <a:xfrm>
            <a:off x="148856" y="14350"/>
            <a:ext cx="32802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are the ways to allocate memory to variables?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Using malloc</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Using calloc</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Using new</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1 ,2</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1,2,3</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Only 3</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None of the above</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Answer: option B</a:t>
            </a:r>
            <a:endParaRPr b="0" i="0" sz="1800" u="none" cap="none" strike="noStrike">
              <a:solidFill>
                <a:srgbClr val="FF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2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Find the odd man out.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Dynamic allocation, run time allocation, pointer, array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Dynamic allocation</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Run time allocation</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Pointer</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Array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34" name="Google Shape;234;p2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Find the odd man out.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Dynamic allocation, run time allocation, pointer, array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Dynamic allocation</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Run time allocation</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Pointer</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Array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Answer: Array as it is static allocation</a:t>
            </a:r>
            <a:endParaRPr b="0" i="0" sz="1800" u="none" cap="none" strike="noStrike">
              <a:solidFill>
                <a:srgbClr val="FF0000"/>
              </a:solidFill>
              <a:latin typeface="Calibri"/>
              <a:ea typeface="Calibri"/>
              <a:cs typeface="Calibri"/>
              <a:sym typeface="Calibri"/>
            </a:endParaRPr>
          </a:p>
        </p:txBody>
      </p:sp>
      <p:sp>
        <p:nvSpPr>
          <p:cNvPr id="240" name="Google Shape;240;p2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4"/>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a:t>
            </a:r>
            <a:r>
              <a:rPr lang="en-US" sz="1800">
                <a:latin typeface="Calibri"/>
                <a:ea typeface="Calibri"/>
                <a:cs typeface="Calibri"/>
                <a:sym typeface="Calibri"/>
              </a:rPr>
              <a:t>s</a:t>
            </a:r>
            <a:r>
              <a:rPr b="0" i="0" lang="en-US" sz="1800" u="none" cap="none" strike="noStrike">
                <a:solidFill>
                  <a:srgbClr val="000000"/>
                </a:solidFill>
                <a:latin typeface="Calibri"/>
                <a:ea typeface="Calibri"/>
                <a:cs typeface="Calibri"/>
                <a:sym typeface="Calibri"/>
              </a:rPr>
              <a:t> not a correct way to dynamically allocate memory?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int </a:t>
            </a:r>
            <a:r>
              <a:rPr b="0" i="0" lang="en-US" sz="1800" u="none" cap="none" strike="noStrike">
                <a:solidFill>
                  <a:srgbClr val="000000"/>
                </a:solidFill>
                <a:latin typeface="Calibri"/>
                <a:ea typeface="Calibri"/>
                <a:cs typeface="Calibri"/>
                <a:sym typeface="Calibri"/>
              </a:rPr>
              <a:t>new </a:t>
            </a:r>
            <a:r>
              <a:rPr b="0" i="0" lang="en-US" sz="1800" u="none" cap="none" strike="noStrike">
                <a:solidFill>
                  <a:srgbClr val="000000"/>
                </a:solidFill>
                <a:latin typeface="Calibri"/>
                <a:ea typeface="Calibri"/>
                <a:cs typeface="Calibri"/>
                <a:sym typeface="Calibri"/>
              </a:rPr>
              <a:t>*p;</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int *p=new int;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int *p=new int[10];</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classA objA=new classA();</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2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in not correct way to dynamically allocate memory?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int new *p;</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int *p=new int;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int *p=new int[10];</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classA *objA=new classA();</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Answer: option A</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2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6"/>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in not correct about dynamically allocated memory?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 is necessary to free memory allocated dynamically to avoid memory leaks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To allocate memory dynamically we use new operator</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We must use delete operator to de-allocate dynamically allocated memory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The dynamic memory requested by our program is allocated by the system from the memory stack</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58" name="Google Shape;258;p2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in not correct about dynamically allocated memory?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 is necessary to free memory allocated dynamically to avoid memory leaks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To allocate memory dynamically we use new operator</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We must use delete operator to de-allocate dynamically allocated memory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The dynamic memory requested by our program is allocated by the system from the memory stack</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Answer: option 4 . It is allocated from heap</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2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Dangling pointer is a pointer pointing to a memory location that has been freed (or deleted) or </a:t>
            </a:r>
            <a:r>
              <a:rPr b="0" i="0" lang="en-US" sz="1800" u="none" cap="none" strike="noStrike">
                <a:solidFill>
                  <a:schemeClr val="dk1"/>
                </a:solidFill>
                <a:latin typeface="Calibri"/>
                <a:ea typeface="Calibri"/>
                <a:cs typeface="Calibri"/>
                <a:sym typeface="Calibri"/>
              </a:rPr>
              <a:t>it goes out of scope.</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//when variable goes out of scope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int *p;</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//some code//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int c; p=&amp;c;</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//some code//</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//p is dangling pointer here because variable c does not exist here, so p is now pointing to memory location that is freed.</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270" name="Google Shape;270;p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Dangling pointer</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Dangling pointer is a pointer pointing to a memory location that has been freed (or deleted) or </a:t>
            </a:r>
            <a:r>
              <a:rPr b="0" i="0" lang="en-US" sz="1800" u="none" cap="none" strike="noStrike">
                <a:solidFill>
                  <a:schemeClr val="dk1"/>
                </a:solidFill>
                <a:latin typeface="Calibri"/>
                <a:ea typeface="Calibri"/>
                <a:cs typeface="Calibri"/>
                <a:sym typeface="Calibri"/>
              </a:rPr>
              <a:t>it goes out of scope.</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//when memory is freed or deleted</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int *ptr = (int *)malloc(sizeof(int));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 After below free call, ptr becomes a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 dangling pointer</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free(ptr);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 No more a dangling pointer</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  ptr = NULL;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276" name="Google Shape;276;p3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Dangling pointer</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pointer in C is a pointer which is not associate with any data types. It points to some data location in storage means points to the address of variables. It is also called general purpose pointer.</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has some limitations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Pointer arithmetic is not possible of void pointer due to its concrete size.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can’t be used as dereferenced.</a:t>
            </a:r>
            <a:endParaRPr b="0" i="0" sz="1800" u="none" cap="none" strike="noStrike">
              <a:solidFill>
                <a:schemeClr val="dk1"/>
              </a:solidFill>
              <a:latin typeface="Calibri"/>
              <a:ea typeface="Calibri"/>
              <a:cs typeface="Calibri"/>
              <a:sym typeface="Calibri"/>
            </a:endParaRPr>
          </a:p>
        </p:txBody>
      </p:sp>
      <p:sp>
        <p:nvSpPr>
          <p:cNvPr id="282" name="Google Shape;282;p3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Void pointer</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 name="Google Shape;124;p4"/>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125" name="Google Shape;125;p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 = 7;</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float b = 7.6;</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*p;</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 = &amp;a;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cout&lt;&lt;*((int*) p)&lt;&lt;endl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 = &amp;b;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*((float*) p)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288" name="Google Shape;288;p3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Void pointer</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4"/>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Null pointer is a pointer which points nothing.</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Some uses of null pointer are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To initialize a pointer variable when that pointer variable isn’t assigned any valid memory address yet.</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To pass a null pointer to a function argument if we don’t want to pass any valid memory address.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To check for null pointer before accessing any pointer variable. So that, we can perform error handling in pointer related code e.g. dereference pointer variable only if it’s not NULL.</a:t>
            </a:r>
            <a:endParaRPr/>
          </a:p>
        </p:txBody>
      </p:sp>
      <p:sp>
        <p:nvSpPr>
          <p:cNvPr id="294" name="Google Shape;294;p3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Null pointer</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 NULL; //initialize the pointer as null.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cout&lt;&lt;"The value of pointer is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cout&lt;&lt;p;</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value of pointer is 0</a:t>
            </a:r>
            <a:endParaRPr/>
          </a:p>
        </p:txBody>
      </p:sp>
      <p:sp>
        <p:nvSpPr>
          <p:cNvPr id="300" name="Google Shape;300;p3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Null pointer</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Wild pointers are pointers those are point to some arbitrary memory location. (not even NULL)</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They may cause the programs to crash or misbehave.</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They point to some memory location even we don’t know</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*ptr; //wild pointer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 = 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How to avoid wild pointers?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by allocating memory explicitly using malloc or new functions like follows: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*ptr= (int * ) malloc(sizeof(int)); // avoid wild pointer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06" name="Google Shape;306;p3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Wild pointer</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How to avoid wild pointers?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1. by allocating memory explicitly using malloc or new functions like follows: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*ptr= (int * ) malloc(sizeof(int)); // avoid wild pointer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 = 5;</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By initializing the address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 /* wild pointer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 = 10;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 = &amp;a;  /* p is not a wild pointer now*/</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 = 12; /* This is fine. Value of a is changed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12" name="Google Shape;312;p3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Wild pointer</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8"/>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Write a C++ program to create an array of five Student CLASS.  You can store attributes of your interest in student class. Use dynamic way of memory allocation to objects.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p:txBody>
      </p:sp>
      <p:sp>
        <p:nvSpPr>
          <p:cNvPr id="318" name="Google Shape;318;p3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de5971bc04_0_113"/>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Crucial feature of OOP</a:t>
            </a:r>
            <a:endParaRPr/>
          </a:p>
          <a:p>
            <a:pPr indent="-171450" lvl="1"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In simple words, we can define polymorphism as the ability of a message to be displayed in more than one form. </a:t>
            </a:r>
            <a:endParaRPr b="0" i="0" sz="1800" u="none" cap="none" strike="noStrike">
              <a:solidFill>
                <a:srgbClr val="000000"/>
              </a:solidFill>
              <a:latin typeface="Calibri"/>
              <a:ea typeface="Calibri"/>
              <a:cs typeface="Calibri"/>
              <a:sym typeface="Calibri"/>
            </a:endParaRPr>
          </a:p>
          <a:p>
            <a:pPr indent="-171450" lvl="1"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real-life example of polymorphism, a person at the same time can have different characteristics. Like a person (or student) at the same time is a son/daughter, a student, a friend, a brother/sister, an employee etc. So the same person posses different behavior in different situations. This is called polymorphism. </a:t>
            </a:r>
            <a:endParaRPr/>
          </a:p>
          <a:p>
            <a:pPr indent="-171450" lvl="1"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One name, many forms.</a:t>
            </a:r>
            <a:endParaRPr b="0" i="0" sz="1800" u="none" cap="none" strike="noStrike">
              <a:solidFill>
                <a:srgbClr val="000000"/>
              </a:solidFill>
              <a:latin typeface="Calibri"/>
              <a:ea typeface="Calibri"/>
              <a:cs typeface="Calibri"/>
              <a:sym typeface="Calibri"/>
            </a:endParaRPr>
          </a:p>
        </p:txBody>
      </p:sp>
      <p:sp>
        <p:nvSpPr>
          <p:cNvPr id="324" name="Google Shape;324;gde5971bc04_0_1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Polymorphism</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de5971bc04_0_119"/>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30" name="Google Shape;330;gde5971bc04_0_11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Types of polymorphism</a:t>
            </a:r>
            <a:endParaRPr b="1" i="0" sz="2400" u="none" cap="none" strike="noStrike">
              <a:solidFill>
                <a:srgbClr val="FFFFFF"/>
              </a:solidFill>
              <a:latin typeface="Calibri"/>
              <a:ea typeface="Calibri"/>
              <a:cs typeface="Calibri"/>
              <a:sym typeface="Calibri"/>
            </a:endParaRPr>
          </a:p>
        </p:txBody>
      </p:sp>
      <p:pic>
        <p:nvPicPr>
          <p:cNvPr descr="Lightbox" id="331" name="Google Shape;331;gde5971bc04_0_119"/>
          <p:cNvPicPr preferRelativeResize="0"/>
          <p:nvPr/>
        </p:nvPicPr>
        <p:blipFill rotWithShape="1">
          <a:blip r:embed="rId3">
            <a:alphaModFix/>
          </a:blip>
          <a:srcRect b="0" l="0" r="0" t="0"/>
          <a:stretch/>
        </p:blipFill>
        <p:spPr>
          <a:xfrm>
            <a:off x="805124" y="821932"/>
            <a:ext cx="7105650" cy="36957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de5971bc04_0_126"/>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Compile time polymorphism: This type of polymorphism is achieved by function overloading or operator overloading.</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Function Overloading</a:t>
            </a:r>
            <a:r>
              <a:rPr b="0" i="0" lang="en-US" sz="1800" u="none" cap="none" strike="noStrike">
                <a:solidFill>
                  <a:srgbClr val="000000"/>
                </a:solidFill>
                <a:latin typeface="Calibri"/>
                <a:ea typeface="Calibri"/>
                <a:cs typeface="Calibri"/>
                <a:sym typeface="Calibri"/>
              </a:rPr>
              <a:t>: When there are multiple functions with same name but different parameters then these functions are said to be overloaded. Functions can be overloaded by change in number of arguments or/and change in type of arguments.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func(int); //assume implementation of these overloaded functions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func(double);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func(int, float);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obja;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obja.func(7);//These functions behave differently in different situations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obja.func(8.345);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obja.func(9, 5.76);</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37" name="Google Shape;337;gde5971bc04_0_126"/>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Compile time polymorphism</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de5971bc04_0_132"/>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Operator Overloading:</a:t>
            </a: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also provide option to overload operators.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For example, we can make the operator (‘+’) for string class to concatenate two strings.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know that this is the addition operator whose task is to add two operands.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 a single operator ‘+’ when placed between integer operands , adds them and when placed between string operands, concatenates them.</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Complex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private: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real, imag;</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Complex(int r = 0, int i =0)  {real = r;   imag = i;}</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print() { cout &lt;&lt; real &lt;&lt; " + i" &lt;&lt; imag &lt;&lt; 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Calibri"/>
              <a:ea typeface="Calibri"/>
              <a:cs typeface="Calibri"/>
              <a:sym typeface="Calibri"/>
            </a:endParaRPr>
          </a:p>
        </p:txBody>
      </p:sp>
      <p:sp>
        <p:nvSpPr>
          <p:cNvPr id="343" name="Google Shape;343;gde5971bc04_0_132"/>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Compile time polymorphism</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is the process where memory for named variables is allocated by the compiler.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There are two ways to allocate-</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Compile time allocation or static allocation </a:t>
            </a:r>
            <a:r>
              <a:rPr b="0" i="0" lang="en-US" sz="1800" u="none" cap="none" strike="noStrike">
                <a:solidFill>
                  <a:srgbClr val="000000"/>
                </a:solidFill>
                <a:latin typeface="Calibri"/>
                <a:ea typeface="Calibri"/>
                <a:cs typeface="Calibri"/>
                <a:sym typeface="Calibri"/>
              </a:rPr>
              <a:t>of memory: where the memory for named variables is allocated by the compiler. Exact size and storage must be known at compile time and for array declaration, the size has to be constant.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Runtime allocation or dynamic allocation</a:t>
            </a:r>
            <a:r>
              <a:rPr b="0" i="0" lang="en-US" sz="1800" u="none" cap="none" strike="noStrike">
                <a:solidFill>
                  <a:srgbClr val="000000"/>
                </a:solidFill>
                <a:latin typeface="Calibri"/>
                <a:ea typeface="Calibri"/>
                <a:cs typeface="Calibri"/>
                <a:sym typeface="Calibri"/>
              </a:rPr>
              <a:t> of memory: where the memory is allocated at runtime and the allocation of memory space is done dynamically within the program run . In this case, the exact space or number of the item does not have to be known by the compiler in advance. Pointers play a major role in this case.</a:t>
            </a:r>
            <a:endParaRPr/>
          </a:p>
        </p:txBody>
      </p:sp>
      <p:sp>
        <p:nvSpPr>
          <p:cNvPr id="131" name="Google Shape;131;p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Memory allocation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de5971bc04_0_13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This is automatically called when '+' is used with between two Complex objects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Complex operator + (Complex const &amp;obj)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Complex res;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res.real = real + obj.real;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res.imag = imag + obj.imag;</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res;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Complex c1(10, 5), c2(2, 4);</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Complex c3 = c1 + c2; // An example call to "operator+"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c3.print();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operator ‘+’ is an addition operator and can add two numbers(integers or floating point) but here the operator is made to perform addition of two imaginary or complex numbers.</a:t>
            </a:r>
            <a:endParaRPr/>
          </a:p>
        </p:txBody>
      </p:sp>
      <p:sp>
        <p:nvSpPr>
          <p:cNvPr id="349" name="Google Shape;349;gde5971bc04_0_138"/>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Compile time polymorphism</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de5971bc04_0_144"/>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type of polymorphism is achieved by Function Overriding.</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Function overriding on the other hand occurs when a derived class has a definition for one of the member functions of the base class. That base function is said to be overridden.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Typically, Run time polymorphism occurs when there is a hierarchy of classes and they are related by inheritance.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Run time polymorphism means that a call to a member function will cause a different function to be executed depending on the type of object that invokes the function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Always implemented using pointers and virtual function .</a:t>
            </a:r>
            <a:endParaRPr b="0" i="0" sz="1800" u="none" cap="none" strike="noStrike">
              <a:solidFill>
                <a:srgbClr val="000000"/>
              </a:solidFill>
              <a:latin typeface="Calibri"/>
              <a:ea typeface="Calibri"/>
              <a:cs typeface="Calibri"/>
              <a:sym typeface="Calibri"/>
            </a:endParaRPr>
          </a:p>
        </p:txBody>
      </p:sp>
      <p:sp>
        <p:nvSpPr>
          <p:cNvPr id="355" name="Google Shape;355;gde5971bc04_0_14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Runtime polymorphism</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de5971bc04_0_150"/>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class base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void print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cout&lt;&lt; "print base class" &lt;&lt;endl;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void show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cout&lt;&lt; "show base class" &lt;&lt;endl;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p:txBody>
      </p:sp>
      <p:sp>
        <p:nvSpPr>
          <p:cNvPr id="361" name="Google Shape;361;gde5971bc04_0_15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de5971bc04_0_156"/>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class derived:public base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void print ()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cout&lt;&lt; "print derived class" &lt;&lt;endl;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void show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cout&lt;&lt; "show derived class" &lt;&lt;endl;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p:txBody>
      </p:sp>
      <p:sp>
        <p:nvSpPr>
          <p:cNvPr id="367" name="Google Shape;367;gde5971bc04_0_15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de5971bc04_0_162"/>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//main function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base *bptr;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derived 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bptr = &amp;d;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bptr-&gt;print();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bptr-&gt;show();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373" name="Google Shape;373;gde5971bc04_0_16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de5971bc04_0_168"/>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Output: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print base 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show base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The reason for the this output is that the call of the functions print() and show() is being set once by the compiler as the version defined in the base class. This is called </a:t>
            </a:r>
            <a:r>
              <a:rPr b="1" i="0" lang="en-US" sz="1800" u="none" cap="none" strike="noStrike">
                <a:solidFill>
                  <a:srgbClr val="000000"/>
                </a:solidFill>
                <a:latin typeface="Arial"/>
                <a:ea typeface="Arial"/>
                <a:cs typeface="Arial"/>
                <a:sym typeface="Arial"/>
              </a:rPr>
              <a:t>static resolution</a:t>
            </a:r>
            <a:r>
              <a:rPr b="0" i="0" lang="en-US" sz="1800" u="none" cap="none" strike="noStrike">
                <a:solidFill>
                  <a:srgbClr val="000000"/>
                </a:solidFill>
                <a:latin typeface="Arial"/>
                <a:ea typeface="Arial"/>
                <a:cs typeface="Arial"/>
                <a:sym typeface="Arial"/>
              </a:rPr>
              <a:t> of the function call, or </a:t>
            </a:r>
            <a:r>
              <a:rPr b="1" i="0" lang="en-US" sz="1800" u="none" cap="none" strike="noStrike">
                <a:solidFill>
                  <a:srgbClr val="000000"/>
                </a:solidFill>
                <a:latin typeface="Arial"/>
                <a:ea typeface="Arial"/>
                <a:cs typeface="Arial"/>
                <a:sym typeface="Arial"/>
              </a:rPr>
              <a:t>static linkage</a:t>
            </a:r>
            <a:r>
              <a:rPr b="0" i="0" lang="en-US" sz="1800" u="none" cap="none" strike="noStrike">
                <a:solidFill>
                  <a:srgbClr val="000000"/>
                </a:solidFill>
                <a:latin typeface="Arial"/>
                <a:ea typeface="Arial"/>
                <a:cs typeface="Arial"/>
                <a:sym typeface="Arial"/>
              </a:rPr>
              <a:t> - the function call is fixed before the program is executed. This is also sometimes called </a:t>
            </a:r>
            <a:r>
              <a:rPr b="1" i="0" lang="en-US" sz="1800" u="none" cap="none" strike="noStrike">
                <a:solidFill>
                  <a:srgbClr val="000000"/>
                </a:solidFill>
                <a:latin typeface="Arial"/>
                <a:ea typeface="Arial"/>
                <a:cs typeface="Arial"/>
                <a:sym typeface="Arial"/>
              </a:rPr>
              <a:t>early binding</a:t>
            </a:r>
            <a:r>
              <a:rPr b="0" i="0" lang="en-US" sz="1800" u="none" cap="none" strike="noStrike">
                <a:solidFill>
                  <a:srgbClr val="000000"/>
                </a:solidFill>
                <a:latin typeface="Arial"/>
                <a:ea typeface="Arial"/>
                <a:cs typeface="Arial"/>
                <a:sym typeface="Arial"/>
              </a:rPr>
              <a:t> because the print() and show() functions is set during the compilation of the program.</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Now let us change the program by making use of virtual function</a:t>
            </a:r>
            <a:endParaRPr b="0" i="0" sz="1800" u="none" cap="none" strike="noStrike">
              <a:solidFill>
                <a:srgbClr val="000000"/>
              </a:solidFill>
              <a:latin typeface="Arial"/>
              <a:ea typeface="Arial"/>
              <a:cs typeface="Arial"/>
              <a:sym typeface="Arial"/>
            </a:endParaRPr>
          </a:p>
        </p:txBody>
      </p:sp>
      <p:sp>
        <p:nvSpPr>
          <p:cNvPr id="379" name="Google Shape;379;gde5971bc04_0_16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de5971bc04_0_174"/>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class base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virtual void print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cout&lt;&lt; "print base class" &lt;&lt;endl;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void show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cout&lt;&lt; "show base class" &lt;&lt;endl;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p:txBody>
      </p:sp>
      <p:sp>
        <p:nvSpPr>
          <p:cNvPr id="385" name="Google Shape;385;gde5971bc04_0_17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de5971bc04_0_180"/>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class derived:public base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void print ()    //print() is already a virtual function in base 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cout&lt;&lt; "print derived class" &lt;&lt;endl;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void show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cout&lt;&lt; "show derived class" &lt;&lt;endl;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p:txBody>
      </p:sp>
      <p:sp>
        <p:nvSpPr>
          <p:cNvPr id="391" name="Google Shape;391;gde5971bc04_0_18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de5971bc04_0_186"/>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//main function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base *bptr;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derived 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bptr = &amp;d;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//virtual function, binded at runtime (Runtime polymorphism)</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bptr-&gt;print();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Non-virtual function, binded at compile time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bptr-&gt;show();</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397" name="Google Shape;397;gde5971bc04_0_18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de5971bc04_0_192"/>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Output: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print derived 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show base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This time, the compiler looks at the contents of the pointer instead of it's type. In earlier case, compiler was looking at only the type of pointer, which was base class pointer. So though it was storing object of derived class, it was calling base class member function. </a:t>
            </a:r>
            <a:endParaRPr b="0" i="0" sz="1800" u="none" cap="none" strike="noStrike">
              <a:solidFill>
                <a:srgbClr val="000000"/>
              </a:solidFill>
              <a:latin typeface="Arial"/>
              <a:ea typeface="Arial"/>
              <a:cs typeface="Arial"/>
              <a:sym typeface="Arial"/>
            </a:endParaRPr>
          </a:p>
        </p:txBody>
      </p:sp>
      <p:sp>
        <p:nvSpPr>
          <p:cNvPr id="403" name="Google Shape;403;gde5971bc04_0_19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Often some situation arises in programming where data or input is dynamic in nature, i.e. the number of data item keeps changing during program execution.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For example : we are developing a program to process lists of employees of an organization. The list grows as the names are added and shrink as the names get deleted.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cannot use arrays to store  employee data as arrays cannot grow and shrink as we  want.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Such situations in programming require dynamic memory management techniques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dynamic memory Allocation refers to performing memory management for dynamic memory allocation manually.</a:t>
            </a:r>
            <a:endParaRPr/>
          </a:p>
        </p:txBody>
      </p:sp>
      <p:sp>
        <p:nvSpPr>
          <p:cNvPr id="137" name="Google Shape;137;p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Why dynamic Memory allocation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de5971bc04_0_198"/>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virtual function is a member function which is declared in the base class using the keyword virtual and is re-defined (Overriden) by the derived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Defining in a base class a virtual function, with another version in a derived class, signals to the compiler that we don't want static linkage for this function.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sort of operation is referred to as dynamic linkage, or late binding.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main thing to note about the program is that the derived class’s function is called using a base class pointer.</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idea is that virtual functions are called according to the type of the object instance pointed to or referenced, not according to the type of the pointer or reference.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other words, virtual functions are resolved late, at runtime.</a:t>
            </a:r>
            <a:endParaRPr b="0" i="0" sz="1800" u="none" cap="none" strike="noStrike">
              <a:solidFill>
                <a:srgbClr val="000000"/>
              </a:solidFill>
              <a:latin typeface="Calibri"/>
              <a:ea typeface="Calibri"/>
              <a:cs typeface="Calibri"/>
              <a:sym typeface="Calibri"/>
            </a:endParaRPr>
          </a:p>
        </p:txBody>
      </p:sp>
      <p:sp>
        <p:nvSpPr>
          <p:cNvPr id="409" name="Google Shape;409;gde5971bc04_0_19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Virtual function / late binding</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de5971bc04_0_204"/>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is possible that you want to include a virtual function in a base class so that it may be redefined in a derived class to suit the objects of that class, but that there is no meaningful definition you could give for the function in the base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pure virtual function (or abstract function) in C++ is a virtual function for which we don’t have an implementation, we only declare it.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pure virtual function is declared by assigning 0 in the declaration.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virtual int area() = 0;</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 0 tells the compiler that the function has no body and above virtual function will be called pure virtual function.</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15" name="Google Shape;415;gde5971bc04_0_20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Pure Virtual Functions</a:t>
            </a:r>
            <a:endParaRPr/>
          </a:p>
        </p:txBody>
      </p:sp>
      <p:sp>
        <p:nvSpPr>
          <p:cNvPr id="416" name="Google Shape;416;gde5971bc04_0_204"/>
          <p:cNvSpPr/>
          <p:nvPr/>
        </p:nvSpPr>
        <p:spPr>
          <a:xfrm>
            <a:off x="311150" y="253682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de5971bc04_0_211"/>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Shape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protected: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width, height;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Shape(int a = 0, int b = 0)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width = a;</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height = b;</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pure virtual function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virtual int area() = 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Shape is abstract class here</a:t>
            </a:r>
            <a:endParaRPr b="0" i="0" sz="1800" u="none" cap="none" strike="noStrike">
              <a:solidFill>
                <a:srgbClr val="000000"/>
              </a:solidFill>
              <a:latin typeface="Calibri"/>
              <a:ea typeface="Calibri"/>
              <a:cs typeface="Calibri"/>
              <a:sym typeface="Calibri"/>
            </a:endParaRPr>
          </a:p>
        </p:txBody>
      </p:sp>
      <p:sp>
        <p:nvSpPr>
          <p:cNvPr id="422" name="Google Shape;422;gde5971bc04_0_21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Pure Virtual function</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de5971bc04_0_217"/>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Classes that contain at least one pure virtual function are known as abstract base classes.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Abstract base classes cannot be used to instantiate objects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derived class do not redefine virtual function of base class, then derived class also becomes abstract just like the base class.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It is the responsibility of the all further derived classes to provide the definition to the pure virtual member function.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But an abstract base class is not totally useless. It can be used to create pointers to it, and take advantage of all its polymorphic abilities as shown in example in slide 15.</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And can actually be dereferenced when pointing to objects of derived (non-abstract) classes.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28" name="Google Shape;428;gde5971bc04_0_21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Abstract class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de5971bc04_0_223"/>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An abstract class is a class for which one or more methods are declared but not defined, meaning that the compiler knows these methods are part of the class, but not what code to execute for that method. These are called abstract methods. Here is an example of an abstract class.</a:t>
            </a:r>
            <a:endParaRPr/>
          </a:p>
          <a:p>
            <a:pPr indent="0" lvl="6"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shape {</a:t>
            </a:r>
            <a:endParaRPr/>
          </a:p>
          <a:p>
            <a:pPr indent="0" lvl="6"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6"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virtual void draw() = 0;</a:t>
            </a:r>
            <a:endParaRPr/>
          </a:p>
          <a:p>
            <a:pPr indent="0" lvl="6"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285750" lvl="5"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To be able to actually use the draw method you would need to derive classes from this abstract class, which do implement the draw method, making the classes concrete.</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class that has any abstract methods is abstract, any class that doesn't is concrete.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It's just a way to differentiate the two types of classes.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Every class is either abstract or concrete. A base class can be either abstract or concrete and a derived class can be either abstract or concrete:</a:t>
            </a:r>
            <a:endParaRPr b="0" i="0" sz="1800" u="none" cap="none" strike="noStrike">
              <a:solidFill>
                <a:srgbClr val="000000"/>
              </a:solidFill>
              <a:latin typeface="Calibri"/>
              <a:ea typeface="Calibri"/>
              <a:cs typeface="Calibri"/>
              <a:sym typeface="Calibri"/>
            </a:endParaRPr>
          </a:p>
        </p:txBody>
      </p:sp>
      <p:sp>
        <p:nvSpPr>
          <p:cNvPr id="434" name="Google Shape;434;gde5971bc04_0_22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Concrete class</a:t>
            </a:r>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de5971bc04_0_22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Abstract versus concrete class</a:t>
            </a:r>
            <a:endParaRPr b="1" i="0" sz="2400" u="none" cap="none" strike="noStrike">
              <a:solidFill>
                <a:srgbClr val="FFFFFF"/>
              </a:solidFill>
              <a:latin typeface="Calibri"/>
              <a:ea typeface="Calibri"/>
              <a:cs typeface="Calibri"/>
              <a:sym typeface="Calibri"/>
            </a:endParaRPr>
          </a:p>
        </p:txBody>
      </p:sp>
      <p:sp>
        <p:nvSpPr>
          <p:cNvPr id="440" name="Google Shape;440;gde5971bc04_0_229"/>
          <p:cNvSpPr txBox="1"/>
          <p:nvPr/>
        </p:nvSpPr>
        <p:spPr>
          <a:xfrm>
            <a:off x="148855" y="832896"/>
            <a:ext cx="8846400" cy="39711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Abstract class can not be used to create an object. Whereas, concrete class can be used to create an object.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other words, an abstract class can't be instantiated. Whereas, a concrete one can.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Concrete means “existing in reality or in real experience; perceptible by the senses; real''. Whereas, abstract means 'not applied or practical; theoretical'.</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An abstract class is one that has one or more pure virtual function. Whereas a concrete class has no pure virtual functions.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An abstract class serves as "blueprint" for derived classes, ones that can be instantiated.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E.g. Car class (abstract) whilst Audi S4 class (deriving from Car) class is a concrete implementation.</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de5971bc04_0_265"/>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is a special type of 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is basically created for linked list and tree based implementation in C++.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a class contains the data member as pointer to object of similar class, then it is called a self-referential class. Eg.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node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private: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data;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node * next</a:t>
            </a:r>
            <a:r>
              <a:rPr b="0" i="0" lang="en-US" sz="1800" u="none" cap="none" strike="noStrike">
                <a:solidFill>
                  <a:srgbClr val="000000"/>
                </a:solidFill>
                <a:latin typeface="Calibri"/>
                <a:ea typeface="Calibri"/>
                <a:cs typeface="Calibri"/>
                <a:sym typeface="Calibri"/>
              </a:rPr>
              <a:t>;  //pointer to object of same type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//Member functions.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node *next; represents the self-referential class declaration, node is the name of same class and next is the pointer to class (object of class).</a:t>
            </a:r>
            <a:endParaRPr b="0" i="0" sz="1800" u="none" cap="none" strike="noStrike">
              <a:solidFill>
                <a:srgbClr val="000000"/>
              </a:solidFill>
              <a:latin typeface="Calibri"/>
              <a:ea typeface="Calibri"/>
              <a:cs typeface="Calibri"/>
              <a:sym typeface="Calibri"/>
            </a:endParaRPr>
          </a:p>
        </p:txBody>
      </p:sp>
      <p:sp>
        <p:nvSpPr>
          <p:cNvPr id="446" name="Google Shape;446;gde5971bc04_0_26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Self referential classes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de5971bc04_0_271"/>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Self-referential class objects linked together.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Self-referential objects can be linked together to form useful data structures, such as linked lists, queues, stacks and trees.</a:t>
            </a:r>
            <a:endParaRPr b="0" i="0" sz="1800" u="none" cap="none" strike="noStrike">
              <a:solidFill>
                <a:srgbClr val="000000"/>
              </a:solidFill>
              <a:latin typeface="Calibri"/>
              <a:ea typeface="Calibri"/>
              <a:cs typeface="Calibri"/>
              <a:sym typeface="Calibri"/>
            </a:endParaRPr>
          </a:p>
        </p:txBody>
      </p:sp>
      <p:sp>
        <p:nvSpPr>
          <p:cNvPr id="452" name="Google Shape;452;gde5971bc04_0_27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Self referential classes</a:t>
            </a:r>
            <a:endParaRPr b="1" i="0" sz="2400" u="none" cap="none" strike="noStrike">
              <a:solidFill>
                <a:srgbClr val="FFFFFF"/>
              </a:solidFill>
              <a:latin typeface="Calibri"/>
              <a:ea typeface="Calibri"/>
              <a:cs typeface="Calibri"/>
              <a:sym typeface="Calibri"/>
            </a:endParaRPr>
          </a:p>
        </p:txBody>
      </p:sp>
      <p:pic>
        <p:nvPicPr>
          <p:cNvPr id="453" name="Google Shape;453;gde5971bc04_0_271"/>
          <p:cNvPicPr preferRelativeResize="0"/>
          <p:nvPr/>
        </p:nvPicPr>
        <p:blipFill rotWithShape="1">
          <a:blip r:embed="rId3">
            <a:alphaModFix/>
          </a:blip>
          <a:srcRect b="0" l="0" r="0" t="0"/>
          <a:stretch/>
        </p:blipFill>
        <p:spPr>
          <a:xfrm>
            <a:off x="1644485" y="1188708"/>
            <a:ext cx="4762500" cy="5810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de5971bc04_0_27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When allocation of memory is done dynamically using dynamic memory allocator “new” in a constructor, it is known as dynamic constructor.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By using this, we can dynamically initialize the objects.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class A{</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int* p;</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default constructor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allocating memory at run time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p = new int;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*p =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chemeClr val="dk1"/>
              </a:solidFill>
              <a:latin typeface="Calibri"/>
              <a:ea typeface="Calibri"/>
              <a:cs typeface="Calibri"/>
              <a:sym typeface="Calibri"/>
            </a:endParaRPr>
          </a:p>
        </p:txBody>
      </p:sp>
      <p:sp>
        <p:nvSpPr>
          <p:cNvPr id="459" name="Google Shape;459;gde5971bc04_0_27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Dynamic  constructors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de5971bc04_0_28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parameterized constructor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A(int 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p = new int;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*p = 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void display()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cout &lt;&lt; *p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465" name="Google Shape;465;gde5971bc04_0_28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Dynamic constructors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allocate space dynamically, use the unary operator new, followed by the type being allocated.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new int; //dynamically allocates an integer type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new double; // dynamically allocates an double type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new int[60];</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But the above-declared statements are not so useful as the allocated space has no names. But the lines written below are useful:</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 p; // declares a pointer p which points an int type data</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 = new int;  // dynamically allocate memory to contain one single element of type int and store the address in p</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double * d;  // declares a pointer d which points to double type data</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 = new double;  // dynamically allocate a double and loading the address in p</a:t>
            </a:r>
            <a:endParaRPr/>
          </a:p>
        </p:txBody>
      </p:sp>
      <p:sp>
        <p:nvSpPr>
          <p:cNvPr id="143" name="Google Shape;143;p7"/>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Dynamic memory allocation using new and delete operator</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de5971bc04_0_29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default constructor would be called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 obj1 = A();</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obj1.display();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parameterized constructor would be called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 obj2 = A(7);</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obj2.display();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sp>
        <p:nvSpPr>
          <p:cNvPr id="471" name="Google Shape;471;gde5971bc04_0_29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Dynamic constructors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de5971bc04_0_296"/>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this integer type pointer variable is declared in class which is assigned memory dynamically when the constructor is called.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we create object obj1, the default constructor is called and memory is assigned dynamically to pointer type variable and initialized with value 0.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And similarly when obj2 is created parameterized constructor is called and memory is assigned dynamically.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Creating and maintaining dynamic data structures requires dynamic memory allocation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new operator is essential to dynamic memory allocation.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Operator new takes as an operand the type of the object being dynamically allocated and returns a reference to an object of that type.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For example, the statement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Node nodeToAdd = new Node( 10 );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allocates the appropriate amount of memory to store a Node and stores a reference to this object in nodeToAdd.</a:t>
            </a:r>
            <a:endParaRPr b="0" i="0" sz="1800" u="none" cap="none" strike="noStrike">
              <a:solidFill>
                <a:srgbClr val="000000"/>
              </a:solidFill>
              <a:latin typeface="Calibri"/>
              <a:ea typeface="Calibri"/>
              <a:cs typeface="Calibri"/>
              <a:sym typeface="Calibri"/>
            </a:endParaRPr>
          </a:p>
        </p:txBody>
      </p:sp>
      <p:sp>
        <p:nvSpPr>
          <p:cNvPr id="477" name="Google Shape;477;gde5971bc04_0_29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Dynamic constructors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de5971bc04_0_302"/>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in not true about virtual function and pure virtual function?</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Both are members of base class and redefined by derived class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Base class having virtual function can’t be instantiated whereas the one with pure virtual function can be. </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Virtual void show()=0; is a definition of pure virtual function</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Classes with pure virtual function are known as abstract class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83" name="Google Shape;483;gde5971bc04_0_30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gde5971bc04_0_30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in not true about virtual function and pure virtual function?</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Both are members of base class and redefined by derived class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FF0000"/>
                </a:solidFill>
                <a:latin typeface="Calibri"/>
                <a:ea typeface="Calibri"/>
                <a:cs typeface="Calibri"/>
                <a:sym typeface="Calibri"/>
              </a:rPr>
              <a:t>Base class having virtual function can’t be instantiated whereas the one with pure virtual function can be. </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Virtual void show()=0; is a definition of pure virtual function</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Classes with pure virtual function are known as abstract class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89" name="Google Shape;489;gde5971bc04_0_30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gde5971bc04_0_31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in not correct about abstract and concrete classes?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Abstract class is the class with pure virtual function</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Concrete class is the derived class with implementation of pure virtual method</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Concrete class cannot be instantiated</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Abstract class cannot be instantiated</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95" name="Google Shape;495;gde5971bc04_0_3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de5971bc04_0_32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in not correct about abstract and concrete classes?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Abstract class is the class with pure virtual function</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Concrete class is the derived class with implementation of pure virtual method</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FF0000"/>
                </a:solidFill>
                <a:latin typeface="Calibri"/>
                <a:ea typeface="Calibri"/>
                <a:cs typeface="Calibri"/>
                <a:sym typeface="Calibri"/>
              </a:rPr>
              <a:t>Concrete class cannot be instantiated</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Abstract class cannot be instantiated</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01" name="Google Shape;501;gde5971bc04_0_32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gde5971bc04_0_326"/>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Choose an incorrect option.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Run time polymorphism is achieved using</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pointers</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Virtual function</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Function overriding</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Operator overloading</a:t>
            </a:r>
            <a:endParaRPr b="0" i="0" sz="1800" u="none" cap="none" strike="noStrike">
              <a:solidFill>
                <a:srgbClr val="000000"/>
              </a:solidFill>
              <a:latin typeface="Calibri"/>
              <a:ea typeface="Calibri"/>
              <a:cs typeface="Calibri"/>
              <a:sym typeface="Calibri"/>
            </a:endParaRPr>
          </a:p>
        </p:txBody>
      </p:sp>
      <p:sp>
        <p:nvSpPr>
          <p:cNvPr id="507" name="Google Shape;507;gde5971bc04_0_32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gde5971bc04_0_332"/>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Choose an incorrect option.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Run time polymorphism is achieved using</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pointers</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Virtual function</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Function overriding</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FF0000"/>
                </a:solidFill>
                <a:latin typeface="Calibri"/>
                <a:ea typeface="Calibri"/>
                <a:cs typeface="Calibri"/>
                <a:sym typeface="Calibri"/>
              </a:rPr>
              <a:t>Operator overloading</a:t>
            </a:r>
            <a:endParaRPr b="0" i="0" sz="1800" u="none" cap="none" strike="noStrike">
              <a:solidFill>
                <a:srgbClr val="FF0000"/>
              </a:solidFill>
              <a:latin typeface="Calibri"/>
              <a:ea typeface="Calibri"/>
              <a:cs typeface="Calibri"/>
              <a:sym typeface="Calibri"/>
            </a:endParaRPr>
          </a:p>
        </p:txBody>
      </p:sp>
      <p:sp>
        <p:nvSpPr>
          <p:cNvPr id="513" name="Google Shape;513;gde5971bc04_0_33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de5971bc04_0_33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Choose an incorrect option.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compile time polymorphism is also called static binding</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Run time polymorphism is also known as late binding</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Function overriding is an example of run time polymorphism</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Run time Polymorphism is always  implemented using inheritance</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9" name="Google Shape;519;gde5971bc04_0_33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gde5971bc04_0_34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Choose an incorrect option.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compile time polymorphism is also called static binding</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Run time polymorphism is also known as late binding</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FF0000"/>
                </a:solidFill>
                <a:latin typeface="Calibri"/>
                <a:ea typeface="Calibri"/>
                <a:cs typeface="Calibri"/>
                <a:sym typeface="Calibri"/>
              </a:rPr>
              <a:t>Function overriding is an example of run time polymorphism</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Run time Polymorphism is always  implemented using inheritance</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5" name="Google Shape;525;gde5971bc04_0_34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double* val = NULL;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val = new double;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*val = 38184.26;</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"Value is : " &lt;&lt; *val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delete val;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49" name="Google Shape;149;p8"/>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de5971bc04_0_35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incorrect?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Making base class destructor virtual guarantees that the object of derived class is destructed properly</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An abstract class and concrete class has one pure virtual function</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chemeClr val="dk1"/>
                </a:solidFill>
                <a:latin typeface="Calibri"/>
                <a:ea typeface="Calibri"/>
                <a:cs typeface="Calibri"/>
                <a:sym typeface="Calibri"/>
              </a:rPr>
              <a:t>Dynamic constructor allocates memory dynamically using  “new” in a constructor.</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chemeClr val="dk1"/>
                </a:solidFill>
                <a:latin typeface="Calibri"/>
                <a:ea typeface="Calibri"/>
                <a:cs typeface="Calibri"/>
                <a:sym typeface="Calibri"/>
              </a:rPr>
              <a:t>Self referential classes are used to create dynamic data structures likes stacks and queues.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31" name="Google Shape;531;gde5971bc04_0_35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gde5971bc04_0_356"/>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incorrect?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Making base class destructor virtual guarantees that the object of derived class is destructed properly</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FF0000"/>
                </a:solidFill>
                <a:latin typeface="Calibri"/>
                <a:ea typeface="Calibri"/>
                <a:cs typeface="Calibri"/>
                <a:sym typeface="Calibri"/>
              </a:rPr>
              <a:t>An abstract class and concrete class has one pure virtual function</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chemeClr val="dk1"/>
                </a:solidFill>
                <a:latin typeface="Calibri"/>
                <a:ea typeface="Calibri"/>
                <a:cs typeface="Calibri"/>
                <a:sym typeface="Calibri"/>
              </a:rPr>
              <a:t>Dynamic constructor allocates memory dynamically using  “new” in a constructor.</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chemeClr val="dk1"/>
                </a:solidFill>
                <a:latin typeface="Calibri"/>
                <a:ea typeface="Calibri"/>
                <a:cs typeface="Calibri"/>
                <a:sym typeface="Calibri"/>
              </a:rPr>
              <a:t>Self referential classes are used to create dynamic data structures likes stacks and queues.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37" name="Google Shape;537;gde5971bc04_0_35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gde5971bc04_0_362"/>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Write a C++ program to create a class Shape with length and width as data members. Have  pure virtual method print_area() in base class. Derive a class called rectangle which will implement the method and calculate and print the area of a rectangle. Implement the above program using runtime polymorphism</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p:txBody>
      </p:sp>
      <p:sp>
        <p:nvSpPr>
          <p:cNvPr id="543" name="Google Shape;543;gde5971bc04_0_36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gde5971bc04_0_36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Create a class called Player with name of the player as data member and getdata(), displaydata() as member functions. Player class is further inherited by two classes- CricketPlayer and FootballPlayer. CricketPlayer has getRuns() method to get the runs scored by player andFootballPlayer has getGoals() method to get goals of the player. Make displaydata() function as virtual in base class and overload it in derived classes to display name and run/goals of respective players.  Write a COMPLETE C++ program to achieve runtime polymorphism in the above example.</a:t>
            </a:r>
            <a:endParaRPr b="0" i="0" sz="1800" u="none" cap="none" strike="noStrike">
              <a:solidFill>
                <a:srgbClr val="FF0000"/>
              </a:solidFill>
              <a:latin typeface="Calibri"/>
              <a:ea typeface="Calibri"/>
              <a:cs typeface="Calibri"/>
              <a:sym typeface="Calibri"/>
            </a:endParaRPr>
          </a:p>
        </p:txBody>
      </p:sp>
      <p:sp>
        <p:nvSpPr>
          <p:cNvPr id="549" name="Google Shape;549;gde5971bc04_0_36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39"/>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None/>
            </a:pPr>
            <a:r>
              <a:rPr b="1" i="0" lang="en-US" sz="4000" u="none" cap="none" strike="noStrike">
                <a:solidFill>
                  <a:srgbClr val="000000"/>
                </a:solidFill>
                <a:latin typeface="Calibri"/>
                <a:ea typeface="Calibri"/>
                <a:cs typeface="Calibri"/>
                <a:sym typeface="Calibri"/>
              </a:rPr>
              <a:t>Any Questions??</a:t>
            </a:r>
            <a:endParaRPr/>
          </a:p>
        </p:txBody>
      </p:sp>
      <p:sp>
        <p:nvSpPr>
          <p:cNvPr id="555" name="Google Shape;555;p39"/>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0"/>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561" name="Google Shape;561;p40"/>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See you guys in next class.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you as a programmer; wants to allocate memory for an array of characters, i.e., a string of 40 characters. Using that same syntax, programmers can allocate memory dynamically as shown below.</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char* val  = NULL;       // Pointer initialized with NULL value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val = new char[40];     // Request memory for the variable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55" name="Google Shape;155;p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Dynamic memory allocation for arrays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 arr;</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arr= new int [5];</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system dynamically allocates space for five elements of type int and returns a pointer to the first element of the sequence, which is assigned to arr (a pointer). Therefore, arr now points to a valid block of memory with space for five elements of type int.</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Here, arr is a pointer, and thus, the first element pointed to by arr can be accessed either with the expression arr[0] or the expression *arr (both are equivalent). The second element can be accessed either with arr1] or *(arr+1), and so on...</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61" name="Google Shape;161;p1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Dynamic memory allocation for arrays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BLACKSTORM</dc:creator>
</cp:coreProperties>
</file>