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RMdVgTzkpu6YXlJdosovpU4o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4dd8eaad_0_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de4dd8eaa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4dd8eaad_0_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de4dd8eaa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e4dd8eaad_0_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de4dd8eaa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4dd8eaad_0_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4dd8eaa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4dd8eaad_0_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4dd8eaad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4dd8eaad_0_6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de4dd8eaad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4dd8eaad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de4dd8eaad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4dd8eaad_0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4dd8eaad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4dd8eaad_0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de4dd8eaad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e4dd8eaad_0_1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de4dd8eaad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e4dd8eaad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de4dd8eaa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4dd8eaad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de4dd8eaad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4dd8eaad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4dd8eaad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4dd8eaad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4dd8eaa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e4dd8eaad_0_1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de4dd8eaad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b124443ed_0_1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db124443ed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b124443ed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b124443ed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b124443ed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b124443ed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4dd8eaad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4dd8eaad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4dd8eaad_0_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e4dd8eaa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e4dd8eaad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de4dd8eaa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4dd8eaad_0_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de4dd8eaa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Functions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e4dd8eaad_0_1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gde4dd8eaad_0_1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User defined function example</a:t>
            </a:r>
            <a:endParaRPr b="1" i="0" sz="3000" u="none" cap="none" strike="noStrike">
              <a:solidFill>
                <a:schemeClr val="dk1"/>
              </a:solidFill>
              <a:latin typeface="Calibri"/>
              <a:ea typeface="Calibri"/>
              <a:cs typeface="Calibri"/>
              <a:sym typeface="Calibri"/>
            </a:endParaRPr>
          </a:p>
        </p:txBody>
      </p:sp>
      <p:sp>
        <p:nvSpPr>
          <p:cNvPr id="124" name="Google Shape;124;gde4dd8eaad_0_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you define a function, you can specify a default value for each of the last parameters. This value will be used if the corresponding argument is left blank when calling to the function.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Consider the following example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30" name="Google Shape;130;p12"/>
          <p:cNvSpPr txBox="1"/>
          <p:nvPr/>
        </p:nvSpPr>
        <p:spPr>
          <a:xfrm>
            <a:off x="389699" y="92375"/>
            <a:ext cx="8082355"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Default Parameter List (Default Values for the parameters)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e4dd8eaad_0_1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gde4dd8eaad_0_18"/>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with default values example</a:t>
            </a:r>
            <a:endParaRPr b="1" sz="3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sz="3000">
              <a:solidFill>
                <a:schemeClr val="dk1"/>
              </a:solidFill>
              <a:latin typeface="Calibri"/>
              <a:ea typeface="Calibri"/>
              <a:cs typeface="Calibri"/>
              <a:sym typeface="Calibri"/>
            </a:endParaRPr>
          </a:p>
        </p:txBody>
      </p:sp>
      <p:sp>
        <p:nvSpPr>
          <p:cNvPr id="137" name="Google Shape;137;gde4dd8eaad_0_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 overloading is a C++ programming feature that allows us to have more than one function having same name but different parameter list,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I say parameter list, it means the data type and sequence of the parameters</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 Overloading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de4dd8eaad_0_4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gde4dd8eaad_0_4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overloading</a:t>
            </a:r>
            <a:r>
              <a:rPr b="1" lang="en-US" sz="3000">
                <a:solidFill>
                  <a:schemeClr val="dk1"/>
                </a:solidFill>
                <a:latin typeface="Calibri"/>
                <a:ea typeface="Calibri"/>
                <a:cs typeface="Calibri"/>
                <a:sym typeface="Calibri"/>
              </a:rPr>
              <a:t> example</a:t>
            </a:r>
            <a:endParaRPr b="1" i="0" sz="3000" u="none" cap="none" strike="noStrike">
              <a:solidFill>
                <a:schemeClr val="dk1"/>
              </a:solidFill>
              <a:latin typeface="Calibri"/>
              <a:ea typeface="Calibri"/>
              <a:cs typeface="Calibri"/>
              <a:sym typeface="Calibri"/>
            </a:endParaRPr>
          </a:p>
        </p:txBody>
      </p:sp>
      <p:sp>
        <p:nvSpPr>
          <p:cNvPr id="150" name="Google Shape;150;gde4dd8eaad_0_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advantage of function overloading is to the improve the </a:t>
            </a:r>
            <a:r>
              <a:rPr b="1" i="0" lang="en-US" sz="1800" u="none" cap="none" strike="noStrike">
                <a:solidFill>
                  <a:srgbClr val="000000"/>
                </a:solidFill>
                <a:latin typeface="Calibri"/>
                <a:ea typeface="Calibri"/>
                <a:cs typeface="Calibri"/>
                <a:sym typeface="Calibri"/>
              </a:rPr>
              <a:t>code readability</a:t>
            </a:r>
            <a:r>
              <a:rPr b="0" i="0" lang="en-US" sz="1800" u="none" cap="none" strike="noStrike">
                <a:solidFill>
                  <a:srgbClr val="000000"/>
                </a:solidFill>
                <a:latin typeface="Calibri"/>
                <a:ea typeface="Calibri"/>
                <a:cs typeface="Calibri"/>
                <a:sym typeface="Calibri"/>
              </a:rPr>
              <a:t> and allows </a:t>
            </a:r>
            <a:r>
              <a:rPr b="1" i="0" lang="en-US" sz="1800" u="none" cap="none" strike="noStrike">
                <a:solidFill>
                  <a:srgbClr val="000000"/>
                </a:solidFill>
                <a:latin typeface="Calibri"/>
                <a:ea typeface="Calibri"/>
                <a:cs typeface="Calibri"/>
                <a:sym typeface="Calibri"/>
              </a:rPr>
              <a:t>code reusability</a:t>
            </a:r>
            <a:r>
              <a:rPr b="0" i="0" lang="en-US" sz="1800" u="none" cap="none" strike="noStrike">
                <a:solidFill>
                  <a:srgbClr val="000000"/>
                </a:solidFill>
                <a:latin typeface="Calibri"/>
                <a:ea typeface="Calibri"/>
                <a:cs typeface="Calibri"/>
                <a:sym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Imagine if we didn’t have function overloading, we either have the limitation to add only two integers or we had to write different name functions for the same task addition, this would reduce the code readability and reusability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a:p>
        </p:txBody>
      </p:sp>
      <p:sp>
        <p:nvSpPr>
          <p:cNvPr id="156" name="Google Shape;156;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e4dd8eaad_0_58"/>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the importance of each type of call and their difference, we must know, what the actual and formal parameters 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Actual Parameters </a:t>
            </a:r>
            <a:r>
              <a:rPr b="0" i="0" lang="en-US" sz="1800" u="none" cap="none" strike="noStrike">
                <a:solidFill>
                  <a:srgbClr val="000000"/>
                </a:solidFill>
                <a:latin typeface="Calibri"/>
                <a:ea typeface="Calibri"/>
                <a:cs typeface="Calibri"/>
                <a:sym typeface="Calibri"/>
              </a:rPr>
              <a:t>are the parameters that appear in the function call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Formal Parameters </a:t>
            </a:r>
            <a:r>
              <a:rPr b="0" i="0" lang="en-US" sz="1800" u="none" cap="none" strike="noStrike">
                <a:solidFill>
                  <a:srgbClr val="000000"/>
                </a:solidFill>
                <a:latin typeface="Calibri"/>
                <a:ea typeface="Calibri"/>
                <a:cs typeface="Calibri"/>
                <a:sym typeface="Calibri"/>
              </a:rPr>
              <a:t>are the parameters that appear in the declaration of the function which has been called.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2" name="Google Shape;162;gde4dd8eaad_0_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e4dd8eaad_0_6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8" name="Google Shape;168;gde4dd8eaad_0_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pic>
        <p:nvPicPr>
          <p:cNvPr descr="Diagram&#10;&#10;Description automatically generated" id="169" name="Google Shape;169;gde4dd8eaad_0_63"/>
          <p:cNvPicPr preferRelativeResize="0"/>
          <p:nvPr/>
        </p:nvPicPr>
        <p:blipFill rotWithShape="1">
          <a:blip r:embed="rId3">
            <a:alphaModFix/>
          </a:blip>
          <a:srcRect b="0" l="0" r="0" t="0"/>
          <a:stretch/>
        </p:blipFill>
        <p:spPr>
          <a:xfrm>
            <a:off x="624067" y="807649"/>
            <a:ext cx="7658638" cy="41859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e4dd8eaad_0_6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 function is called in the call by value, the value of the actual parameters is copied into formal parameters.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parameters have their own copies of values, therefore any change in one of the types of parameters will not be reflected by the other.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because both actual and formal parameters point to different locations in memory (i.e. they both have different memory addresses).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5" name="Google Shape;175;gde4dd8eaad_0_6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e4dd8eaad_0_74"/>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Call by value method is useful when we do not want the values of the actual parameters to be changed by the function that has been invoked.</a:t>
            </a: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1" name="Google Shape;181;gde4dd8eaad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pic>
        <p:nvPicPr>
          <p:cNvPr descr="Graphical user interface&#10;&#10;Description automatically generated" id="182" name="Google Shape;182;gde4dd8eaad_0_74"/>
          <p:cNvPicPr preferRelativeResize="0"/>
          <p:nvPr/>
        </p:nvPicPr>
        <p:blipFill rotWithShape="1">
          <a:blip r:embed="rId3">
            <a:alphaModFix/>
          </a:blip>
          <a:srcRect b="0" l="0" r="0" t="0"/>
          <a:stretch/>
        </p:blipFill>
        <p:spPr>
          <a:xfrm>
            <a:off x="216290" y="762450"/>
            <a:ext cx="8894731" cy="3165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Function</a:t>
            </a:r>
            <a:endParaRPr/>
          </a:p>
          <a:p>
            <a:pPr indent="-317500" lvl="0" marL="457200" marR="0" rtl="0" algn="l">
              <a:lnSpc>
                <a:spcPct val="200000"/>
              </a:lnSpc>
              <a:spcBef>
                <a:spcPts val="0"/>
              </a:spcBef>
              <a:spcAft>
                <a:spcPts val="0"/>
              </a:spcAft>
              <a:buSzPts val="1400"/>
              <a:buChar char="●"/>
            </a:pPr>
            <a:r>
              <a:rPr lang="en-US"/>
              <a:t>Function Overloading and scope rules </a:t>
            </a:r>
            <a:endParaRPr/>
          </a:p>
          <a:p>
            <a:pPr indent="-317500" lvl="0" marL="457200" marR="0" rtl="0" algn="l">
              <a:lnSpc>
                <a:spcPct val="200000"/>
              </a:lnSpc>
              <a:spcBef>
                <a:spcPts val="0"/>
              </a:spcBef>
              <a:spcAft>
                <a:spcPts val="0"/>
              </a:spcAft>
              <a:buSzPts val="1400"/>
              <a:buChar char="●"/>
            </a:pPr>
            <a:r>
              <a:rPr lang="en-US"/>
              <a:t>Difference b/w call by value, </a:t>
            </a:r>
            <a:r>
              <a:rPr lang="en-US">
                <a:solidFill>
                  <a:schemeClr val="dk1"/>
                </a:solidFill>
              </a:rPr>
              <a:t>call by address and </a:t>
            </a:r>
            <a:r>
              <a:rPr lang="en-US"/>
              <a:t>call by reference</a:t>
            </a:r>
            <a:endParaRPr/>
          </a:p>
          <a:p>
            <a:pPr indent="-317500" lvl="0" marL="457200" marR="0" rtl="0" algn="l">
              <a:lnSpc>
                <a:spcPct val="200000"/>
              </a:lnSpc>
              <a:spcBef>
                <a:spcPts val="0"/>
              </a:spcBef>
              <a:spcAft>
                <a:spcPts val="0"/>
              </a:spcAft>
              <a:buSzPts val="1400"/>
              <a:buChar char="●"/>
            </a:pPr>
            <a:r>
              <a:rPr lang="en-US"/>
              <a:t>Recursion</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e4dd8eaad_0_18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gde4dd8eaad_0_18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value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189" name="Google Shape;189;gde4dd8eaad_0_1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e4dd8eaad_0_11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address method, both actual and formal parameters indirectly share the same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this type of call mechanism, pointer variables are used as formal parameters.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formal pointer variable holds the address of the actual parameter, hence the changes done by the formal parameter is also reflected in the actual parameter.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gde4dd8eaad_0_1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e4dd8eaad_0_11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gde4dd8eaad_0_1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pic>
        <p:nvPicPr>
          <p:cNvPr descr="Graphical user interface, application&#10;&#10;Description automatically generated" id="202" name="Google Shape;202;gde4dd8eaad_0_118"/>
          <p:cNvPicPr preferRelativeResize="0"/>
          <p:nvPr/>
        </p:nvPicPr>
        <p:blipFill rotWithShape="1">
          <a:blip r:embed="rId3">
            <a:alphaModFix/>
          </a:blip>
          <a:srcRect b="0" l="0" r="0" t="0"/>
          <a:stretch/>
        </p:blipFill>
        <p:spPr>
          <a:xfrm>
            <a:off x="321335" y="946461"/>
            <a:ext cx="7336764" cy="41132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4dd8eaad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gde4dd8eaad_0_18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address</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09" name="Google Shape;209;gde4dd8eaad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e4dd8eaad_0_158"/>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reference, both formal and actual parameters share the same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 points to the same address in the memory.</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15" name="Google Shape;215;gde4dd8eaad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a:p>
        </p:txBody>
      </p:sp>
      <p:pic>
        <p:nvPicPr>
          <p:cNvPr descr="Graphical user interface, application&#10;&#10;Description automatically generated" id="216" name="Google Shape;216;gde4dd8eaad_0_158"/>
          <p:cNvPicPr preferRelativeResize="0"/>
          <p:nvPr/>
        </p:nvPicPr>
        <p:blipFill rotWithShape="1">
          <a:blip r:embed="rId3">
            <a:alphaModFix/>
          </a:blip>
          <a:srcRect b="0" l="0" r="0" t="0"/>
          <a:stretch/>
        </p:blipFill>
        <p:spPr>
          <a:xfrm>
            <a:off x="820139" y="1642613"/>
            <a:ext cx="6662647" cy="323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4dd8eaad_0_164"/>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That means any change on one type of parameter will also be reflected by 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Calls by reference are preferred in cases where we do not want to make copies of objects or variables, but rather we want all operations to be performed on the same copy.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22" name="Google Shape;222;gde4dd8eaad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b="0" i="0" sz="4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4dd8eaad_0_19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gde4dd8eaad_0_19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reference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29" name="Google Shape;229;gde4dd8eaad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e4dd8eaad_0_147"/>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gde4dd8eaad_0_14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Conclusion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b124443ed_0_132"/>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function is called within the same function, it is known as recursion in C++. The function which calls the same function, is known as recursive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that calls itself, and doesn't perform any task after function call, is known as tail recursion. In tail recursion, we generally call the same function with return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gdb124443ed_0_1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b124443ed_0_17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makes our code shorter and cleaner.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Recursion is required in problems concerning data structures and advanced algorithms, such as Graph and Tree Traversal.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7" name="Google Shape;247;gdb124443ed_0_1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8" name="Google Shape;78;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b124443ed_0_17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takes a lot of stack space compared to an iterative program.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uses more processor time.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can be more difficult to debug compared to an equivalent iterative program.</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Stack might overflow</a:t>
            </a:r>
            <a:endParaRPr sz="1800">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gdb124443ed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Disadvantage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4dd8eaad_0_15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gde4dd8eaad_0_15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Calculator program example</a:t>
            </a:r>
            <a:endParaRPr b="1" i="0" sz="3000" u="none" cap="none" strike="noStrike">
              <a:solidFill>
                <a:schemeClr val="dk1"/>
              </a:solidFill>
              <a:latin typeface="Calibri"/>
              <a:ea typeface="Calibri"/>
              <a:cs typeface="Calibri"/>
              <a:sym typeface="Calibri"/>
            </a:endParaRPr>
          </a:p>
        </p:txBody>
      </p:sp>
      <p:sp>
        <p:nvSpPr>
          <p:cNvPr id="260" name="Google Shape;260;gde4dd8eaad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e4dd8eaad_0_30"/>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person is elligible to vote if his/her age is greater than or equal to 18. Define a function to find out if he/she is elligible to vote.</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Write a program which will ask the user to enter his/her marks (out of 100). Define a function that will display grades according to the marks entered as below:</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Marks        Grade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91-100         AA</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81-90          AB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71-80          BB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61-70          BC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51-60          CD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41-50          DD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&lt;=40          Fail</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66" name="Google Shape;266;gde4dd8eaad_0_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272" name="Google Shape;272;p39"/>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278" name="Google Shape;278;p40"/>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is block of code which is used to perform a particular task.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of doing a particular task several times, you can write these lines inside a function and call that function every time you want to perform that task.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would make you code simple, readable and reusable.</a:t>
            </a:r>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84" name="Google Shape;84;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e4dd8eaad_0_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gde4dd8eaad_0_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example</a:t>
            </a:r>
            <a:endParaRPr b="1" i="0" sz="3000" u="none" cap="none" strike="noStrike">
              <a:solidFill>
                <a:schemeClr val="dk1"/>
              </a:solidFill>
              <a:latin typeface="Calibri"/>
              <a:ea typeface="Calibri"/>
              <a:cs typeface="Calibri"/>
              <a:sym typeface="Calibri"/>
            </a:endParaRPr>
          </a:p>
        </p:txBody>
      </p:sp>
      <p:sp>
        <p:nvSpPr>
          <p:cNvPr id="91" name="Google Shape;91;gde4dd8eaad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Declaration:</a:t>
            </a:r>
            <a:r>
              <a:rPr b="0" i="0" lang="en-US" sz="1800" u="none" cap="none" strike="noStrike">
                <a:solidFill>
                  <a:srgbClr val="000000"/>
                </a:solidFill>
                <a:latin typeface="Calibri"/>
                <a:ea typeface="Calibri"/>
                <a:cs typeface="Calibri"/>
                <a:sym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declaration:</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a:t>
            </a:r>
            <a:endParaRPr/>
          </a:p>
          <a:p>
            <a:pPr indent="0" lvl="2"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definition:</a:t>
            </a:r>
            <a:r>
              <a:rPr b="0" i="0" lang="en-US" sz="1800" u="none" cap="none" strike="noStrike">
                <a:solidFill>
                  <a:srgbClr val="000000"/>
                </a:solidFill>
                <a:latin typeface="Calibri"/>
                <a:ea typeface="Calibri"/>
                <a:cs typeface="Calibri"/>
                <a:sym typeface="Calibri"/>
              </a:rPr>
              <a:t> Writing the full body of function is known as defining a function.</a:t>
            </a:r>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definition:</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//Statements inside function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a:p>
          <a:p>
            <a:pPr indent="0" lvl="0"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Calling function:</a:t>
            </a:r>
            <a:r>
              <a:rPr b="0" i="0" lang="en-US" sz="1800" u="none" cap="none" strike="noStrike">
                <a:solidFill>
                  <a:srgbClr val="000000"/>
                </a:solidFill>
                <a:latin typeface="Calibri"/>
                <a:ea typeface="Calibri"/>
                <a:cs typeface="Calibri"/>
                <a:sym typeface="Calibri"/>
              </a:rPr>
              <a:t> We can call the function like this:</a:t>
            </a:r>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function_name(parameters);</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 name="Google Shape;10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pic>
        <p:nvPicPr>
          <p:cNvPr descr="A close up of a sign&#10;&#10;Description automatically generated" id="110" name="Google Shape;110;p9"/>
          <p:cNvPicPr preferRelativeResize="0"/>
          <p:nvPr/>
        </p:nvPicPr>
        <p:blipFill rotWithShape="1">
          <a:blip r:embed="rId3">
            <a:alphaModFix/>
          </a:blip>
          <a:srcRect b="0" l="0" r="0" t="0"/>
          <a:stretch/>
        </p:blipFill>
        <p:spPr>
          <a:xfrm>
            <a:off x="1361086" y="866145"/>
            <a:ext cx="5343525" cy="39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4dd8eaad_0_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gde4dd8eaad_0_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Built in function example</a:t>
            </a:r>
            <a:endParaRPr b="1" i="0" sz="3000" u="none" cap="none" strike="noStrike">
              <a:solidFill>
                <a:schemeClr val="dk1"/>
              </a:solidFill>
              <a:latin typeface="Calibri"/>
              <a:ea typeface="Calibri"/>
              <a:cs typeface="Calibri"/>
              <a:sym typeface="Calibri"/>
            </a:endParaRPr>
          </a:p>
        </p:txBody>
      </p:sp>
      <p:sp>
        <p:nvSpPr>
          <p:cNvPr id="117" name="Google Shape;117;gde4dd8eaad_0_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