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79" roundtripDataSignature="AMtx7mi86V9jactFfp2EevQePfy7HdXP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772AC6-39CA-48DF-8951-CF327F584F66}">
  <a:tblStyle styleId="{FC772AC6-39CA-48DF-8951-CF327F584F6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FF9E822-94F6-4E14-B4DC-18FA475F97DF}"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9F9F9"/>
          </a:solidFill>
        </a:fill>
      </a:tcStyle>
    </a:wholeTbl>
    <a:band1H>
      <a:tcTxStyle/>
      <a:tcStyle>
        <a:fill>
          <a:solidFill>
            <a:srgbClr val="F2F2F2"/>
          </a:solidFill>
        </a:fill>
      </a:tcStyle>
    </a:band1H>
    <a:band2H>
      <a:tcTxStyle/>
    </a:band2H>
    <a:band1V>
      <a:tcTxStyle/>
      <a:tcStyle>
        <a:fill>
          <a:solidFill>
            <a:srgbClr val="F2F2F2"/>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customschemas.google.com/relationships/presentationmetadata" Target="metadata"/><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e5a4cff6f_0_5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de5a4cff6f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0" name="Google Shape;300;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6" name="Google Shape;306;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9" name="Google Shape;329;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7" name="Google Shape;33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4" name="Google Shape;344;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6" name="Google Shape;356;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3" name="Google Shape;363;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de5a4cff6f_0_18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0" name="Google Shape;370;gde5a4cff6f_0_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de5a4cff6f_0_19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7" name="Google Shape;377;gde5a4cff6f_0_1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de5a4cff6f_0_20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4" name="Google Shape;384;gde5a4cff6f_0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de5a4cff6f_0_20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1" name="Google Shape;391;gde5a4cff6f_0_2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de5a4cff6f_0_2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8" name="Google Shape;398;gde5a4cff6f_0_2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de5a4cff6f_0_22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5" name="Google Shape;405;gde5a4cff6f_0_2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de5a4cff6f_0_2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2" name="Google Shape;412;gde5a4cff6f_0_2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de5a4cff6f_0_24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2" name="Google Shape;422;gde5a4cff6f_0_2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de5a4cff6f_0_24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0" name="Google Shape;430;gde5a4cff6f_0_2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de5a4cff6f_0_25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6" name="Google Shape;436;gde5a4cff6f_0_2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de5a4cff6f_0_26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2" name="Google Shape;442;gde5a4cff6f_0_2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de5a4cff6f_0_30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9" name="Google Shape;449;gde5a4cff6f_0_3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de5a4cff6f_0_31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5" name="Google Shape;455;gde5a4cff6f_0_3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de5a4cff6f_0_3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1" name="Google Shape;461;gde5a4cff6f_0_3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de5a4cff6f_0_32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7" name="Google Shape;467;gde5a4cff6f_0_3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de5a4cff6f_0_3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5" name="Google Shape;475;gde5a4cff6f_0_3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de5a4cff6f_0_33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1" name="Google Shape;481;gde5a4cff6f_0_3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de5a4cff6f_0_34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7" name="Google Shape;487;gde5a4cff6f_0_3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de5a4cff6f_0_34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3" name="Google Shape;493;gde5a4cff6f_0_3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de5a4cff6f_0_35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9" name="Google Shape;499;gde5a4cff6f_0_3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de5a4cff6f_0_36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5" name="Google Shape;505;gde5a4cff6f_0_3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de5a4cff6f_0_36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1" name="Google Shape;511;gde5a4cff6f_0_3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de5a4cff6f_0_37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8" name="Google Shape;518;gde5a4cff6f_0_3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de5a4cff6f_0_37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4" name="Google Shape;524;gde5a4cff6f_0_3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de5a4cff6f_0_38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0" name="Google Shape;530;gde5a4cff6f_0_3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de5a4cff6f_0_39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6" name="Google Shape;536;gde5a4cff6f_0_3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de5a4cff6f_0_39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2" name="Google Shape;542;gde5a4cff6f_0_3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de5a4cff6f_0_4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8" name="Google Shape;548;gde5a4cff6f_0_4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de5a4cff6f_0_4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4" name="Google Shape;554;gde5a4cff6f_0_4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de5a4cff6f_0_42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0" name="Google Shape;560;gde5a4cff6f_0_4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4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6" name="Google Shape;566;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4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2" name="Google Shape;572;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0" name="Shape 10"/>
        <p:cNvGrpSpPr/>
        <p:nvPr/>
      </p:nvGrpSpPr>
      <p:grpSpPr>
        <a:xfrm>
          <a:off x="0" y="0"/>
          <a:ext cx="0" cy="0"/>
          <a:chOff x="0" y="0"/>
          <a:chExt cx="0" cy="0"/>
        </a:xfrm>
      </p:grpSpPr>
      <p:sp>
        <p:nvSpPr>
          <p:cNvPr id="11" name="Google Shape;11;p45"/>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45"/>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45"/>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5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9" name="Google Shape;49;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5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5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61" name="Shape 61"/>
        <p:cNvGrpSpPr/>
        <p:nvPr/>
      </p:nvGrpSpPr>
      <p:grpSpPr>
        <a:xfrm>
          <a:off x="0" y="0"/>
          <a:ext cx="0" cy="0"/>
          <a:chOff x="0" y="0"/>
          <a:chExt cx="0" cy="0"/>
        </a:xfrm>
      </p:grpSpPr>
      <p:sp>
        <p:nvSpPr>
          <p:cNvPr id="62" name="Google Shape;62;gde5a4cff6f_0_66"/>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3" name="Google Shape;63;gde5a4cff6f_0_66"/>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4" name="Google Shape;64;gde5a4cff6f_0_6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65" name="Shape 65"/>
        <p:cNvGrpSpPr/>
        <p:nvPr/>
      </p:nvGrpSpPr>
      <p:grpSpPr>
        <a:xfrm>
          <a:off x="0" y="0"/>
          <a:ext cx="0" cy="0"/>
          <a:chOff x="0" y="0"/>
          <a:chExt cx="0" cy="0"/>
        </a:xfrm>
      </p:grpSpPr>
      <p:sp>
        <p:nvSpPr>
          <p:cNvPr id="66" name="Google Shape;66;gde5a4cff6f_0_70"/>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gde5a4cff6f_0_70"/>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8" name="Google Shape;68;gde5a4cff6f_0_70"/>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9" name="Google Shape;69;gde5a4cff6f_0_70"/>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gde5a4cff6f_0_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gde5a4cff6f_0_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3" name="Shape 73"/>
        <p:cNvGrpSpPr/>
        <p:nvPr/>
      </p:nvGrpSpPr>
      <p:grpSpPr>
        <a:xfrm>
          <a:off x="0" y="0"/>
          <a:ext cx="0" cy="0"/>
          <a:chOff x="0" y="0"/>
          <a:chExt cx="0" cy="0"/>
        </a:xfrm>
      </p:grpSpPr>
      <p:sp>
        <p:nvSpPr>
          <p:cNvPr id="74" name="Google Shape;74;gde5a4cff6f_0_7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75" name="Google Shape;75;gde5a4cff6f_0_7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6" name="Google Shape;76;gde5a4cff6f_0_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sp>
        <p:nvSpPr>
          <p:cNvPr id="78" name="Google Shape;78;gde5a4cff6f_0_8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79" name="Google Shape;79;gde5a4cff6f_0_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0" name="Shape 80"/>
        <p:cNvGrpSpPr/>
        <p:nvPr/>
      </p:nvGrpSpPr>
      <p:grpSpPr>
        <a:xfrm>
          <a:off x="0" y="0"/>
          <a:ext cx="0" cy="0"/>
          <a:chOff x="0" y="0"/>
          <a:chExt cx="0" cy="0"/>
        </a:xfrm>
      </p:grpSpPr>
      <p:sp>
        <p:nvSpPr>
          <p:cNvPr id="81" name="Google Shape;81;gde5a4cff6f_0_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2" name="Google Shape;82;gde5a4cff6f_0_8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3" name="Google Shape;83;gde5a4cff6f_0_8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4" name="Google Shape;84;gde5a4cff6f_0_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5" name="Shape 85"/>
        <p:cNvGrpSpPr/>
        <p:nvPr/>
      </p:nvGrpSpPr>
      <p:grpSpPr>
        <a:xfrm>
          <a:off x="0" y="0"/>
          <a:ext cx="0" cy="0"/>
          <a:chOff x="0" y="0"/>
          <a:chExt cx="0" cy="0"/>
        </a:xfrm>
      </p:grpSpPr>
      <p:sp>
        <p:nvSpPr>
          <p:cNvPr id="86" name="Google Shape;86;gde5a4cff6f_0_9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87" name="Google Shape;87;gde5a4cff6f_0_9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8" name="Google Shape;88;gde5a4cff6f_0_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4" name="Shape 14"/>
        <p:cNvGrpSpPr/>
        <p:nvPr/>
      </p:nvGrpSpPr>
      <p:grpSpPr>
        <a:xfrm>
          <a:off x="0" y="0"/>
          <a:ext cx="0" cy="0"/>
          <a:chOff x="0" y="0"/>
          <a:chExt cx="0" cy="0"/>
        </a:xfrm>
      </p:grpSpPr>
      <p:sp>
        <p:nvSpPr>
          <p:cNvPr id="15" name="Google Shape;15;p46"/>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46"/>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46"/>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4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9" name="Shape 89"/>
        <p:cNvGrpSpPr/>
        <p:nvPr/>
      </p:nvGrpSpPr>
      <p:grpSpPr>
        <a:xfrm>
          <a:off x="0" y="0"/>
          <a:ext cx="0" cy="0"/>
          <a:chOff x="0" y="0"/>
          <a:chExt cx="0" cy="0"/>
        </a:xfrm>
      </p:grpSpPr>
      <p:sp>
        <p:nvSpPr>
          <p:cNvPr id="90" name="Google Shape;90;gde5a4cff6f_0_9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91" name="Google Shape;91;gde5a4cff6f_0_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sp>
        <p:nvSpPr>
          <p:cNvPr id="93" name="Google Shape;93;gde5a4cff6f_0_9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de5a4cff6f_0_9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95" name="Google Shape;95;gde5a4cff6f_0_9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 name="Google Shape;96;gde5a4cff6f_0_9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97" name="Google Shape;97;gde5a4cff6f_0_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gde5a4cff6f_0_10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100" name="Google Shape;100;gde5a4cff6f_0_1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 name="Shape 101"/>
        <p:cNvGrpSpPr/>
        <p:nvPr/>
      </p:nvGrpSpPr>
      <p:grpSpPr>
        <a:xfrm>
          <a:off x="0" y="0"/>
          <a:ext cx="0" cy="0"/>
          <a:chOff x="0" y="0"/>
          <a:chExt cx="0" cy="0"/>
        </a:xfrm>
      </p:grpSpPr>
      <p:sp>
        <p:nvSpPr>
          <p:cNvPr id="102" name="Google Shape;102;gde5a4cff6f_0_10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03" name="Google Shape;103;gde5a4cff6f_0_10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04" name="Google Shape;104;gde5a4cff6f_0_10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gde5a4cff6f_0_1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4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4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5" name="Google Shape;25;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5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5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5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5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5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5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5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5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6" name="Google Shape;46;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4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6" name="Shape 56"/>
        <p:cNvGrpSpPr/>
        <p:nvPr/>
      </p:nvGrpSpPr>
      <p:grpSpPr>
        <a:xfrm>
          <a:off x="0" y="0"/>
          <a:ext cx="0" cy="0"/>
          <a:chOff x="0" y="0"/>
          <a:chExt cx="0" cy="0"/>
        </a:xfrm>
      </p:grpSpPr>
      <p:sp>
        <p:nvSpPr>
          <p:cNvPr id="57" name="Google Shape;57;gde5a4cff6f_0_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8" name="Google Shape;58;gde5a4cff6f_0_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9" name="Google Shape;59;gde5a4cff6f_0_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gde5a4cff6f_0_6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descr="Logo, company name&#10;&#10;Description automatically generated" id="111" name="Google Shape;111;p1"/>
          <p:cNvPicPr preferRelativeResize="0"/>
          <p:nvPr/>
        </p:nvPicPr>
        <p:blipFill rotWithShape="1">
          <a:blip r:embed="rId3">
            <a:alphaModFix/>
          </a:blip>
          <a:srcRect b="0" l="0" r="0" t="0"/>
          <a:stretch/>
        </p:blipFill>
        <p:spPr>
          <a:xfrm>
            <a:off x="5225235" y="1161385"/>
            <a:ext cx="3405963" cy="2820729"/>
          </a:xfrm>
          <a:prstGeom prst="rect">
            <a:avLst/>
          </a:prstGeom>
          <a:noFill/>
          <a:ln>
            <a:noFill/>
          </a:ln>
        </p:spPr>
      </p:pic>
      <p:sp>
        <p:nvSpPr>
          <p:cNvPr id="112" name="Google Shape;112;p1"/>
          <p:cNvSpPr txBox="1"/>
          <p:nvPr/>
        </p:nvSpPr>
        <p:spPr>
          <a:xfrm>
            <a:off x="142504" y="2249983"/>
            <a:ext cx="4454601"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000000"/>
                </a:solidFill>
              </a:rPr>
              <a:t>Templates and STL</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1"/>
          <p:cNvSpPr txBox="1"/>
          <p:nvPr/>
        </p:nvSpPr>
        <p:spPr>
          <a:xfrm>
            <a:off x="83686" y="671320"/>
            <a:ext cx="895228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&lt;class X&gt;  //additional line for template syntax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X Max (X a, X b) {  //X is any data type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above two lines could be written on same or different lines as shown below</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&lt;class X&gt; X Max (X a, X 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return a &gt;b ? a:b;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cout&lt;&lt;Max(4,5)&lt;&lt;endl;</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cout&lt;&lt;Max(4.5, 3.2)&lt;&lt;endl;</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5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4.5</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p:txBody>
      </p:sp>
      <p:sp>
        <p:nvSpPr>
          <p:cNvPr id="173" name="Google Shape;173;p11"/>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2"/>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Explanation: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addition to normal program, we have preceded the function definition with </a:t>
            </a:r>
            <a:r>
              <a:rPr b="0" i="0" lang="en-US" sz="1800" u="none" cap="none" strike="noStrike">
                <a:solidFill>
                  <a:srgbClr val="000000"/>
                </a:solidFill>
                <a:latin typeface="Arial"/>
                <a:ea typeface="Arial"/>
                <a:cs typeface="Arial"/>
                <a:sym typeface="Arial"/>
              </a:rPr>
              <a:t>template &lt;class T&gt; which we always do.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X Max (X a, X b):  is a function prototype where X could be any name you like. X works as placeholder written in &lt;&gt;. If you pass int as data type, X will be int. If you pass double as data type, X will be double.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79" name="Google Shape;179;p12"/>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3" name="Shape 183"/>
        <p:cNvGrpSpPr/>
        <p:nvPr/>
      </p:nvGrpSpPr>
      <p:grpSpPr>
        <a:xfrm>
          <a:off x="0" y="0"/>
          <a:ext cx="0" cy="0"/>
          <a:chOff x="0" y="0"/>
          <a:chExt cx="0" cy="0"/>
        </a:xfrm>
      </p:grpSpPr>
      <p:sp>
        <p:nvSpPr>
          <p:cNvPr id="184" name="Google Shape;184;p13"/>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function template is also known as generic function.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Syntax: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template &lt;class type&gt; ret-type function_name(parameter list) </a:t>
            </a:r>
            <a:endParaRPr b="0" i="0" sz="18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body of function </a:t>
            </a:r>
            <a:endParaRPr b="0" i="0" sz="18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is a keyword and is to be written in small case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is a keyword which is madatory</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Type is a placeholder which will be replaced with data type you pass from calling function.</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Ret-type function_name (parameter list) : is a normal function prototype.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85" name="Google Shape;185;p1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syntax</a:t>
            </a:r>
            <a:endParaRPr b="1" i="0" sz="2400" u="none" cap="none" strike="noStrike">
              <a:solidFill>
                <a:srgbClr val="FFFFFF"/>
              </a:solidFill>
              <a:latin typeface="Calibri"/>
              <a:ea typeface="Calibri"/>
              <a:cs typeface="Calibri"/>
              <a:sym typeface="Calibri"/>
            </a:endParaRPr>
          </a:p>
        </p:txBody>
      </p:sp>
      <p:sp>
        <p:nvSpPr>
          <p:cNvPr id="186" name="Google Shape;186;p13"/>
          <p:cNvSpPr/>
          <p:nvPr/>
        </p:nvSpPr>
        <p:spPr>
          <a:xfrm>
            <a:off x="2219325" y="11239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0" name="Shape 190"/>
        <p:cNvGrpSpPr/>
        <p:nvPr/>
      </p:nvGrpSpPr>
      <p:grpSpPr>
        <a:xfrm>
          <a:off x="0" y="0"/>
          <a:ext cx="0" cy="0"/>
          <a:chOff x="0" y="0"/>
          <a:chExt cx="0" cy="0"/>
        </a:xfrm>
      </p:grpSpPr>
      <p:sp>
        <p:nvSpPr>
          <p:cNvPr id="191" name="Google Shape;191;p14"/>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if I have different types of arguments in function call?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above program can be modified with reference to the following syntax:</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&lt;class type1, class type2&gt; type1 or type2 function_name (type1 arg1, type2 arg2,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Let us understand it better with the help of example.</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Hint: Initially, Always write the program in usual way and then modify it to make it generic. </a:t>
            </a:r>
            <a:endParaRPr b="1"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p:txBody>
      </p:sp>
      <p:sp>
        <p:nvSpPr>
          <p:cNvPr id="192" name="Google Shape;192;p1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
        <p:nvSpPr>
          <p:cNvPr id="193" name="Google Shape;193;p14"/>
          <p:cNvSpPr/>
          <p:nvPr/>
        </p:nvSpPr>
        <p:spPr>
          <a:xfrm>
            <a:off x="2219325" y="11239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5"/>
          <p:cNvSpPr txBox="1"/>
          <p:nvPr/>
        </p:nvSpPr>
        <p:spPr>
          <a:xfrm>
            <a:off x="83686" y="671320"/>
            <a:ext cx="895228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&lt;class T, class M&gt; M Max(T a, M 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a&gt;b ? a :b;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cout&lt;&lt;(3,4.6)&lt;&lt;endl;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cout&lt;&lt;(4.5, 4)&lt;&lt;endl;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4.6</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4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//second output is 4 as first argument is truncated from double to int as 4 .	</a:t>
            </a:r>
            <a:endParaRPr b="0" i="0" sz="1800" u="none" cap="none" strike="noStrike">
              <a:solidFill>
                <a:srgbClr val="000000"/>
              </a:solidFill>
              <a:latin typeface="Calibri"/>
              <a:ea typeface="Calibri"/>
              <a:cs typeface="Calibri"/>
              <a:sym typeface="Calibri"/>
            </a:endParaRPr>
          </a:p>
        </p:txBody>
      </p:sp>
      <p:sp>
        <p:nvSpPr>
          <p:cNvPr id="199" name="Google Shape;199;p15"/>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6"/>
          <p:cNvSpPr txBox="1"/>
          <p:nvPr/>
        </p:nvSpPr>
        <p:spPr>
          <a:xfrm>
            <a:off x="83686" y="671320"/>
            <a:ext cx="895228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Write a function template to accept an array and its size and return sum of elements of  an array.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Let us first write the simple program using function. Then convert to generic program.</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Sum (int a[], int size)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s=0;</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(int i=0; i&lt;size;i++)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s=s+a[i];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205" name="Google Shape;205;p16"/>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7"/>
          <p:cNvSpPr txBox="1"/>
          <p:nvPr/>
        </p:nvSpPr>
        <p:spPr>
          <a:xfrm>
            <a:off x="83686" y="671320"/>
            <a:ext cx="895228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x[]={10,20,30,40,50};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//double y[]={ 1.1,2.2,3.3};</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cout&lt;&lt;"Sum of int array="&lt;&lt;Sum(x ,5);</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Sum of int array=150</a:t>
            </a:r>
            <a:endParaRPr b="0" i="0" sz="1800" u="none" cap="none" strike="noStrike">
              <a:solidFill>
                <a:srgbClr val="000000"/>
              </a:solidFill>
              <a:latin typeface="Calibri"/>
              <a:ea typeface="Calibri"/>
              <a:cs typeface="Calibri"/>
              <a:sym typeface="Calibri"/>
            </a:endParaRPr>
          </a:p>
        </p:txBody>
      </p:sp>
      <p:sp>
        <p:nvSpPr>
          <p:cNvPr id="211" name="Google Shape;211;p17"/>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txBox="1"/>
          <p:nvPr/>
        </p:nvSpPr>
        <p:spPr>
          <a:xfrm>
            <a:off x="83686" y="671320"/>
            <a:ext cx="895228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Let us now modify the above program using template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&lt;class T&gt;T Sum (T a[], int size)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s=0;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(int i=0; i&lt;size;i++)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s=s+a[i];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x[]={10,20,30,40,50};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double y[]={ 1.1,2.2,3.3};</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cout&lt;&lt;"Sum of int array="&lt;&lt;Sum(x ,5)&lt;&lt;endl;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cout&lt;&lt;"Sum of double array= "&lt;&lt;Sum(y,3)&lt;&lt;endl;</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217" name="Google Shape;217;p18"/>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a:t>
            </a:r>
            <a:endParaRPr b="1" i="0" sz="2400" u="none" cap="none" strike="noStrike">
              <a:solidFill>
                <a:srgbClr val="FFFFFF"/>
              </a:solidFill>
              <a:latin typeface="Calibri"/>
              <a:ea typeface="Calibri"/>
              <a:cs typeface="Calibri"/>
              <a:sym typeface="Calibri"/>
            </a:endParaRPr>
          </a:p>
        </p:txBody>
      </p:sp>
      <p:sp>
        <p:nvSpPr>
          <p:cNvPr id="218" name="Google Shape;218;p18"/>
          <p:cNvSpPr txBox="1"/>
          <p:nvPr/>
        </p:nvSpPr>
        <p:spPr>
          <a:xfrm>
            <a:off x="6353299" y="1056904"/>
            <a:ext cx="2517569" cy="230832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Sum of int array=150       Sum of double array=6.6</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nvSpPr>
        <p:spPr>
          <a:xfrm>
            <a:off x="83686" y="671320"/>
            <a:ext cx="895228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Templates are expanded at compiler time. This is like macros.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difference is, the compiler does type checking before template expansion. The idea is simple, source code contains only function/class, but compiled code may contain multiple copies of same function/class.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24" name="Google Shape;224;p20"/>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How templates work </a:t>
            </a:r>
            <a:endParaRPr b="1" i="0" sz="2400" u="none" cap="none" strike="noStrike">
              <a:solidFill>
                <a:srgbClr val="FFFFFF"/>
              </a:solidFill>
              <a:latin typeface="Calibri"/>
              <a:ea typeface="Calibri"/>
              <a:cs typeface="Calibri"/>
              <a:sym typeface="Calibri"/>
            </a:endParaRPr>
          </a:p>
        </p:txBody>
      </p:sp>
      <p:pic>
        <p:nvPicPr>
          <p:cNvPr id="225" name="Google Shape;225;p20"/>
          <p:cNvPicPr preferRelativeResize="0"/>
          <p:nvPr/>
        </p:nvPicPr>
        <p:blipFill rotWithShape="1">
          <a:blip r:embed="rId3">
            <a:alphaModFix/>
          </a:blip>
          <a:srcRect b="0" l="0" r="0" t="6860"/>
          <a:stretch/>
        </p:blipFill>
        <p:spPr>
          <a:xfrm>
            <a:off x="3106700" y="1701925"/>
            <a:ext cx="5688450" cy="3346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1"/>
          <p:cNvSpPr txBox="1"/>
          <p:nvPr/>
        </p:nvSpPr>
        <p:spPr>
          <a:xfrm>
            <a:off x="83686" y="671320"/>
            <a:ext cx="895228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Create a template function for addition of two numbers.  This function returns the sum of the numbers to calling function. Pass different types of data to it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int)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(double, double)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 double)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(double, int)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Observe the advantages of template with respect to function overloading.</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31" name="Google Shape;231;p21"/>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de5a4cff6f_0_56"/>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Introduction to templates</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Function template </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class template </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Inheritance in template class(single level)</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Introduction to STL </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Containers</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Algorithms and iterators</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Container - Vector and List.</a:t>
            </a:r>
            <a:endParaRPr>
              <a:latin typeface="Calibri"/>
              <a:ea typeface="Calibri"/>
              <a:cs typeface="Calibri"/>
              <a:sym typeface="Calibri"/>
            </a:endParaRPr>
          </a:p>
          <a:p>
            <a:pPr indent="-228600" lvl="0" marL="457200" marR="0" rtl="0" algn="l">
              <a:lnSpc>
                <a:spcPct val="200000"/>
              </a:lnSpc>
              <a:spcBef>
                <a:spcPts val="0"/>
              </a:spcBef>
              <a:spcAft>
                <a:spcPts val="0"/>
              </a:spcAft>
              <a:buClr>
                <a:srgbClr val="000000"/>
              </a:buClr>
              <a:buSzPts val="2400"/>
              <a:buFont typeface="Calibri"/>
              <a:buNone/>
            </a:pPr>
            <a:r>
              <a:t/>
            </a:r>
            <a:endParaRPr b="0" i="0" sz="2000" u="none" cap="none" strike="noStrike">
              <a:solidFill>
                <a:srgbClr val="000000"/>
              </a:solidFill>
              <a:latin typeface="Calibri"/>
              <a:ea typeface="Calibri"/>
              <a:cs typeface="Calibri"/>
              <a:sym typeface="Calibri"/>
            </a:endParaRPr>
          </a:p>
        </p:txBody>
      </p:sp>
      <p:sp>
        <p:nvSpPr>
          <p:cNvPr id="118" name="Google Shape;118;gde5a4cff6f_0_56"/>
          <p:cNvSpPr txBox="1"/>
          <p:nvPr/>
        </p:nvSpPr>
        <p:spPr>
          <a:xfrm>
            <a:off x="148856" y="14350"/>
            <a:ext cx="32802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Today’s Agenda</a:t>
            </a:r>
            <a:endParaRPr b="1" i="0" sz="3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7" name="Google Shape;237;p22"/>
          <p:cNvSpPr txBox="1"/>
          <p:nvPr/>
        </p:nvSpPr>
        <p:spPr>
          <a:xfrm>
            <a:off x="2137144" y="2072376"/>
            <a:ext cx="4603898"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Class template</a:t>
            </a:r>
            <a:endParaRPr b="1" i="0" sz="3000" u="none" cap="none" strike="noStrike">
              <a:solidFill>
                <a:schemeClr val="dk1"/>
              </a:solidFill>
              <a:latin typeface="Calibri"/>
              <a:ea typeface="Calibri"/>
              <a:cs typeface="Calibri"/>
              <a:sym typeface="Calibri"/>
            </a:endParaRPr>
          </a:p>
        </p:txBody>
      </p:sp>
      <p:sp>
        <p:nvSpPr>
          <p:cNvPr id="238" name="Google Shape;238;p2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3"/>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Templates: Like function templates, class templates are useful when a class defines something that is independent of the data type.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Syntax:</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template &lt;class type&gt;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class class-name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Here, type is the placeholder type name, which will be specified when a class is instantiated. </a:t>
            </a:r>
            <a:endParaRPr/>
          </a:p>
        </p:txBody>
      </p:sp>
      <p:sp>
        <p:nvSpPr>
          <p:cNvPr id="244" name="Google Shape;244;p23"/>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Class template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4"/>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Let is create a class with 2 data members and a constructor</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    cout&lt;&lt;"Constructor Called"&lt;&lt;endl;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Constructor Called </a:t>
            </a:r>
            <a:endParaRPr b="0" i="0" sz="1800" u="none" cap="none" strike="noStrike">
              <a:solidFill>
                <a:srgbClr val="000000"/>
              </a:solidFill>
              <a:latin typeface="Calibri"/>
              <a:ea typeface="Calibri"/>
              <a:cs typeface="Calibri"/>
              <a:sym typeface="Calibri"/>
            </a:endParaRPr>
          </a:p>
        </p:txBody>
      </p:sp>
      <p:sp>
        <p:nvSpPr>
          <p:cNvPr id="250" name="Google Shape;250;p2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5"/>
          <p:cNvSpPr txBox="1"/>
          <p:nvPr/>
        </p:nvSpPr>
        <p:spPr>
          <a:xfrm>
            <a:off x="95855" y="636905"/>
            <a:ext cx="5449922"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Let us modify it to display the sum.</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    A()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x=10;        y=2;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cout&lt;&lt;"Constructor Called"&lt;&lt;endl;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display()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x+y;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256" name="Google Shape;256;p2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
        <p:nvSpPr>
          <p:cNvPr id="257" name="Google Shape;257;p25"/>
          <p:cNvSpPr txBox="1"/>
          <p:nvPr/>
        </p:nvSpPr>
        <p:spPr>
          <a:xfrm>
            <a:off x="5545777" y="636905"/>
            <a:ext cx="350236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cout&lt;&lt;a.display();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Constructor Called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12</a:t>
            </a:r>
            <a:endParaRPr b="1"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6"/>
          <p:cNvSpPr txBox="1"/>
          <p:nvPr/>
        </p:nvSpPr>
        <p:spPr>
          <a:xfrm>
            <a:off x="95855" y="636905"/>
            <a:ext cx="5449922"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Let us modify to make it generic class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&lt;class T&gt;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x;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    A()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x=10;        y=2;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cout&lt;&lt;"Constructor Called"&lt;&lt;endl;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display()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x+y;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263" name="Google Shape;263;p2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
        <p:nvSpPr>
          <p:cNvPr id="264" name="Google Shape;264;p26"/>
          <p:cNvSpPr txBox="1"/>
          <p:nvPr/>
        </p:nvSpPr>
        <p:spPr>
          <a:xfrm>
            <a:off x="5545777" y="636905"/>
            <a:ext cx="350236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&lt;int&gt;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cout&lt;&lt;a.display();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Constructor Called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12</a:t>
            </a:r>
            <a:endParaRPr b="1"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7"/>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Explanation:</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To make generic class, we precede class definition with Template &lt;class T&gt; .</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In class definition, whichever data type we want to make generic , we will replace it with T. Here int is replaced with T.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 x;    T y; // replaced int x;int y;</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Also int display() replaced with T display() as we want the function to return the int value of sum of the variables. </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In main(), usually we create objects using A a; ( i.e. classname objectname).  In this case, memory is allocated to objects depending on types of data members. </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But since we declared variables of type T, compiler does not know how much memory to allocate for object ‘a’ as T is unknown. Hence to give hint to compiler, we must create objects using following syntax:</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 &lt;int&gt; a; //will create objects and allocate memory for integers </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 &lt;double &gt; b; //will create objects and allocate memory for doubles.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70" name="Google Shape;270;p2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8"/>
          <p:cNvSpPr txBox="1"/>
          <p:nvPr/>
        </p:nvSpPr>
        <p:spPr>
          <a:xfrm>
            <a:off x="95855" y="636905"/>
            <a:ext cx="5449922"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Let us modify it to have parameterized constructor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&lt;class T&gt;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x;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    A(T m, T 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x=m;        y=n;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cout&lt;&lt;"Constructor Called"&lt;&lt;endl;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display()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x+y;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276" name="Google Shape;276;p2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
        <p:nvSpPr>
          <p:cNvPr id="277" name="Google Shape;277;p28"/>
          <p:cNvSpPr txBox="1"/>
          <p:nvPr/>
        </p:nvSpPr>
        <p:spPr>
          <a:xfrm>
            <a:off x="5545777" y="636905"/>
            <a:ext cx="350236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&lt;int&gt; a(2,3);</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cout&lt;&lt;a.display()&lt;&lt;endl;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&lt;double&gt; a(3.4, 5.7);</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cout&lt;&lt;a.display()&lt;&lt;endl;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Constructor Called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5</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Constructor Called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9.1</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9"/>
          <p:cNvSpPr txBox="1"/>
          <p:nvPr/>
        </p:nvSpPr>
        <p:spPr>
          <a:xfrm>
            <a:off x="95855" y="636905"/>
            <a:ext cx="5449922"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Let us modify it to handle two different data types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&lt;class T, class W&gt;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x;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W 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    A(T m, W n)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x=m;        y=n;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cout&lt;&lt;"Constructor Called"&lt;&lt;endl;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double display()    //always want double irrespective of input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x+y;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283" name="Google Shape;283;p2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
        <p:nvSpPr>
          <p:cNvPr id="284" name="Google Shape;284;p29"/>
          <p:cNvSpPr txBox="1"/>
          <p:nvPr/>
        </p:nvSpPr>
        <p:spPr>
          <a:xfrm>
            <a:off x="5545777" y="636905"/>
            <a:ext cx="350236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&lt;int, double&gt; a(2,3.4);</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cout&lt;&lt;a.display()&lt;&lt;endl;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&lt;double,int&gt; a(3.4, 5);</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cout&lt;&lt;a.display()&lt;&lt;endl;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Constructor Called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5.4</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Constructor Called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8.4</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8" name="Shape 288"/>
        <p:cNvGrpSpPr/>
        <p:nvPr/>
      </p:nvGrpSpPr>
      <p:grpSpPr>
        <a:xfrm>
          <a:off x="0" y="0"/>
          <a:ext cx="0" cy="0"/>
          <a:chOff x="0" y="0"/>
          <a:chExt cx="0" cy="0"/>
        </a:xfrm>
      </p:grpSpPr>
      <p:sp>
        <p:nvSpPr>
          <p:cNvPr id="289" name="Google Shape;289;p30"/>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The only member function in the previous class template has been defined inline within the class declaration itself.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 case that we define a function member outside the declaration of the class template, we must always precede that definition with the template &lt;...&gt; prefix:</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Let us see how the member function definition will be modified.</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90" name="Google Shape;290;p3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1"/>
          <p:cNvSpPr txBox="1"/>
          <p:nvPr/>
        </p:nvSpPr>
        <p:spPr>
          <a:xfrm>
            <a:off x="95855" y="636905"/>
            <a:ext cx="5449922"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Let us modify it to have the member function definition outside the class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&lt;class T&gt;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Myclass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x;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    Myclass(T m, T 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x=m;        y=n;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cout&lt;&lt;"Constructor Called"&lt;&lt;endl;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display()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296" name="Google Shape;296;p3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
        <p:nvSpPr>
          <p:cNvPr id="297" name="Google Shape;297;p31"/>
          <p:cNvSpPr txBox="1"/>
          <p:nvPr/>
        </p:nvSpPr>
        <p:spPr>
          <a:xfrm>
            <a:off x="5545777" y="636905"/>
            <a:ext cx="350236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template &lt;class T&gt;</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T Myclass &lt;T&gt; :: display()</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return x+y;</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Myclass &lt;int&gt; a(2,3);</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cout&lt;&lt;a.display()&lt;&lt;endl;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Constructor Called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 name="Google Shape;124;p4"/>
          <p:cNvSpPr txBox="1"/>
          <p:nvPr/>
        </p:nvSpPr>
        <p:spPr>
          <a:xfrm>
            <a:off x="2137144" y="2072376"/>
            <a:ext cx="4603898"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Let’s Get Started-</a:t>
            </a:r>
            <a:endParaRPr b="1" i="0" sz="3000" u="none" cap="none" strike="noStrike">
              <a:solidFill>
                <a:schemeClr val="dk1"/>
              </a:solidFill>
              <a:latin typeface="Calibri"/>
              <a:ea typeface="Calibri"/>
              <a:cs typeface="Calibri"/>
              <a:sym typeface="Calibri"/>
            </a:endParaRPr>
          </a:p>
        </p:txBody>
      </p:sp>
      <p:sp>
        <p:nvSpPr>
          <p:cNvPr id="125" name="Google Shape;125;p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1" name="Shape 301"/>
        <p:cNvGrpSpPr/>
        <p:nvPr/>
      </p:nvGrpSpPr>
      <p:grpSpPr>
        <a:xfrm>
          <a:off x="0" y="0"/>
          <a:ext cx="0" cy="0"/>
          <a:chOff x="0" y="0"/>
          <a:chExt cx="0" cy="0"/>
        </a:xfrm>
      </p:grpSpPr>
      <p:sp>
        <p:nvSpPr>
          <p:cNvPr id="302" name="Google Shape;302;p32"/>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Explanation</a:t>
            </a: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 Myclass :: display() //ideally this would have been the definition for generic member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x+y;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template &lt;class T&gt;   //but highlighted below are the additional changes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 Myclass </a:t>
            </a:r>
            <a:r>
              <a:rPr b="1" i="0" lang="en-US" sz="1800" u="none" cap="none" strike="noStrike">
                <a:solidFill>
                  <a:srgbClr val="000000"/>
                </a:solidFill>
                <a:latin typeface="Calibri"/>
                <a:ea typeface="Calibri"/>
                <a:cs typeface="Calibri"/>
                <a:sym typeface="Calibri"/>
              </a:rPr>
              <a:t>&lt;T&gt;</a:t>
            </a:r>
            <a:r>
              <a:rPr b="0" i="0" lang="en-US" sz="1800" u="none" cap="none" strike="noStrike">
                <a:solidFill>
                  <a:srgbClr val="000000"/>
                </a:solidFill>
                <a:latin typeface="Calibri"/>
                <a:ea typeface="Calibri"/>
                <a:cs typeface="Calibri"/>
                <a:sym typeface="Calibri"/>
              </a:rPr>
              <a:t> :: display()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x+y;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Confused by so many T's? There are three T's in this declaration: The first one is the template parameter. The second T refers to the type returned by the function. And the third T (the one between angle brackets) is also a requirement: It specifies that this function's template parameter is also the class template parameter.</a:t>
            </a: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03" name="Google Shape;303;p3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3"/>
          <p:cNvSpPr txBox="1"/>
          <p:nvPr/>
        </p:nvSpPr>
        <p:spPr>
          <a:xfrm>
            <a:off x="95855" y="636905"/>
            <a:ext cx="5449922"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Provide the definition for the function display() out the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&lt;class T, class W&gt;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x;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W 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    A(T m, W n)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x=m;        y=n;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cout&lt;&lt;"Constructor Called"&lt;&lt;endl;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double display()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display()???</a:t>
            </a:r>
            <a:endParaRPr b="0" i="0" sz="1800" u="none" cap="none" strike="noStrike">
              <a:solidFill>
                <a:srgbClr val="000000"/>
              </a:solidFill>
              <a:latin typeface="Calibri"/>
              <a:ea typeface="Calibri"/>
              <a:cs typeface="Calibri"/>
              <a:sym typeface="Calibri"/>
            </a:endParaRPr>
          </a:p>
        </p:txBody>
      </p:sp>
      <p:sp>
        <p:nvSpPr>
          <p:cNvPr id="309" name="Google Shape;309;p3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 </a:t>
            </a:r>
            <a:endParaRPr b="1" i="0" sz="2400" u="none" cap="none" strike="noStrike">
              <a:solidFill>
                <a:srgbClr val="FFFFFF"/>
              </a:solidFill>
              <a:latin typeface="Calibri"/>
              <a:ea typeface="Calibri"/>
              <a:cs typeface="Calibri"/>
              <a:sym typeface="Calibri"/>
            </a:endParaRPr>
          </a:p>
        </p:txBody>
      </p:sp>
      <p:sp>
        <p:nvSpPr>
          <p:cNvPr id="310" name="Google Shape;310;p33"/>
          <p:cNvSpPr txBox="1"/>
          <p:nvPr/>
        </p:nvSpPr>
        <p:spPr>
          <a:xfrm>
            <a:off x="5545777" y="636905"/>
            <a:ext cx="350236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&lt;int, double&gt; a(2,3.4);</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cout&lt;&lt;a.display()&lt;&lt;endl;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&lt;double,int&gt; a(3.4, 5);</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cout&lt;&lt;a.display()&lt;&lt;endl;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Constructor Called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5.4</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Constructor Called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8.4</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14" name="Shape 314"/>
        <p:cNvGrpSpPr/>
        <p:nvPr/>
      </p:nvGrpSpPr>
      <p:grpSpPr>
        <a:xfrm>
          <a:off x="0" y="0"/>
          <a:ext cx="0" cy="0"/>
          <a:chOff x="0" y="0"/>
          <a:chExt cx="0" cy="0"/>
        </a:xfrm>
      </p:grpSpPr>
      <p:sp>
        <p:nvSpPr>
          <p:cNvPr id="315" name="Google Shape;315;p34"/>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16" name="Google Shape;316;p3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317" name="Google Shape;317;p34"/>
          <p:cNvGraphicFramePr/>
          <p:nvPr/>
        </p:nvGraphicFramePr>
        <p:xfrm>
          <a:off x="153576" y="671320"/>
          <a:ext cx="3000000" cy="3000000"/>
        </p:xfrm>
        <a:graphic>
          <a:graphicData uri="http://schemas.openxmlformats.org/drawingml/2006/table">
            <a:tbl>
              <a:tblPr>
                <a:noFill/>
                <a:tableStyleId>{FC772AC6-39CA-48DF-8951-CF327F584F66}</a:tableStyleId>
              </a:tblPr>
              <a:tblGrid>
                <a:gridCol w="4703825"/>
              </a:tblGrid>
              <a:tr h="429310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is true about templates.</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1) Template is a feature of C++ that allows us to write one code for different data types.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2) We can write one function that can be used for all data types including user defined types.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3) We can write one class or struct that can be used for all data types including user defined types.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4) Template is an example of compile time polymorphism.</a:t>
                      </a:r>
                      <a:endParaRPr b="0" i="0" sz="1800" u="none" cap="none" strike="noStrike">
                        <a:solidFill>
                          <a:schemeClr val="dk1"/>
                        </a:solidFill>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18" name="Google Shape;318;p34"/>
          <p:cNvSpPr txBox="1"/>
          <p:nvPr/>
        </p:nvSpPr>
        <p:spPr>
          <a:xfrm>
            <a:off x="5070764" y="890649"/>
            <a:ext cx="3800104" cy="397031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Options: </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1,2</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1,2,3</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1,2,4</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1,2,3,4</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22" name="Shape 322"/>
        <p:cNvGrpSpPr/>
        <p:nvPr/>
      </p:nvGrpSpPr>
      <p:grpSpPr>
        <a:xfrm>
          <a:off x="0" y="0"/>
          <a:ext cx="0" cy="0"/>
          <a:chOff x="0" y="0"/>
          <a:chExt cx="0" cy="0"/>
        </a:xfrm>
      </p:grpSpPr>
      <p:sp>
        <p:nvSpPr>
          <p:cNvPr id="323" name="Google Shape;323;p35"/>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24" name="Google Shape;324;p3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325" name="Google Shape;325;p35"/>
          <p:cNvGraphicFramePr/>
          <p:nvPr/>
        </p:nvGraphicFramePr>
        <p:xfrm>
          <a:off x="153576" y="671320"/>
          <a:ext cx="3000000" cy="3000000"/>
        </p:xfrm>
        <a:graphic>
          <a:graphicData uri="http://schemas.openxmlformats.org/drawingml/2006/table">
            <a:tbl>
              <a:tblPr>
                <a:noFill/>
                <a:tableStyleId>{FC772AC6-39CA-48DF-8951-CF327F584F66}</a:tableStyleId>
              </a:tblPr>
              <a:tblGrid>
                <a:gridCol w="4703825"/>
              </a:tblGrid>
              <a:tr h="429310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is true about templates.</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1) Template is a feature of C++ that allows us to write one code for different data types.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2) We can write one function that can be used for all data types including user defined types.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3) We can write one class or struct that can be used for all data types including user defined types.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4) Template is an example of compile time polymorphism.</a:t>
                      </a:r>
                      <a:endParaRPr b="0" i="0" sz="1800" u="none" cap="none" strike="noStrike">
                        <a:solidFill>
                          <a:schemeClr val="dk1"/>
                        </a:solidFill>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26" name="Google Shape;326;p35"/>
          <p:cNvSpPr txBox="1"/>
          <p:nvPr/>
        </p:nvSpPr>
        <p:spPr>
          <a:xfrm>
            <a:off x="5070764" y="890649"/>
            <a:ext cx="3800104" cy="397031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Options: </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1,2</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1,2,3</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1,2,4</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FF0000"/>
                </a:solidFill>
                <a:latin typeface="Calibri"/>
                <a:ea typeface="Calibri"/>
                <a:cs typeface="Calibri"/>
                <a:sym typeface="Calibri"/>
              </a:rPr>
              <a:t>1,2,3,4</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30" name="Shape 330"/>
        <p:cNvGrpSpPr/>
        <p:nvPr/>
      </p:nvGrpSpPr>
      <p:grpSpPr>
        <a:xfrm>
          <a:off x="0" y="0"/>
          <a:ext cx="0" cy="0"/>
          <a:chOff x="0" y="0"/>
          <a:chExt cx="0" cy="0"/>
        </a:xfrm>
      </p:grpSpPr>
      <p:sp>
        <p:nvSpPr>
          <p:cNvPr id="331" name="Google Shape;331;p36"/>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What will be the output of the following program?</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32" name="Google Shape;332;p3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333" name="Google Shape;333;p36"/>
          <p:cNvGraphicFramePr/>
          <p:nvPr/>
        </p:nvGraphicFramePr>
        <p:xfrm>
          <a:off x="153575" y="1123950"/>
          <a:ext cx="3000000" cy="3000000"/>
        </p:xfrm>
        <a:graphic>
          <a:graphicData uri="http://schemas.openxmlformats.org/drawingml/2006/table">
            <a:tbl>
              <a:tblPr>
                <a:noFill/>
                <a:tableStyleId>{FC772AC6-39CA-48DF-8951-CF327F584F66}</a:tableStyleId>
              </a:tblPr>
              <a:tblGrid>
                <a:gridCol w="5178450"/>
              </a:tblGrid>
              <a:tr h="341630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template &lt;typename T&gt;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void fun(const T&amp;x)</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static int count = 0;</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"x = " &lt;&lt; x &lt;&lt; " count = " &lt;&lt; count &lt;&lt; 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++count;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return;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34" name="Google Shape;334;p36"/>
          <p:cNvSpPr txBox="1"/>
          <p:nvPr/>
        </p:nvSpPr>
        <p:spPr>
          <a:xfrm>
            <a:off x="5438898" y="890649"/>
            <a:ext cx="3431969" cy="424731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fun&lt;int&gt; (1);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fun&lt;int&gt;(1);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fun&lt;double&gt;(1.1);</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return 0;</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38" name="Shape 338"/>
        <p:cNvGrpSpPr/>
        <p:nvPr/>
      </p:nvGrpSpPr>
      <p:grpSpPr>
        <a:xfrm>
          <a:off x="0" y="0"/>
          <a:ext cx="0" cy="0"/>
          <a:chOff x="0" y="0"/>
          <a:chExt cx="0" cy="0"/>
        </a:xfrm>
      </p:grpSpPr>
      <p:sp>
        <p:nvSpPr>
          <p:cNvPr id="339" name="Google Shape;339;p37"/>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40" name="Google Shape;340;p3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341" name="Google Shape;341;p37"/>
          <p:cNvGraphicFramePr/>
          <p:nvPr/>
        </p:nvGraphicFramePr>
        <p:xfrm>
          <a:off x="153575" y="1123950"/>
          <a:ext cx="3000000" cy="3000000"/>
        </p:xfrm>
        <a:graphic>
          <a:graphicData uri="http://schemas.openxmlformats.org/drawingml/2006/table">
            <a:tbl>
              <a:tblPr>
                <a:noFill/>
                <a:tableStyleId>{FC772AC6-39CA-48DF-8951-CF327F584F66}</a:tableStyleId>
              </a:tblPr>
              <a:tblGrid>
                <a:gridCol w="8882400"/>
              </a:tblGrid>
              <a:tr h="341630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x = 1 count = 0</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x = 1 count = 1</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x = 1.1 count = 0</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Compiler creates a new instance of a template function for every data type. So compiler creates two functions in the above example, one for int and other for double. Every instance has its own copy of static variable. The int instance of function is called twice, so count is incremented for the second call.</a:t>
                      </a:r>
                      <a:endParaRPr b="0" i="0" sz="1800" u="none" cap="none" strike="noStrike">
                        <a:solidFill>
                          <a:schemeClr val="dk1"/>
                        </a:solidFill>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45" name="Shape 345"/>
        <p:cNvGrpSpPr/>
        <p:nvPr/>
      </p:nvGrpSpPr>
      <p:grpSpPr>
        <a:xfrm>
          <a:off x="0" y="0"/>
          <a:ext cx="0" cy="0"/>
          <a:chOff x="0" y="0"/>
          <a:chExt cx="0" cy="0"/>
        </a:xfrm>
      </p:grpSpPr>
      <p:sp>
        <p:nvSpPr>
          <p:cNvPr id="346" name="Google Shape;346;p3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347" name="Google Shape;347;p38"/>
          <p:cNvGraphicFramePr/>
          <p:nvPr/>
        </p:nvGraphicFramePr>
        <p:xfrm>
          <a:off x="153575" y="783780"/>
          <a:ext cx="3000000" cy="3000000"/>
        </p:xfrm>
        <a:graphic>
          <a:graphicData uri="http://schemas.openxmlformats.org/drawingml/2006/table">
            <a:tbl>
              <a:tblPr>
                <a:noFill/>
                <a:tableStyleId>{FC772AC6-39CA-48DF-8951-CF327F584F66}</a:tableStyleId>
              </a:tblPr>
              <a:tblGrid>
                <a:gridCol w="878855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is correct about templates in C++? </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(1)When we write overloaded function we must code the function for each usage. </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(2)When we write function template we code the function only once.</a:t>
                      </a:r>
                      <a:endParaRPr/>
                    </a:p>
                    <a:p>
                      <a:pPr indent="0" lvl="1" marL="0" marR="0" rtl="0" algn="l">
                        <a:lnSpc>
                          <a:spcPct val="100000"/>
                        </a:lnSpc>
                        <a:spcBef>
                          <a:spcPts val="0"/>
                        </a:spcBef>
                        <a:spcAft>
                          <a:spcPts val="0"/>
                        </a:spcAft>
                        <a:buNone/>
                      </a:pPr>
                      <a:r>
                        <a:t/>
                      </a:r>
                      <a:endParaRPr sz="1800" u="none" cap="none" strike="noStrike">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1 only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2 only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Both are true</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Both are false</a:t>
                      </a:r>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1" name="Shape 351"/>
        <p:cNvGrpSpPr/>
        <p:nvPr/>
      </p:nvGrpSpPr>
      <p:grpSpPr>
        <a:xfrm>
          <a:off x="0" y="0"/>
          <a:ext cx="0" cy="0"/>
          <a:chOff x="0" y="0"/>
          <a:chExt cx="0" cy="0"/>
        </a:xfrm>
      </p:grpSpPr>
      <p:sp>
        <p:nvSpPr>
          <p:cNvPr id="352" name="Google Shape;352;p3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353" name="Google Shape;353;p39"/>
          <p:cNvGraphicFramePr/>
          <p:nvPr/>
        </p:nvGraphicFramePr>
        <p:xfrm>
          <a:off x="153575" y="783780"/>
          <a:ext cx="3000000" cy="3000000"/>
        </p:xfrm>
        <a:graphic>
          <a:graphicData uri="http://schemas.openxmlformats.org/drawingml/2006/table">
            <a:tbl>
              <a:tblPr>
                <a:noFill/>
                <a:tableStyleId>{FC772AC6-39CA-48DF-8951-CF327F584F66}</a:tableStyleId>
              </a:tblPr>
              <a:tblGrid>
                <a:gridCol w="878855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is correct about templates in C++? </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(1)When we write overloaded function we must code the function for each usage. </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(2)When we write function template we code the function only once.</a:t>
                      </a:r>
                      <a:endParaRPr/>
                    </a:p>
                    <a:p>
                      <a:pPr indent="0" lvl="1" marL="0" marR="0" rtl="0" algn="l">
                        <a:lnSpc>
                          <a:spcPct val="100000"/>
                        </a:lnSpc>
                        <a:spcBef>
                          <a:spcPts val="0"/>
                        </a:spcBef>
                        <a:spcAft>
                          <a:spcPts val="0"/>
                        </a:spcAft>
                        <a:buNone/>
                      </a:pPr>
                      <a:r>
                        <a:t/>
                      </a:r>
                      <a:endParaRPr sz="1800" u="none" cap="none" strike="noStrike">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1 only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2 only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solidFill>
                            <a:srgbClr val="FF0000"/>
                          </a:solidFill>
                          <a:latin typeface="Calibri"/>
                          <a:ea typeface="Calibri"/>
                          <a:cs typeface="Calibri"/>
                          <a:sym typeface="Calibri"/>
                        </a:rPr>
                        <a:t>Both are true</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Both are false</a:t>
                      </a:r>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7" name="Shape 357"/>
        <p:cNvGrpSpPr/>
        <p:nvPr/>
      </p:nvGrpSpPr>
      <p:grpSpPr>
        <a:xfrm>
          <a:off x="0" y="0"/>
          <a:ext cx="0" cy="0"/>
          <a:chOff x="0" y="0"/>
          <a:chExt cx="0" cy="0"/>
        </a:xfrm>
      </p:grpSpPr>
      <p:sp>
        <p:nvSpPr>
          <p:cNvPr id="358" name="Google Shape;358;p4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359" name="Google Shape;359;p40"/>
          <p:cNvGraphicFramePr/>
          <p:nvPr/>
        </p:nvGraphicFramePr>
        <p:xfrm>
          <a:off x="153575" y="783780"/>
          <a:ext cx="3000000" cy="3000000"/>
        </p:xfrm>
        <a:graphic>
          <a:graphicData uri="http://schemas.openxmlformats.org/drawingml/2006/table">
            <a:tbl>
              <a:tblPr>
                <a:noFill/>
                <a:tableStyleId>{FC772AC6-39CA-48DF-8951-CF327F584F66}</a:tableStyleId>
              </a:tblPr>
              <a:tblGrid>
                <a:gridCol w="3990925"/>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What will be the output of the following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template &lt;typename T&gt;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T max(T x, T y)</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return (x &gt; y)? x : y;</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max(3, 7) &lt;&lt; std::endl;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max(3.0, 7.0) &lt;&lt; std::endl;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max(3, 7.0) &lt;&lt; std::endl;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60" name="Google Shape;360;p40"/>
          <p:cNvSpPr txBox="1"/>
          <p:nvPr/>
        </p:nvSpPr>
        <p:spPr>
          <a:xfrm>
            <a:off x="4381995" y="819397"/>
            <a:ext cx="4583875" cy="418576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Compiler error in all cout statements</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Compiler error in last cout statements</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 7</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7.0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7.0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4. Runtime error</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64" name="Shape 364"/>
        <p:cNvGrpSpPr/>
        <p:nvPr/>
      </p:nvGrpSpPr>
      <p:grpSpPr>
        <a:xfrm>
          <a:off x="0" y="0"/>
          <a:ext cx="0" cy="0"/>
          <a:chOff x="0" y="0"/>
          <a:chExt cx="0" cy="0"/>
        </a:xfrm>
      </p:grpSpPr>
      <p:sp>
        <p:nvSpPr>
          <p:cNvPr id="365" name="Google Shape;365;p4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366" name="Google Shape;366;p41"/>
          <p:cNvGraphicFramePr/>
          <p:nvPr/>
        </p:nvGraphicFramePr>
        <p:xfrm>
          <a:off x="153575" y="783780"/>
          <a:ext cx="3000000" cy="3000000"/>
        </p:xfrm>
        <a:graphic>
          <a:graphicData uri="http://schemas.openxmlformats.org/drawingml/2006/table">
            <a:tbl>
              <a:tblPr>
                <a:noFill/>
                <a:tableStyleId>{FC772AC6-39CA-48DF-8951-CF327F584F66}</a:tableStyleId>
              </a:tblPr>
              <a:tblGrid>
                <a:gridCol w="3990925"/>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What will be the output of the following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template &lt;typename T&gt;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T max(T x, T y)</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return (x &gt; y)? x : y;</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max(3, 7) &lt;&lt; std::endl;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max(3.0, 7.0) &lt;&lt; std::endl;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max(3, 7.0) &lt;&lt; std::endl;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67" name="Google Shape;367;p41"/>
          <p:cNvSpPr txBox="1"/>
          <p:nvPr/>
        </p:nvSpPr>
        <p:spPr>
          <a:xfrm>
            <a:off x="4381995" y="819397"/>
            <a:ext cx="4583875" cy="418576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Compiler error in all cout statements</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Compiler error in last cout statements</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7</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7.0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7.0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4. Runtime error</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9" name="Shape 129"/>
        <p:cNvGrpSpPr/>
        <p:nvPr/>
      </p:nvGrpSpPr>
      <p:grpSpPr>
        <a:xfrm>
          <a:off x="0" y="0"/>
          <a:ext cx="0" cy="0"/>
          <a:chOff x="0" y="0"/>
          <a:chExt cx="0" cy="0"/>
        </a:xfrm>
      </p:grpSpPr>
      <p:sp>
        <p:nvSpPr>
          <p:cNvPr id="130" name="Google Shape;130;p5"/>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Note: Encourage students to answers the following questions.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What are templates?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Ans:  In general these are standard forms .</a:t>
            </a:r>
            <a:endParaRPr/>
          </a:p>
          <a:p>
            <a:pPr indent="-228600" lvl="1"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Have you all used a templates in your life?</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Ans: Yes. We all have used templates somewhere in our life</a:t>
            </a:r>
            <a:endParaRPr/>
          </a:p>
          <a:p>
            <a:pPr indent="-228600" lvl="1"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Give example.</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Ans: Suppose you go to bank to deposit or withdraw money. In earlier times, we had to fill the withdrawal or deposit form where we put necessary information like name, account number, amount, etc. Imagine what will happen if the form is not available? Everyone will try to provide the information in his / her own format. This form is called template. </a:t>
            </a:r>
            <a:endParaRPr/>
          </a:p>
          <a:p>
            <a:pPr indent="-228600" lvl="1"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Other examples of templates could be exam form, admission form, etc. </a:t>
            </a:r>
            <a:endParaRPr b="0" i="0" sz="1800" u="none" cap="none" strike="noStrike">
              <a:solidFill>
                <a:srgbClr val="000000"/>
              </a:solidFill>
              <a:latin typeface="Calibri"/>
              <a:ea typeface="Calibri"/>
              <a:cs typeface="Calibri"/>
              <a:sym typeface="Calibri"/>
            </a:endParaRPr>
          </a:p>
        </p:txBody>
      </p:sp>
      <p:sp>
        <p:nvSpPr>
          <p:cNvPr id="131" name="Google Shape;131;p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Introdution </a:t>
            </a:r>
            <a:endParaRPr b="1" i="0" sz="2400" u="none" cap="none" strike="noStrike">
              <a:solidFill>
                <a:srgbClr val="FFFFFF"/>
              </a:solidFill>
              <a:latin typeface="Calibri"/>
              <a:ea typeface="Calibri"/>
              <a:cs typeface="Calibri"/>
              <a:sym typeface="Calibri"/>
            </a:endParaRPr>
          </a:p>
        </p:txBody>
      </p:sp>
      <p:sp>
        <p:nvSpPr>
          <p:cNvPr id="132" name="Google Shape;132;p5"/>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de5a4cff6f_0_186"/>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3" name="Google Shape;373;gde5a4cff6f_0_186"/>
          <p:cNvSpPr txBox="1"/>
          <p:nvPr/>
        </p:nvSpPr>
        <p:spPr>
          <a:xfrm>
            <a:off x="2137144" y="20723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STL</a:t>
            </a:r>
            <a:endParaRPr b="1" i="0" sz="3000" u="none" cap="none" strike="noStrike">
              <a:solidFill>
                <a:schemeClr val="dk1"/>
              </a:solidFill>
              <a:latin typeface="Calibri"/>
              <a:ea typeface="Calibri"/>
              <a:cs typeface="Calibri"/>
              <a:sym typeface="Calibri"/>
            </a:endParaRPr>
          </a:p>
        </p:txBody>
      </p:sp>
      <p:sp>
        <p:nvSpPr>
          <p:cNvPr id="374" name="Google Shape;374;gde5a4cff6f_0_18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de5a4cff6f_0_19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We have already understood the concept of C++ Template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C++ STL (Standard Template Library) is a powerful set of C++ template classes to provide general-purpose classes and functions with templates that implement many popular and commonly used algorithms and data structures like vectors, lists, queues, and stacks.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 is a generalized library and so, its components are parameterized. </a:t>
            </a: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the core of the C++ Standard Template Library are following three well-structured components −</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Containers</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Algorithms</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Iterators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Learning STL is important for every C++ programmer as it saves a lot of time while writing code.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80" name="Google Shape;380;gde5a4cff6f_0_19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Introduction </a:t>
            </a:r>
            <a:endParaRPr b="1" i="0" sz="2400" u="none" cap="none" strike="noStrike">
              <a:solidFill>
                <a:srgbClr val="FFFFFF"/>
              </a:solidFill>
              <a:latin typeface="Calibri"/>
              <a:ea typeface="Calibri"/>
              <a:cs typeface="Calibri"/>
              <a:sym typeface="Calibri"/>
            </a:endParaRPr>
          </a:p>
        </p:txBody>
      </p:sp>
      <p:sp>
        <p:nvSpPr>
          <p:cNvPr id="381" name="Google Shape;381;gde5a4cff6f_0_194"/>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de5a4cff6f_0_201"/>
          <p:cNvSpPr txBox="1"/>
          <p:nvPr/>
        </p:nvSpPr>
        <p:spPr>
          <a:xfrm>
            <a:off x="154379" y="671320"/>
            <a:ext cx="8881500" cy="4379700"/>
          </a:xfrm>
          <a:prstGeom prst="rect">
            <a:avLst/>
          </a:prstGeom>
          <a:noFill/>
          <a:ln cap="flat" cmpd="sng" w="9525">
            <a:solidFill>
              <a:srgbClr val="F2F2F2"/>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All the three components have a rich set of pre-defined functions which help us in doing complicated tasks in very easy fashion.</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Containers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Containers are used to manage collections of objects of a certain kind. There are several different types of containers like deque, list, vector, map etc.</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Algorithms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Algorithms act on containers. They provide the means by which you will perform initialization, sorting, searching, and transforming of the contents of containers.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Iterators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Iterators are used to step through the elements of collections of objects. These collections may be containers or subsets of containers.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Will discuss about each component in detail soon</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87" name="Google Shape;387;gde5a4cff6f_0_20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Components</a:t>
            </a:r>
            <a:endParaRPr/>
          </a:p>
        </p:txBody>
      </p:sp>
      <p:sp>
        <p:nvSpPr>
          <p:cNvPr id="388" name="Google Shape;388;gde5a4cff6f_0_201"/>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de5a4cff6f_0_208"/>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4" name="Google Shape;394;gde5a4cff6f_0_208"/>
          <p:cNvSpPr txBox="1"/>
          <p:nvPr/>
        </p:nvSpPr>
        <p:spPr>
          <a:xfrm>
            <a:off x="2137144" y="20723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Containers</a:t>
            </a:r>
            <a:endParaRPr b="1" i="0" sz="3000" u="none" cap="none" strike="noStrike">
              <a:solidFill>
                <a:schemeClr val="dk1"/>
              </a:solidFill>
              <a:latin typeface="Calibri"/>
              <a:ea typeface="Calibri"/>
              <a:cs typeface="Calibri"/>
              <a:sym typeface="Calibri"/>
            </a:endParaRPr>
          </a:p>
        </p:txBody>
      </p:sp>
      <p:sp>
        <p:nvSpPr>
          <p:cNvPr id="395" name="Google Shape;395;gde5a4cff6f_0_20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de5a4cff6f_0_216"/>
          <p:cNvSpPr txBox="1"/>
          <p:nvPr/>
        </p:nvSpPr>
        <p:spPr>
          <a:xfrm>
            <a:off x="154379" y="671320"/>
            <a:ext cx="8881500" cy="4379700"/>
          </a:xfrm>
          <a:prstGeom prst="rect">
            <a:avLst/>
          </a:prstGeom>
          <a:noFill/>
          <a:ln cap="flat" cmpd="sng" w="9525">
            <a:solidFill>
              <a:srgbClr val="F2F2F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Containers are library used to manage collections of classes and objects of a certain kind.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containers are implemented as generic class templates.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Containers help us to implement and replicate simple and complex data structures very easily like arrays, lists, trees , stack, queues, etc.</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For example you can very easily define a linked list in a single statement by using list container of container library in STL , saving your time and effort. It means a linked list template is already defined. You have to simply use it by creating objects from it and calling methods of it.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Containers can be used to hold different kind of objects. It means same container can be operated on any data types , you don’t have to define the same container for different type of elements.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01" name="Google Shape;401;gde5a4cff6f_0_21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Containers</a:t>
            </a:r>
            <a:endParaRPr/>
          </a:p>
        </p:txBody>
      </p:sp>
      <p:sp>
        <p:nvSpPr>
          <p:cNvPr id="402" name="Google Shape;402;gde5a4cff6f_0_216"/>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de5a4cff6f_0_223"/>
          <p:cNvSpPr txBox="1"/>
          <p:nvPr/>
        </p:nvSpPr>
        <p:spPr>
          <a:xfrm>
            <a:off x="154379" y="671320"/>
            <a:ext cx="89064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Array: is a linear collection of elements of similar data types. Operations possible on array : addition of elements. Addition can be done randomly.</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Stack: collection of items arranged on top of each other in the form of pile where elements are inserted and extracted only from one end of the pile.. Stack is a linear data structure which follows a particular order in which the operations are performed. The order may be LIFO (Last In First Out) or FILO (First In Last Out)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Queue: A Queue is a linear structure which follows a particular order in which the operations are performed. specifically designed to operate in a FIFO context (first-in first-out), where elements are inserted into one end of the container and extracted from the other</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08" name="Google Shape;408;gde5a4cff6f_0_223"/>
          <p:cNvSpPr txBox="1"/>
          <p:nvPr/>
        </p:nvSpPr>
        <p:spPr>
          <a:xfrm>
            <a:off x="2592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Data structures</a:t>
            </a:r>
            <a:endParaRPr/>
          </a:p>
        </p:txBody>
      </p:sp>
      <p:sp>
        <p:nvSpPr>
          <p:cNvPr id="409" name="Google Shape;409;gde5a4cff6f_0_223"/>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de5a4cff6f_0_230"/>
          <p:cNvSpPr txBox="1"/>
          <p:nvPr/>
        </p:nvSpPr>
        <p:spPr>
          <a:xfrm>
            <a:off x="154379" y="671320"/>
            <a:ext cx="89064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Linked list:   A linked list is a linear data structure, in which the elements are not stored at contiguous memory locations.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To create a linked list, following structure need to be created. Program will work around this structure.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15" name="Google Shape;415;gde5a4cff6f_0_230"/>
          <p:cNvSpPr txBox="1"/>
          <p:nvPr/>
        </p:nvSpPr>
        <p:spPr>
          <a:xfrm>
            <a:off x="2592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Data structures</a:t>
            </a:r>
            <a:endParaRPr/>
          </a:p>
        </p:txBody>
      </p:sp>
      <p:sp>
        <p:nvSpPr>
          <p:cNvPr id="416" name="Google Shape;416;gde5a4cff6f_0_230"/>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id="417" name="Google Shape;417;gde5a4cff6f_0_230"/>
          <p:cNvPicPr preferRelativeResize="0"/>
          <p:nvPr/>
        </p:nvPicPr>
        <p:blipFill rotWithShape="1">
          <a:blip r:embed="rId3">
            <a:alphaModFix/>
          </a:blip>
          <a:srcRect b="0" l="0" r="0" t="0"/>
          <a:stretch/>
        </p:blipFill>
        <p:spPr>
          <a:xfrm>
            <a:off x="1503528" y="1434387"/>
            <a:ext cx="5942300" cy="1323121"/>
          </a:xfrm>
          <a:prstGeom prst="rect">
            <a:avLst/>
          </a:prstGeom>
          <a:noFill/>
          <a:ln>
            <a:noFill/>
          </a:ln>
        </p:spPr>
      </p:pic>
      <p:graphicFrame>
        <p:nvGraphicFramePr>
          <p:cNvPr id="418" name="Google Shape;418;gde5a4cff6f_0_230"/>
          <p:cNvGraphicFramePr/>
          <p:nvPr/>
        </p:nvGraphicFramePr>
        <p:xfrm>
          <a:off x="1655618" y="3716976"/>
          <a:ext cx="3000000" cy="3000000"/>
        </p:xfrm>
        <a:graphic>
          <a:graphicData uri="http://schemas.openxmlformats.org/drawingml/2006/table">
            <a:tbl>
              <a:tblPr>
                <a:noFill/>
                <a:tableStyleId>{FC772AC6-39CA-48DF-8951-CF327F584F66}</a:tableStyleId>
              </a:tblPr>
              <a:tblGrid>
                <a:gridCol w="5904025"/>
              </a:tblGrid>
              <a:tr h="1023950">
                <a:tc>
                  <a:txBody>
                    <a:bodyPr/>
                    <a:lstStyle/>
                    <a:p>
                      <a:pPr indent="0" lvl="0" marL="0" marR="0" rtl="0" algn="l">
                        <a:lnSpc>
                          <a:spcPct val="100000"/>
                        </a:lnSpc>
                        <a:spcBef>
                          <a:spcPts val="0"/>
                        </a:spcBef>
                        <a:spcAft>
                          <a:spcPts val="0"/>
                        </a:spcAft>
                        <a:buNone/>
                      </a:pPr>
                      <a:r>
                        <a:rPr b="0" i="0" lang="en-US" sz="1250" u="none" cap="none" strike="noStrike">
                          <a:latin typeface="Consolas"/>
                          <a:ea typeface="Consolas"/>
                          <a:cs typeface="Consolas"/>
                          <a:sym typeface="Consolas"/>
                        </a:rPr>
                        <a:t>// A linked list node</a:t>
                      </a:r>
                      <a:endParaRPr/>
                    </a:p>
                    <a:p>
                      <a:pPr indent="0" lvl="0" marL="0" marR="0" rtl="0" algn="l">
                        <a:lnSpc>
                          <a:spcPct val="100000"/>
                        </a:lnSpc>
                        <a:spcBef>
                          <a:spcPts val="0"/>
                        </a:spcBef>
                        <a:spcAft>
                          <a:spcPts val="0"/>
                        </a:spcAft>
                        <a:buNone/>
                      </a:pPr>
                      <a:r>
                        <a:rPr b="0" i="0" lang="en-US" sz="1250" u="none" cap="none" strike="noStrike">
                          <a:latin typeface="Consolas"/>
                          <a:ea typeface="Consolas"/>
                          <a:cs typeface="Consolas"/>
                          <a:sym typeface="Consolas"/>
                        </a:rPr>
                        <a:t>struct Node {</a:t>
                      </a:r>
                      <a:endParaRPr/>
                    </a:p>
                    <a:p>
                      <a:pPr indent="0" lvl="0" marL="0" marR="0" rtl="0" algn="l">
                        <a:lnSpc>
                          <a:spcPct val="100000"/>
                        </a:lnSpc>
                        <a:spcBef>
                          <a:spcPts val="0"/>
                        </a:spcBef>
                        <a:spcAft>
                          <a:spcPts val="0"/>
                        </a:spcAft>
                        <a:buNone/>
                      </a:pPr>
                      <a:r>
                        <a:rPr b="0" i="0" lang="en-US" sz="1250" u="none" cap="none" strike="noStrike">
                          <a:latin typeface="Consolas"/>
                          <a:ea typeface="Consolas"/>
                          <a:cs typeface="Consolas"/>
                          <a:sym typeface="Consolas"/>
                        </a:rPr>
                        <a:t>    int data;</a:t>
                      </a:r>
                      <a:endParaRPr/>
                    </a:p>
                    <a:p>
                      <a:pPr indent="0" lvl="0" marL="0" marR="0" rtl="0" algn="l">
                        <a:lnSpc>
                          <a:spcPct val="100000"/>
                        </a:lnSpc>
                        <a:spcBef>
                          <a:spcPts val="0"/>
                        </a:spcBef>
                        <a:spcAft>
                          <a:spcPts val="0"/>
                        </a:spcAft>
                        <a:buNone/>
                      </a:pPr>
                      <a:r>
                        <a:rPr b="0" i="0" lang="en-US" sz="1250" u="none" cap="none" strike="noStrike">
                          <a:latin typeface="Consolas"/>
                          <a:ea typeface="Consolas"/>
                          <a:cs typeface="Consolas"/>
                          <a:sym typeface="Consolas"/>
                        </a:rPr>
                        <a:t>    struct Node* next;</a:t>
                      </a:r>
                      <a:endParaRPr/>
                    </a:p>
                    <a:p>
                      <a:pPr indent="0" lvl="0" marL="0" marR="0" rtl="0" algn="l">
                        <a:lnSpc>
                          <a:spcPct val="100000"/>
                        </a:lnSpc>
                        <a:spcBef>
                          <a:spcPts val="0"/>
                        </a:spcBef>
                        <a:spcAft>
                          <a:spcPts val="0"/>
                        </a:spcAft>
                        <a:buNone/>
                      </a:pPr>
                      <a:r>
                        <a:rPr b="0" i="0" lang="en-US" sz="1250" u="none" cap="none" strike="noStrike">
                          <a:latin typeface="Consolas"/>
                          <a:ea typeface="Consolas"/>
                          <a:cs typeface="Consolas"/>
                          <a:sym typeface="Consolas"/>
                        </a:rPr>
                        <a:t>};</a:t>
                      </a:r>
                      <a:endParaRPr/>
                    </a:p>
                  </a:txBody>
                  <a:tcPr marT="133350" marB="133350" marR="95250" marL="95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419" name="Google Shape;419;gde5a4cff6f_0_230"/>
          <p:cNvSpPr/>
          <p:nvPr/>
        </p:nvSpPr>
        <p:spPr>
          <a:xfrm>
            <a:off x="1619250" y="2251075"/>
            <a:ext cx="9144000" cy="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de5a4cff6f_0_240"/>
          <p:cNvSpPr txBox="1"/>
          <p:nvPr/>
        </p:nvSpPr>
        <p:spPr>
          <a:xfrm>
            <a:off x="154379" y="671320"/>
            <a:ext cx="89064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Tree: A tree is a nonlinear data structure, compared to arrays, linked lists, stacks and queues which are linear data structures. It is a collection of nodes connected by directed (or undirected) edges.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25" name="Google Shape;425;gde5a4cff6f_0_240"/>
          <p:cNvSpPr txBox="1"/>
          <p:nvPr/>
        </p:nvSpPr>
        <p:spPr>
          <a:xfrm>
            <a:off x="2592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Data structures</a:t>
            </a:r>
            <a:endParaRPr/>
          </a:p>
        </p:txBody>
      </p:sp>
      <p:sp>
        <p:nvSpPr>
          <p:cNvPr id="426" name="Google Shape;426;gde5a4cff6f_0_240"/>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id="427" name="Google Shape;427;gde5a4cff6f_0_240"/>
          <p:cNvPicPr preferRelativeResize="0"/>
          <p:nvPr/>
        </p:nvPicPr>
        <p:blipFill rotWithShape="1">
          <a:blip r:embed="rId3">
            <a:alphaModFix/>
          </a:blip>
          <a:srcRect b="0" l="0" r="0" t="0"/>
          <a:stretch/>
        </p:blipFill>
        <p:spPr>
          <a:xfrm>
            <a:off x="3979223" y="1722590"/>
            <a:ext cx="2753096" cy="313852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de5a4cff6f_0_248"/>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vector: replicates arrays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queue: replicates queue</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stack: replicates stack</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list: replicates linked list</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set: replicates trees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maps: associative arrays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And many more…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33" name="Google Shape;433;gde5a4cff6f_0_248"/>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Common containers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de5a4cff6f_0_25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we use container library, then we have to include that header file first and use the constructor to initialize the object.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Eg. While using list container, include container list and create object as follows: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&lt;list&gt;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list &lt;int&gt; mylist;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list &lt;double&gt; mylist1;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39" name="Google Shape;439;gde5a4cff6f_0_254"/>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How to use container library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6" name="Shape 136"/>
        <p:cNvGrpSpPr/>
        <p:nvPr/>
      </p:nvGrpSpPr>
      <p:grpSpPr>
        <a:xfrm>
          <a:off x="0" y="0"/>
          <a:ext cx="0" cy="0"/>
          <a:chOff x="0" y="0"/>
          <a:chExt cx="0" cy="0"/>
        </a:xfrm>
      </p:grpSpPr>
      <p:sp>
        <p:nvSpPr>
          <p:cNvPr id="137" name="Google Shape;137;p6"/>
          <p:cNvSpPr txBox="1"/>
          <p:nvPr/>
        </p:nvSpPr>
        <p:spPr>
          <a:xfrm>
            <a:off x="154379" y="671320"/>
            <a:ext cx="8881595" cy="4379804"/>
          </a:xfrm>
          <a:prstGeom prst="rect">
            <a:avLst/>
          </a:prstGeom>
          <a:noFill/>
          <a:ln cap="flat" cmpd="sng" w="9525">
            <a:solidFill>
              <a:srgbClr val="F2F2F2"/>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Let us understand this with the help of example.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Max( int a, int b){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a&gt;b ? a :b;</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"Max of two numbers : " &lt;&lt;Max(4,5);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above program gives max to two integers. What if we want to use it for doubles?</a:t>
            </a:r>
            <a:endParaRPr b="0" i="0" sz="1800" u="none" cap="none" strike="noStrike">
              <a:solidFill>
                <a:srgbClr val="000000"/>
              </a:solidFill>
              <a:latin typeface="Calibri"/>
              <a:ea typeface="Calibri"/>
              <a:cs typeface="Calibri"/>
              <a:sym typeface="Calibri"/>
            </a:endParaRPr>
          </a:p>
        </p:txBody>
      </p:sp>
      <p:sp>
        <p:nvSpPr>
          <p:cNvPr id="138" name="Google Shape;138;p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Why templates</a:t>
            </a:r>
            <a:endParaRPr b="1" i="0" sz="2400" u="none" cap="none" strike="noStrike">
              <a:solidFill>
                <a:srgbClr val="FFFFFF"/>
              </a:solidFill>
              <a:latin typeface="Calibri"/>
              <a:ea typeface="Calibri"/>
              <a:cs typeface="Calibri"/>
              <a:sym typeface="Calibri"/>
            </a:endParaRPr>
          </a:p>
        </p:txBody>
      </p:sp>
      <p:sp>
        <p:nvSpPr>
          <p:cNvPr id="139" name="Google Shape;139;p6"/>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de5a4cff6f_0_260"/>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the above example shown, we don’t have to create list class. It already exists.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There are pre-defined containers in c++, which are list, vector, queues , stacks , etc.</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45" name="Google Shape;445;gde5a4cff6f_0_26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How to use container library</a:t>
            </a:r>
            <a:endParaRPr b="1" i="0" sz="2400" u="none" cap="none" strike="noStrike">
              <a:solidFill>
                <a:srgbClr val="FFFFFF"/>
              </a:solidFill>
              <a:latin typeface="Calibri"/>
              <a:ea typeface="Calibri"/>
              <a:cs typeface="Calibri"/>
              <a:sym typeface="Calibri"/>
            </a:endParaRPr>
          </a:p>
        </p:txBody>
      </p:sp>
      <p:sp>
        <p:nvSpPr>
          <p:cNvPr id="446" name="Google Shape;446;gde5a4cff6f_0_260"/>
          <p:cNvSpPr/>
          <p:nvPr/>
        </p:nvSpPr>
        <p:spPr>
          <a:xfrm>
            <a:off x="2219325" y="11239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de5a4cff6f_0_304"/>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Earlier we have learnt array container in STL (or in general) using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Array&lt;int, 5&gt; A;</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This array can contain 5 elements in an array named A. It is fixed size array.</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Drawbacks of array:</a:t>
            </a:r>
            <a:endParaRPr/>
          </a:p>
          <a:p>
            <a:pPr indent="0" lvl="2"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-The size of an array is fixed.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-User must know number of elements to be stored beforehand declaring an array.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Defining oversized array is a wastage of memory ( to store 10 elements, we are 		declaring array of size)</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So we need solution which will allow us flexibility to add elements into an array as and when required at runtime</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Solution to this is Vector container in STL</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52" name="Google Shape;452;gde5a4cff6f_0_304"/>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Vector container in STL</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de5a4cff6f_0_310"/>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As we have identifie solution of the fixed size or static size arrays problem is dynamic arrays!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They have dynamic size, i.e. their size can change during runtime.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Container library provides vectors to replicate dynamic arrays.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SYNTAX for creating a vector is: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 object_type &gt; vector_name;</a:t>
            </a:r>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458" name="Google Shape;458;gde5a4cff6f_0_310"/>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Vector container in STL</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de5a4cff6f_0_316"/>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&lt;vector&gt;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 &lt;int&gt;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Vector being a dynamic array, doesn't needs size during declaration, hence the above code will create a blank vector. Initially the vector is blank, as it has no data. but as you add data, it grows.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Vector &lt;char&gt; V1(5);</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 will create a vector V1 of size 5 initially which can grow dynamically</a:t>
            </a:r>
            <a:endParaRPr b="0" i="0" sz="1800" u="none" cap="none" strike="noStrike">
              <a:solidFill>
                <a:srgbClr val="000000"/>
              </a:solidFill>
              <a:latin typeface="Calibri"/>
              <a:ea typeface="Calibri"/>
              <a:cs typeface="Calibri"/>
              <a:sym typeface="Calibri"/>
            </a:endParaRPr>
          </a:p>
        </p:txBody>
      </p:sp>
      <p:sp>
        <p:nvSpPr>
          <p:cNvPr id="464" name="Google Shape;464;gde5a4cff6f_0_316"/>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Vector Container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gde5a4cff6f_0_322"/>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There are many ways to initialize a vector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&lt;vector&gt;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vector&lt;string&gt; v {“c++" ,“STL" ,“looks" ,“great"};}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 You can also initialize a vector with one element a certain number of times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vector&lt;string&gt; v(4 , “Test");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However this is not the end of the vector, still more elements can always  be added at the end.</a:t>
            </a:r>
            <a:endParaRPr/>
          </a:p>
        </p:txBody>
      </p:sp>
      <p:sp>
        <p:nvSpPr>
          <p:cNvPr id="470" name="Google Shape;470;gde5a4cff6f_0_322"/>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Vector Container</a:t>
            </a:r>
            <a:endParaRPr/>
          </a:p>
        </p:txBody>
      </p:sp>
      <p:graphicFrame>
        <p:nvGraphicFramePr>
          <p:cNvPr id="471" name="Google Shape;471;gde5a4cff6f_0_322"/>
          <p:cNvGraphicFramePr/>
          <p:nvPr/>
        </p:nvGraphicFramePr>
        <p:xfrm>
          <a:off x="1060863" y="2501526"/>
          <a:ext cx="3000000" cy="3000000"/>
        </p:xfrm>
        <a:graphic>
          <a:graphicData uri="http://schemas.openxmlformats.org/drawingml/2006/table">
            <a:tbl>
              <a:tblPr bandRow="1" firstRow="1">
                <a:noFill/>
                <a:tableStyleId>{CFF9E822-94F6-4E14-B4DC-18FA475F97DF}</a:tableStyleId>
              </a:tblPr>
              <a:tblGrid>
                <a:gridCol w="1524000"/>
                <a:gridCol w="1524000"/>
                <a:gridCol w="1524000"/>
                <a:gridCol w="1524000"/>
              </a:tblGrid>
              <a:tr h="370850">
                <a:tc>
                  <a:txBody>
                    <a:bodyPr/>
                    <a:lstStyle/>
                    <a:p>
                      <a:pPr indent="0" lvl="0" marL="0" marR="0" rtl="0" algn="l">
                        <a:lnSpc>
                          <a:spcPct val="100000"/>
                        </a:lnSpc>
                        <a:spcBef>
                          <a:spcPts val="0"/>
                        </a:spcBef>
                        <a:spcAft>
                          <a:spcPts val="0"/>
                        </a:spcAft>
                        <a:buNone/>
                      </a:pPr>
                      <a:r>
                        <a:rPr lang="en-US" sz="1400" u="none" cap="none" strike="noStrike">
                          <a:solidFill>
                            <a:schemeClr val="dk1"/>
                          </a:solidFill>
                        </a:rPr>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solidFill>
                            <a:schemeClr val="dk1"/>
                          </a:solidFill>
                        </a:rPr>
                        <a:t>STL</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solidFill>
                            <a:schemeClr val="dk1"/>
                          </a:solidFill>
                        </a:rPr>
                        <a:t>looks</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solidFill>
                            <a:schemeClr val="dk1"/>
                          </a:solidFill>
                        </a:rPr>
                        <a:t>great</a:t>
                      </a:r>
                      <a:endParaRPr/>
                    </a:p>
                  </a:txBody>
                  <a:tcPr marT="45725" marB="45725" marR="91450" marL="91450"/>
                </a:tc>
              </a:tr>
            </a:tbl>
          </a:graphicData>
        </a:graphic>
      </p:graphicFrame>
      <p:graphicFrame>
        <p:nvGraphicFramePr>
          <p:cNvPr id="472" name="Google Shape;472;gde5a4cff6f_0_322"/>
          <p:cNvGraphicFramePr/>
          <p:nvPr/>
        </p:nvGraphicFramePr>
        <p:xfrm>
          <a:off x="1142011" y="3868646"/>
          <a:ext cx="3000000" cy="3000000"/>
        </p:xfrm>
        <a:graphic>
          <a:graphicData uri="http://schemas.openxmlformats.org/drawingml/2006/table">
            <a:tbl>
              <a:tblPr bandRow="1" firstRow="1">
                <a:noFill/>
                <a:tableStyleId>{CFF9E822-94F6-4E14-B4DC-18FA475F97DF}</a:tableStyleId>
              </a:tblPr>
              <a:tblGrid>
                <a:gridCol w="1524000"/>
                <a:gridCol w="1524000"/>
                <a:gridCol w="1524000"/>
                <a:gridCol w="1524000"/>
              </a:tblGrid>
              <a:tr h="370850">
                <a:tc>
                  <a:txBody>
                    <a:bodyPr/>
                    <a:lstStyle/>
                    <a:p>
                      <a:pPr indent="0" lvl="0" marL="0" marR="0" rtl="0" algn="l">
                        <a:lnSpc>
                          <a:spcPct val="100000"/>
                        </a:lnSpc>
                        <a:spcBef>
                          <a:spcPts val="0"/>
                        </a:spcBef>
                        <a:spcAft>
                          <a:spcPts val="0"/>
                        </a:spcAft>
                        <a:buNone/>
                      </a:pPr>
                      <a:r>
                        <a:rPr lang="en-US" sz="1400" u="none" cap="none" strike="noStrike">
                          <a:solidFill>
                            <a:schemeClr val="dk1"/>
                          </a:solidFill>
                        </a:rPr>
                        <a:t>Test</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solidFill>
                            <a:schemeClr val="dk1"/>
                          </a:solidFill>
                        </a:rPr>
                        <a:t>Test</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solidFill>
                            <a:schemeClr val="dk1"/>
                          </a:solidFill>
                        </a:rPr>
                        <a:t>Test</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solidFill>
                            <a:schemeClr val="dk1"/>
                          </a:solidFill>
                        </a:rPr>
                        <a:t>Test </a:t>
                      </a:r>
                      <a:endParaRPr/>
                    </a:p>
                  </a:txBody>
                  <a:tcPr marT="45725" marB="45725" marR="91450" marL="91450"/>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gde5a4cff6f_0_330"/>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push_back function: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push_back() is used for inserting an element at the end of the vector. If the type of object passed as parameter in the push_back() is not same as that of the vector or is not interconvertible an exception is thrown.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&lt;vector&gt;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  v; //will create a blank vector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v.push_back(1);  //insert 1 at the back of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v.push_back(2);  //insert 2 at the back of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v.push_back(3);  //insert 3 at the back of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478" name="Google Shape;478;gde5a4cff6f_0_330"/>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Member functions of vector</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gde5a4cff6f_0_336"/>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Subscript Operator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&lt;vector&gt;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  v; //will create a blank vector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v.push_back(1);  //insert 1 at the back of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v.push_back(2);  //insert 2 at the back of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v.push_back(3);  //insert 3 at the back of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cout&lt;&lt;v[0];    //prints 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cout&lt;&lt;v[1];    //prints 2</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cout&lt;&lt;v[2];  ///prints 3</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484" name="Google Shape;484;gde5a4cff6f_0_336"/>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Member functions of vector</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gde5a4cff6f_0_342"/>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Subscript Operator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&lt;vector&gt;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  v; //will create a blank vector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v.push_back(1);  //insert 1 at the back of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v.push_back(2);  //insert 2 at the back of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v.push_back(3);  //insert 3 at the back of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(int i=0;i&lt;3;i++)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cout&lt;&lt;v[i];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490" name="Google Shape;490;gde5a4cff6f_0_342"/>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Member functions of vector</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gde5a4cff6f_0_348"/>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size function </a:t>
            </a:r>
            <a:r>
              <a:rPr b="0" i="0" lang="en-US" sz="1800" u="none" cap="none" strike="noStrike">
                <a:solidFill>
                  <a:srgbClr val="000000"/>
                </a:solidFill>
                <a:latin typeface="Calibri"/>
                <a:ea typeface="Calibri"/>
                <a:cs typeface="Calibri"/>
                <a:sym typeface="Calibri"/>
              </a:rPr>
              <a:t>: This method returns the size of the vector.</a:t>
            </a:r>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empty function </a:t>
            </a:r>
            <a:r>
              <a:rPr b="0" i="0" lang="en-US" sz="1800" u="none" cap="none" strike="noStrike">
                <a:solidFill>
                  <a:srgbClr val="000000"/>
                </a:solidFill>
                <a:latin typeface="Calibri"/>
                <a:ea typeface="Calibri"/>
                <a:cs typeface="Calibri"/>
                <a:sym typeface="Calibri"/>
              </a:rPr>
              <a:t>:This method returns true if the vector is empty else returns false.</a:t>
            </a:r>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at function </a:t>
            </a:r>
            <a:r>
              <a:rPr b="0" i="0" lang="en-US" sz="1800" u="none" cap="none" strike="noStrike">
                <a:solidFill>
                  <a:srgbClr val="000000"/>
                </a:solidFill>
                <a:latin typeface="Calibri"/>
                <a:ea typeface="Calibri"/>
                <a:cs typeface="Calibri"/>
                <a:sym typeface="Calibri"/>
              </a:rPr>
              <a:t>: This method works same in case of vector as it works for array. vector_name.at(i) returns the element at </a:t>
            </a:r>
            <a:r>
              <a:rPr b="1" i="0" lang="en-US" sz="1800" u="none" cap="none" strike="noStrike">
                <a:solidFill>
                  <a:srgbClr val="000000"/>
                </a:solidFill>
                <a:latin typeface="Calibri"/>
                <a:ea typeface="Calibri"/>
                <a:cs typeface="Calibri"/>
                <a:sym typeface="Calibri"/>
              </a:rPr>
              <a:t>ith</a:t>
            </a:r>
            <a:r>
              <a:rPr b="0" i="0" lang="en-US" sz="1800" u="none" cap="none" strike="noStrike">
                <a:solidFill>
                  <a:srgbClr val="000000"/>
                </a:solidFill>
                <a:latin typeface="Calibri"/>
                <a:ea typeface="Calibri"/>
                <a:cs typeface="Calibri"/>
                <a:sym typeface="Calibri"/>
              </a:rPr>
              <a:t> index in the vector </a:t>
            </a:r>
            <a:r>
              <a:rPr b="1" i="0" lang="en-US" sz="1800" u="none" cap="none" strike="noStrike">
                <a:solidFill>
                  <a:srgbClr val="000000"/>
                </a:solidFill>
                <a:latin typeface="Calibri"/>
                <a:ea typeface="Calibri"/>
                <a:cs typeface="Calibri"/>
                <a:sym typeface="Calibri"/>
              </a:rPr>
              <a:t>vector_name</a:t>
            </a:r>
            <a:r>
              <a:rPr b="0" i="0" lang="en-US" sz="1800" u="none" cap="none" strike="noStrike">
                <a:solidFill>
                  <a:srgbClr val="000000"/>
                </a:solidFill>
                <a:latin typeface="Calibri"/>
                <a:ea typeface="Calibri"/>
                <a:cs typeface="Calibri"/>
                <a:sym typeface="Calibri"/>
              </a:rPr>
              <a:t>.</a:t>
            </a:r>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front and back functions</a:t>
            </a:r>
            <a:r>
              <a:rPr b="0" i="0" lang="en-US" sz="1800" u="none" cap="none" strike="noStrike">
                <a:solidFill>
                  <a:srgbClr val="000000"/>
                </a:solidFill>
                <a:latin typeface="Calibri"/>
                <a:ea typeface="Calibri"/>
                <a:cs typeface="Calibri"/>
                <a:sym typeface="Calibri"/>
              </a:rPr>
              <a:t> :vector_name.front() retuns the element at the front of the vector (i.e. leftmost element). While vector_name.back() returns the element at the back of the vector (i.e. rightmost element).</a:t>
            </a:r>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clear</a:t>
            </a:r>
            <a:r>
              <a:rPr b="0" i="0" lang="en-US" sz="1800" u="none" cap="none" strike="noStrike">
                <a:solidFill>
                  <a:srgbClr val="000000"/>
                </a:solidFill>
                <a:latin typeface="Calibri"/>
                <a:ea typeface="Calibri"/>
                <a:cs typeface="Calibri"/>
                <a:sym typeface="Calibri"/>
              </a:rPr>
              <a:t> function:This method clears the whole vector, removes all the elements from the vector but do not delete the vector. SYNTAX: clear() . For a vector </a:t>
            </a:r>
            <a:r>
              <a:rPr b="1" i="0" lang="en-US" sz="1800" u="none" cap="none" strike="noStrike">
                <a:solidFill>
                  <a:srgbClr val="000000"/>
                </a:solidFill>
                <a:latin typeface="Calibri"/>
                <a:ea typeface="Calibri"/>
                <a:cs typeface="Calibri"/>
                <a:sym typeface="Calibri"/>
              </a:rPr>
              <a:t>v</a:t>
            </a:r>
            <a:r>
              <a:rPr b="0" i="0" lang="en-US" sz="1800" u="none" cap="none" strike="noStrike">
                <a:solidFill>
                  <a:srgbClr val="000000"/>
                </a:solidFill>
                <a:latin typeface="Calibri"/>
                <a:ea typeface="Calibri"/>
                <a:cs typeface="Calibri"/>
                <a:sym typeface="Calibri"/>
              </a:rPr>
              <a:t>, v.clear() will clear it, but not delete it.</a:t>
            </a:r>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capacity() function: </a:t>
            </a:r>
            <a:r>
              <a:rPr b="0" i="0" lang="en-US" sz="1800" u="none" cap="none" strike="noStrike">
                <a:solidFill>
                  <a:srgbClr val="000000"/>
                </a:solidFill>
                <a:latin typeface="Calibri"/>
                <a:ea typeface="Calibri"/>
                <a:cs typeface="Calibri"/>
                <a:sym typeface="Calibri"/>
              </a:rPr>
              <a:t>This method returns the number of elements that can be inserted in the vector based on the memory allocated to the vector.</a:t>
            </a:r>
            <a:endParaRPr/>
          </a:p>
        </p:txBody>
      </p:sp>
      <p:sp>
        <p:nvSpPr>
          <p:cNvPr id="496" name="Google Shape;496;gde5a4cff6f_0_348"/>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Member functions of vector</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gde5a4cff6f_0_354"/>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  v; //will create a blank vector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cout&lt;&lt;"current capacity =" &lt;&lt;v.capacity()&lt;&lt;endl;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for(int i=0;i&lt;=9;i++)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v.push_back(10*(i+1));  //insert 10,20,30, upto 100 etc at the back of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cout&lt;&lt;"current capacity =" &lt;&lt;v.capacity()&lt;&lt;endl;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Front element in vector " &lt;&lt;v.front()&lt;&lt;endl;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Back element in vector " &lt;&lt;v.back()&lt;&lt;endl;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502" name="Google Shape;502;gde5a4cff6f_0_354"/>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Member functions of vector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3" name="Shape 143"/>
        <p:cNvGrpSpPr/>
        <p:nvPr/>
      </p:nvGrpSpPr>
      <p:grpSpPr>
        <a:xfrm>
          <a:off x="0" y="0"/>
          <a:ext cx="0" cy="0"/>
          <a:chOff x="0" y="0"/>
          <a:chExt cx="0" cy="0"/>
        </a:xfrm>
      </p:grpSpPr>
      <p:sp>
        <p:nvSpPr>
          <p:cNvPr id="144" name="Google Shape;144;p7"/>
          <p:cNvSpPr txBox="1"/>
          <p:nvPr/>
        </p:nvSpPr>
        <p:spPr>
          <a:xfrm>
            <a:off x="154379" y="671320"/>
            <a:ext cx="8906493"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For doubles, we have to overload the function.</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Max( int a, int b){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a&gt;b ? a :b;</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double Max( double a, double b){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a&gt;b ? a :b;</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cout&lt;&lt;Max(4,5)&lt;&lt;endl;</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cout&lt;&lt;Max(4.5, 3.2)&lt;&lt;endl;</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p:txBody>
      </p:sp>
      <p:sp>
        <p:nvSpPr>
          <p:cNvPr id="145" name="Google Shape;145;p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Why templates</a:t>
            </a:r>
            <a:endParaRPr b="1" i="0" sz="2400" u="none" cap="none" strike="noStrike">
              <a:solidFill>
                <a:srgbClr val="FFFFFF"/>
              </a:solidFill>
              <a:latin typeface="Calibri"/>
              <a:ea typeface="Calibri"/>
              <a:cs typeface="Calibri"/>
              <a:sym typeface="Calibri"/>
            </a:endParaRPr>
          </a:p>
        </p:txBody>
      </p:sp>
      <p:sp>
        <p:nvSpPr>
          <p:cNvPr id="146" name="Google Shape;146;p7"/>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gde5a4cff6f_0_360"/>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for (int i=0;i&lt;v.size();i++)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cout&lt;&lt;v.at(i) &lt;&lt;"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v.clear();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\n size of vector"&lt;&lt;v.size()&lt;&lt;endl;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if(v.empty())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Vector is empty " &lt;&lt;endl;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 capacity of vector"&lt;&lt;v.capacity();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508" name="Google Shape;508;gde5a4cff6f_0_360"/>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Member functions of vector</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gde5a4cff6f_0_366"/>
          <p:cNvSpPr txBox="1"/>
          <p:nvPr/>
        </p:nvSpPr>
        <p:spPr>
          <a:xfrm>
            <a:off x="83686" y="671320"/>
            <a:ext cx="4488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current capacity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current capacity =1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current capacity =2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current capacity =4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current capacity =4</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current capacity =8</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current capacity =8</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current capacity =8</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current capacity =8</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current capacity =16</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current capacity =16                                                                                                          </a:t>
            </a:r>
            <a:endParaRPr/>
          </a:p>
        </p:txBody>
      </p:sp>
      <p:sp>
        <p:nvSpPr>
          <p:cNvPr id="514" name="Google Shape;514;gde5a4cff6f_0_366"/>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Member functions of vector</a:t>
            </a:r>
            <a:endParaRPr/>
          </a:p>
        </p:txBody>
      </p:sp>
      <p:sp>
        <p:nvSpPr>
          <p:cNvPr id="515" name="Google Shape;515;gde5a4cff6f_0_366"/>
          <p:cNvSpPr txBox="1"/>
          <p:nvPr/>
        </p:nvSpPr>
        <p:spPr>
          <a:xfrm>
            <a:off x="4572000" y="671320"/>
            <a:ext cx="4464000" cy="4248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Front element in vector 10                                  Back element in vector 100                                 10 20 30 40 50 60 70 80 90 100                          size of vector 0                                                      Vector is empty                                                     capacity of vector 16</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gde5a4cff6f_0_373"/>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Capacity and size are different functions. Size returns current number of elements where capacity function returns the size of the storage space currently allocated for the vector, expressed in terms of elements.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vector::capacity() function is a built-in function which returns the size of the storage space currently allocated for the vector, expressed in terms of elements.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capacity is not necessarily equal to the vector size.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 can be equal to or greater, with the extra space allowing to accommodate for growth without the need to reallocate on each insertion.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capacity does not suppose a limit on the size of the vector. </a:t>
            </a:r>
            <a:endParaRPr/>
          </a:p>
        </p:txBody>
      </p:sp>
      <p:sp>
        <p:nvSpPr>
          <p:cNvPr id="521" name="Google Shape;521;gde5a4cff6f_0_373"/>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Size and capacity difference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gde5a4cff6f_0_379"/>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inserts elements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(int i = 0; i &lt; 10; i++)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v.push_back(i * 10);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size of vector is " &lt;&lt; v.size();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"\nThe maximum capacity is " &lt;&lt; v.capacity();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527" name="Google Shape;527;gde5a4cff6f_0_379"/>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Size and capacity difference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gde5a4cff6f_0_385"/>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Current size = 1 Current capacity allocated = 1                                                               Current size = 2 Current capacity allocated = 2                                                               Current size = 3 Current capacity allocated = 4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Current size = 4 Current capacity allocated = 4                                                              Current size = 5 Current capacity allocated = 8                                                               Current size = 6 Current capacity allocated = 8                                                               Current size = 7 Current capacity allocated = 8                                                               Current size = 8 Current capacity allocated = 8                                                               Current size = 9 Current capacity allocated = 16                                                             Current size = 10 Current capacity allocated = 16                                                           The size of vector is 10                                                                                                     The maximum capacity is 16</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533" name="Google Shape;533;gde5a4cff6f_0_385"/>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Size and capacity difference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gde5a4cff6f_0_391"/>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will the following line do?</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vector &lt;int&gt; v3(5,10);</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Create an integer vector v3 with 2 elements as 5,10.</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Create an integer vector v3 of size 5 with every element value as 10</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Compiler Reports  an error as two values specified in vector size .</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Compiler Reports  an error as vector does not take size initially.</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9" name="Google Shape;539;gde5a4cff6f_0_391"/>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gde5a4cff6f_0_397"/>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will the following line do?</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vector &lt;int&gt; v3(5,10);</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Create an integer vector v3 with 2 elements as 5,10.</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FF0000"/>
                </a:solidFill>
                <a:latin typeface="Calibri"/>
                <a:ea typeface="Calibri"/>
                <a:cs typeface="Calibri"/>
                <a:sym typeface="Calibri"/>
              </a:rPr>
              <a:t>Create an integer vector v3 of size 5 with every element value as 10</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Compiler Reports  an error as two values specified in vector size .</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Compiler Reports  an error as vector does not take size initially.</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5" name="Google Shape;545;gde5a4cff6f_0_397"/>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gde5a4cff6f_0_415"/>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is not a function of Vector container in STL</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empty</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throw</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size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1" name="Google Shape;551;gde5a4cff6f_0_415"/>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gde5a4cff6f_0_421"/>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is not a function of Vector container in STL</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empty</a:t>
            </a:r>
            <a:endParaRPr/>
          </a:p>
          <a:p>
            <a:pPr indent="-342900" lvl="0" marL="342900" marR="0" rtl="0" algn="l">
              <a:lnSpc>
                <a:spcPct val="100000"/>
              </a:lnSpc>
              <a:spcBef>
                <a:spcPts val="0"/>
              </a:spcBef>
              <a:spcAft>
                <a:spcPts val="0"/>
              </a:spcAft>
              <a:buClr>
                <a:srgbClr val="000000"/>
              </a:buClr>
              <a:buSzPts val="1800"/>
              <a:buFont typeface="Arial"/>
              <a:buAutoNum type="arabicPeriod"/>
            </a:pPr>
            <a:r>
              <a:rPr b="1" i="0" lang="en-US" sz="1800" u="none" cap="none" strike="noStrike">
                <a:solidFill>
                  <a:srgbClr val="FF0000"/>
                </a:solidFill>
                <a:latin typeface="Calibri"/>
                <a:ea typeface="Calibri"/>
                <a:cs typeface="Calibri"/>
                <a:sym typeface="Calibri"/>
              </a:rPr>
              <a:t>throw</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size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latin typeface="Calibri"/>
              <a:ea typeface="Calibri"/>
              <a:cs typeface="Calibri"/>
              <a:sym typeface="Calibri"/>
            </a:endParaRPr>
          </a:p>
          <a:p>
            <a:pPr indent="0" lvl="0" marL="0" marR="0" rtl="0" algn="l">
              <a:lnSpc>
                <a:spcPct val="100000"/>
              </a:lnSpc>
              <a:spcBef>
                <a:spcPts val="0"/>
              </a:spcBef>
              <a:spcAft>
                <a:spcPts val="0"/>
              </a:spcAft>
              <a:buNone/>
            </a:pPr>
            <a:r>
              <a:t/>
            </a:r>
            <a:endParaRPr sz="1800">
              <a:latin typeface="Calibri"/>
              <a:ea typeface="Calibri"/>
              <a:cs typeface="Calibri"/>
              <a:sym typeface="Calibri"/>
            </a:endParaRPr>
          </a:p>
          <a:p>
            <a:pPr indent="0" lvl="0" marL="0" marR="0" rtl="0" algn="l">
              <a:lnSpc>
                <a:spcPct val="100000"/>
              </a:lnSpc>
              <a:spcBef>
                <a:spcPts val="0"/>
              </a:spcBef>
              <a:spcAft>
                <a:spcPts val="0"/>
              </a:spcAft>
              <a:buNone/>
            </a:pPr>
            <a:r>
              <a:rPr lang="en-US" sz="1800">
                <a:latin typeface="Calibri"/>
                <a:ea typeface="Calibri"/>
                <a:cs typeface="Calibri"/>
                <a:sym typeface="Calibri"/>
              </a:rPr>
              <a:t>// arr[i] == arr.at(i)</a:t>
            </a:r>
            <a:endParaRPr sz="1800">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7" name="Google Shape;557;gde5a4cff6f_0_421"/>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gde5a4cff6f_0_427"/>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Create a vector of 5 strings and perform following functions and observe the output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Pop_back()</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Pop_front()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Front()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Back()</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Size()</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Capacity()</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Push_front()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Push_back()</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empty</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3" name="Google Shape;563;gde5a4cff6f_0_427"/>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0" name="Shape 150"/>
        <p:cNvGrpSpPr/>
        <p:nvPr/>
      </p:nvGrpSpPr>
      <p:grpSpPr>
        <a:xfrm>
          <a:off x="0" y="0"/>
          <a:ext cx="0" cy="0"/>
          <a:chOff x="0" y="0"/>
          <a:chExt cx="0" cy="0"/>
        </a:xfrm>
      </p:grpSpPr>
      <p:sp>
        <p:nvSpPr>
          <p:cNvPr id="151" name="Google Shape;151;p8"/>
          <p:cNvSpPr txBox="1"/>
          <p:nvPr/>
        </p:nvSpPr>
        <p:spPr>
          <a:xfrm>
            <a:off x="154379" y="671320"/>
            <a:ext cx="8881595" cy="4379804"/>
          </a:xfrm>
          <a:prstGeom prst="rect">
            <a:avLst/>
          </a:prstGeom>
          <a:noFill/>
          <a:ln cap="flat" cmpd="sng" w="9525">
            <a:solidFill>
              <a:srgbClr val="F2F2F2"/>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Similarly if we want to find out max of two strings , we have to modify the function to handle strings.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So for any new data type we want to use the same function, we have to overload the function with this new data type.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Instead we can make life simple by writing code in a way that is independent of any particular type.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concept is called as template. A template is a simple and yet very powerful tool in C++.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simple idea is to pass data type as a parameter so that we don’t need to write the same code for different data types. </a:t>
            </a:r>
            <a:endParaRPr/>
          </a:p>
        </p:txBody>
      </p:sp>
      <p:sp>
        <p:nvSpPr>
          <p:cNvPr id="152" name="Google Shape;152;p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Why Templates</a:t>
            </a:r>
            <a:endParaRPr b="1" i="0" sz="2400" u="none" cap="none" strike="noStrike">
              <a:solidFill>
                <a:srgbClr val="FFFFFF"/>
              </a:solidFill>
              <a:latin typeface="Calibri"/>
              <a:ea typeface="Calibri"/>
              <a:cs typeface="Calibri"/>
              <a:sym typeface="Calibri"/>
            </a:endParaRPr>
          </a:p>
        </p:txBody>
      </p:sp>
      <p:sp>
        <p:nvSpPr>
          <p:cNvPr id="153" name="Google Shape;153;p8"/>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2"/>
          <p:cNvSpPr txBox="1"/>
          <p:nvPr/>
        </p:nvSpPr>
        <p:spPr>
          <a:xfrm>
            <a:off x="94468" y="811499"/>
            <a:ext cx="8952289" cy="4239625"/>
          </a:xfrm>
          <a:prstGeom prst="rect">
            <a:avLst/>
          </a:prstGeom>
          <a:noFill/>
          <a:ln>
            <a:noFill/>
          </a:ln>
        </p:spPr>
        <p:txBody>
          <a:bodyPr anchorCtr="0" anchor="t" bIns="91425" lIns="91425" spcFirstLastPara="1" rIns="91425" wrap="square" tIns="91425">
            <a:noAutofit/>
          </a:bodyPr>
          <a:lstStyle/>
          <a:p>
            <a:pPr indent="0" lvl="2" marL="0" marR="0" rtl="0" algn="ctr">
              <a:lnSpc>
                <a:spcPct val="150000"/>
              </a:lnSpc>
              <a:spcBef>
                <a:spcPts val="0"/>
              </a:spcBef>
              <a:spcAft>
                <a:spcPts val="0"/>
              </a:spcAft>
              <a:buNone/>
            </a:pPr>
            <a:r>
              <a:t/>
            </a:r>
            <a:endParaRPr b="1" i="0" sz="4000" u="none" cap="none" strike="noStrike">
              <a:solidFill>
                <a:srgbClr val="000000"/>
              </a:solidFill>
              <a:latin typeface="Calibri"/>
              <a:ea typeface="Calibri"/>
              <a:cs typeface="Calibri"/>
              <a:sym typeface="Calibri"/>
            </a:endParaRPr>
          </a:p>
          <a:p>
            <a:pPr indent="0" lvl="2" marL="0" marR="0" rtl="0" algn="ctr">
              <a:lnSpc>
                <a:spcPct val="150000"/>
              </a:lnSpc>
              <a:spcBef>
                <a:spcPts val="0"/>
              </a:spcBef>
              <a:spcAft>
                <a:spcPts val="0"/>
              </a:spcAft>
              <a:buNone/>
            </a:pPr>
            <a:r>
              <a:rPr b="1" i="0" lang="en-US" sz="4000" u="none" cap="none" strike="noStrike">
                <a:solidFill>
                  <a:srgbClr val="000000"/>
                </a:solidFill>
                <a:latin typeface="Calibri"/>
                <a:ea typeface="Calibri"/>
                <a:cs typeface="Calibri"/>
                <a:sym typeface="Calibri"/>
              </a:rPr>
              <a:t>Any Questions??</a:t>
            </a:r>
            <a:endParaRPr/>
          </a:p>
        </p:txBody>
      </p:sp>
      <p:sp>
        <p:nvSpPr>
          <p:cNvPr id="569" name="Google Shape;569;p42"/>
          <p:cNvSpPr txBox="1"/>
          <p:nvPr/>
        </p:nvSpPr>
        <p:spPr>
          <a:xfrm>
            <a:off x="340079" y="138448"/>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lt1"/>
                </a:solidFill>
                <a:latin typeface="Calibri"/>
                <a:ea typeface="Calibri"/>
                <a:cs typeface="Calibri"/>
                <a:sym typeface="Calibri"/>
              </a:rPr>
              <a:t>QNA Time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3"/>
          <p:cNvSpPr txBox="1"/>
          <p:nvPr>
            <p:ph type="title"/>
          </p:nvPr>
        </p:nvSpPr>
        <p:spPr>
          <a:xfrm>
            <a:off x="662435" y="2001171"/>
            <a:ext cx="7819200" cy="635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SzPts val="2800"/>
              <a:buNone/>
            </a:pPr>
            <a:r>
              <a:rPr lang="en-US"/>
              <a:t>Thank You!</a:t>
            </a:r>
            <a:endParaRPr/>
          </a:p>
          <a:p>
            <a:pPr indent="0" lvl="0" marL="12700" rtl="0" algn="ctr">
              <a:lnSpc>
                <a:spcPct val="100000"/>
              </a:lnSpc>
              <a:spcBef>
                <a:spcPts val="0"/>
              </a:spcBef>
              <a:spcAft>
                <a:spcPts val="0"/>
              </a:spcAft>
              <a:buSzPts val="2800"/>
              <a:buNone/>
            </a:pPr>
            <a:r>
              <a:t/>
            </a:r>
            <a:endParaRPr sz="2000"/>
          </a:p>
          <a:p>
            <a:pPr indent="0" lvl="0" marL="12700" rtl="0" algn="l">
              <a:lnSpc>
                <a:spcPct val="100000"/>
              </a:lnSpc>
              <a:spcBef>
                <a:spcPts val="0"/>
              </a:spcBef>
              <a:spcAft>
                <a:spcPts val="0"/>
              </a:spcAft>
              <a:buSzPts val="2800"/>
              <a:buNone/>
            </a:pPr>
            <a:r>
              <a:t/>
            </a:r>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p:txBody>
      </p:sp>
      <p:sp>
        <p:nvSpPr>
          <p:cNvPr id="575" name="Google Shape;575;p43"/>
          <p:cNvSpPr txBox="1"/>
          <p:nvPr/>
        </p:nvSpPr>
        <p:spPr>
          <a:xfrm>
            <a:off x="1754372" y="3625702"/>
            <a:ext cx="598613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See you guys in next class.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7" name="Shape 157"/>
        <p:cNvGrpSpPr/>
        <p:nvPr/>
      </p:nvGrpSpPr>
      <p:grpSpPr>
        <a:xfrm>
          <a:off x="0" y="0"/>
          <a:ext cx="0" cy="0"/>
          <a:chOff x="0" y="0"/>
          <a:chExt cx="0" cy="0"/>
        </a:xfrm>
      </p:grpSpPr>
      <p:sp>
        <p:nvSpPr>
          <p:cNvPr id="158" name="Google Shape;158;p9"/>
          <p:cNvSpPr txBox="1"/>
          <p:nvPr/>
        </p:nvSpPr>
        <p:spPr>
          <a:xfrm>
            <a:off x="154379" y="671320"/>
            <a:ext cx="8881595" cy="4379804"/>
          </a:xfrm>
          <a:prstGeom prst="rect">
            <a:avLst/>
          </a:prstGeom>
          <a:noFill/>
          <a:ln cap="flat" cmpd="sng" w="9525">
            <a:solidFill>
              <a:srgbClr val="F2F2F2"/>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template is a blueprint or formula for creating a generic class or a function</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 supports two types of templates: </a:t>
            </a:r>
            <a:r>
              <a:rPr b="1" i="0" lang="en-US" sz="1800" u="none" cap="none" strike="noStrike">
                <a:solidFill>
                  <a:srgbClr val="000000"/>
                </a:solidFill>
                <a:latin typeface="Calibri"/>
                <a:ea typeface="Calibri"/>
                <a:cs typeface="Calibri"/>
                <a:sym typeface="Calibri"/>
              </a:rPr>
              <a:t>1. Function 2.  Class</a:t>
            </a:r>
            <a:endParaRPr b="1"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is essential feature added recently to C++.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new concept allows programmers to define generic classes and functions and thus provide support for generic programming.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Generic programming is an approach of C++ programming where generic types are used as parameters so that they can work for various cases of suitable data type and data structure.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The template is the basis for establishing the concept of generic programming, which entails writing code in a way that is independent of a particular type.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59" name="Google Shape;159;p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Templates </a:t>
            </a:r>
            <a:endParaRPr b="1" i="0" sz="2400" u="none" cap="none" strike="noStrike">
              <a:solidFill>
                <a:srgbClr val="FFFFFF"/>
              </a:solidFill>
              <a:latin typeface="Calibri"/>
              <a:ea typeface="Calibri"/>
              <a:cs typeface="Calibri"/>
              <a:sym typeface="Calibri"/>
            </a:endParaRPr>
          </a:p>
        </p:txBody>
      </p:sp>
      <p:sp>
        <p:nvSpPr>
          <p:cNvPr id="160" name="Google Shape;160;p9"/>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6" name="Google Shape;166;p10"/>
          <p:cNvSpPr txBox="1"/>
          <p:nvPr/>
        </p:nvSpPr>
        <p:spPr>
          <a:xfrm>
            <a:off x="2137144" y="2072376"/>
            <a:ext cx="4603898"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Function template</a:t>
            </a:r>
            <a:endParaRPr b="1" i="0" sz="3000" u="none" cap="none" strike="noStrike">
              <a:solidFill>
                <a:schemeClr val="dk1"/>
              </a:solidFill>
              <a:latin typeface="Calibri"/>
              <a:ea typeface="Calibri"/>
              <a:cs typeface="Calibri"/>
              <a:sym typeface="Calibri"/>
            </a:endParaRPr>
          </a:p>
        </p:txBody>
      </p:sp>
      <p:sp>
        <p:nvSpPr>
          <p:cNvPr id="167" name="Google Shape;167;p1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BLACKSTORM</dc:creator>
</cp:coreProperties>
</file>