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jIuCOaZmOMDWRiVei5qxntso8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45A9EB-B941-4157-8BD5-9383E631C84E}">
  <a:tblStyle styleId="{2445A9EB-B941-4157-8BD5-9383E631C8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1" name="Google Shape;1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3" name="Google Shape;2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5" name="Google Shape;2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5fd27895_0_1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e5fd27895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5fd27895_0_1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e5fd2789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5fd27895_0_1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de5fd27895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e5fd27895_0_1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de5fd27895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e5fd27895_0_1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de5fd27895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e5fd27895_0_1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de5fd27895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5fd27895_0_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de5fd2789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5fd27895_0_1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de5fd27895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e5fd27895_0_1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de5fd27895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e5fd27895_0_1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de5fd27895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e5fd27895_0_1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de5fd27895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e5fd27895_0_1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de5fd27895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e5fd27895_0_1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de5fd27895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e5fd27895_0_1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de5fd27895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e5fd27895_0_2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de5fd27895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e5fd27895_0_20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de5fd27895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e5fd27895_0_2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de5fd27895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e5fd27895_0_2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de5fd27895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e5fd27895_0_25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gde5fd27895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e5fd27895_0_2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de5fd27895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e5fd27895_0_2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de5fd27895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e5fd27895_0_3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de5fd27895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e5fd27895_0_3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de5fd27895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e5fd27895_0_3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de5fd27895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e5fd27895_0_35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de5fd27895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e5fd27895_0_35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de5fd27895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7" name="Google Shape;3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3" name="Google Shape;1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5" name="Google Shape;19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99" name="Shape 99"/>
        <p:cNvGrpSpPr/>
        <p:nvPr/>
      </p:nvGrpSpPr>
      <p:grpSpPr>
        <a:xfrm>
          <a:off x="0" y="0"/>
          <a:ext cx="0" cy="0"/>
          <a:chOff x="0" y="0"/>
          <a:chExt cx="0" cy="0"/>
        </a:xfrm>
      </p:grpSpPr>
      <p:sp>
        <p:nvSpPr>
          <p:cNvPr id="100" name="Google Shape;100;gde5fd27895_0_74"/>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1" name="Google Shape;101;gde5fd27895_0_74"/>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2" name="Google Shape;102;gde5fd27895_0_74"/>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gde5fd27895_0_7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5" name="Google Shape;105;gde5fd27895_0_7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06" name="Shape 106"/>
        <p:cNvGrpSpPr/>
        <p:nvPr/>
      </p:nvGrpSpPr>
      <p:grpSpPr>
        <a:xfrm>
          <a:off x="0" y="0"/>
          <a:ext cx="0" cy="0"/>
          <a:chOff x="0" y="0"/>
          <a:chExt cx="0" cy="0"/>
        </a:xfrm>
      </p:grpSpPr>
      <p:sp>
        <p:nvSpPr>
          <p:cNvPr id="107" name="Google Shape;107;gde5fd27895_0_81"/>
          <p:cNvSpPr txBox="1"/>
          <p:nvPr>
            <p:ph type="title"/>
          </p:nvPr>
        </p:nvSpPr>
        <p:spPr>
          <a:xfrm>
            <a:off x="837413" y="3486223"/>
            <a:ext cx="10517100" cy="846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700"/>
              <a:buNone/>
              <a:defRPr b="0" i="0" sz="53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8" name="Google Shape;108;gde5fd27895_0_81"/>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9" name="Google Shape;109;gde5fd27895_0_81"/>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10" name="Google Shape;110;gde5fd27895_0_81"/>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gde5fd27895_0_86"/>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6900"/>
              <a:buNone/>
              <a:defRPr sz="6900"/>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113" name="Google Shape;113;gde5fd27895_0_86"/>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14" name="Google Shape;114;gde5fd27895_0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gde5fd27895_0_9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17" name="Google Shape;117;gde5fd27895_0_9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gde5fd27895_0_9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0" name="Google Shape;120;gde5fd27895_0_9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21" name="Google Shape;121;gde5fd27895_0_9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9"/>
          <p:cNvSpPr txBox="1"/>
          <p:nvPr>
            <p:ph type="title"/>
          </p:nvPr>
        </p:nvSpPr>
        <p:spPr>
          <a:xfrm>
            <a:off x="0" y="0"/>
            <a:ext cx="12192000" cy="763500"/>
          </a:xfrm>
          <a:prstGeom prst="rect">
            <a:avLst/>
          </a:prstGeom>
          <a:solidFill>
            <a:schemeClr val="accent6"/>
          </a:solid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Calibri"/>
              <a:buNone/>
              <a:defRPr sz="32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29"/>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23" name="Google Shape;23;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2" name="Shape 122"/>
        <p:cNvGrpSpPr/>
        <p:nvPr/>
      </p:nvGrpSpPr>
      <p:grpSpPr>
        <a:xfrm>
          <a:off x="0" y="0"/>
          <a:ext cx="0" cy="0"/>
          <a:chOff x="0" y="0"/>
          <a:chExt cx="0" cy="0"/>
        </a:xfrm>
      </p:grpSpPr>
      <p:sp>
        <p:nvSpPr>
          <p:cNvPr id="123" name="Google Shape;123;gde5fd27895_0_9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4" name="Google Shape;124;gde5fd27895_0_9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5" name="Google Shape;125;gde5fd27895_0_9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6" name="Google Shape;126;gde5fd27895_0_9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gde5fd27895_0_10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29" name="Google Shape;129;gde5fd27895_0_10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30" name="Google Shape;130;gde5fd27895_0_10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gde5fd27895_0_106"/>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33" name="Google Shape;133;gde5fd27895_0_10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gde5fd27895_0_10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6" name="Google Shape;136;gde5fd27895_0_10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37" name="Google Shape;137;gde5fd27895_0_109"/>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gde5fd27895_0_109"/>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39" name="Google Shape;139;gde5fd27895_0_10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gde5fd27895_0_115"/>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142" name="Google Shape;142;gde5fd27895_0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sp>
        <p:nvSpPr>
          <p:cNvPr id="144" name="Google Shape;144;gde5fd27895_0_118"/>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45" name="Google Shape;145;gde5fd27895_0_118"/>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46" name="Google Shape;146;gde5fd27895_0_11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gde5fd27895_0_12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4" name="Shape 24"/>
        <p:cNvGrpSpPr/>
        <p:nvPr/>
      </p:nvGrpSpPr>
      <p:grpSpPr>
        <a:xfrm>
          <a:off x="0" y="0"/>
          <a:ext cx="0" cy="0"/>
          <a:chOff x="0" y="0"/>
          <a:chExt cx="0" cy="0"/>
        </a:xfrm>
      </p:grpSpPr>
      <p:sp>
        <p:nvSpPr>
          <p:cNvPr id="25" name="Google Shape;25;p30"/>
          <p:cNvSpPr txBox="1"/>
          <p:nvPr>
            <p:ph type="title"/>
          </p:nvPr>
        </p:nvSpPr>
        <p:spPr>
          <a:xfrm>
            <a:off x="837413" y="3486223"/>
            <a:ext cx="10517200" cy="846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Trebuchet MS"/>
              <a:buNone/>
              <a:defRPr b="0" i="0" sz="5333">
                <a:solidFill>
                  <a:schemeClr val="dk1"/>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30"/>
          <p:cNvSpPr txBox="1"/>
          <p:nvPr>
            <p:ph idx="11" type="ftr"/>
          </p:nvPr>
        </p:nvSpPr>
        <p:spPr>
          <a:xfrm>
            <a:off x="4145280" y="6377940"/>
            <a:ext cx="3901600" cy="3428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7" name="Google Shape;27;p30"/>
          <p:cNvSpPr txBox="1"/>
          <p:nvPr>
            <p:ph idx="10" type="dt"/>
          </p:nvPr>
        </p:nvSpPr>
        <p:spPr>
          <a:xfrm>
            <a:off x="609600" y="6377940"/>
            <a:ext cx="2804000" cy="342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8" name="Google Shape;28;p30"/>
          <p:cNvSpPr txBox="1"/>
          <p:nvPr>
            <p:ph idx="12" type="sldNum"/>
          </p:nvPr>
        </p:nvSpPr>
        <p:spPr>
          <a:xfrm>
            <a:off x="8778240" y="6377940"/>
            <a:ext cx="2804000" cy="342800"/>
          </a:xfrm>
          <a:prstGeom prst="rect">
            <a:avLst/>
          </a:prstGeom>
          <a:noFill/>
          <a:ln>
            <a:noFill/>
          </a:ln>
        </p:spPr>
        <p:txBody>
          <a:bodyPr anchorCtr="0" anchor="t" bIns="0" lIns="0" spcFirstLastPara="1" rIns="0" wrap="square" tIns="0">
            <a:noAutofit/>
          </a:bodyPr>
          <a:lstStyle>
            <a:lvl1pPr indent="0" lvl="0" marL="0" algn="r">
              <a:spcBef>
                <a:spcPts val="0"/>
              </a:spcBef>
              <a:buClr>
                <a:srgbClr val="888888"/>
              </a:buClr>
              <a:buSzPts val="1200"/>
              <a:buFont typeface="Calibri"/>
              <a:buNone/>
              <a:defRPr sz="1200">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sz="1200">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sz="1200">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sz="1200">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sz="1200">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sz="1200">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sz="1200">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sz="1200">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p:cNvSpPr/>
          <p:nvPr/>
        </p:nvSpPr>
        <p:spPr>
          <a:xfrm>
            <a:off x="0" y="1"/>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 name="Shape 94"/>
        <p:cNvGrpSpPr/>
        <p:nvPr/>
      </p:nvGrpSpPr>
      <p:grpSpPr>
        <a:xfrm>
          <a:off x="0" y="0"/>
          <a:ext cx="0" cy="0"/>
          <a:chOff x="0" y="0"/>
          <a:chExt cx="0" cy="0"/>
        </a:xfrm>
      </p:grpSpPr>
      <p:sp>
        <p:nvSpPr>
          <p:cNvPr id="95" name="Google Shape;95;gde5fd27895_0_6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96" name="Google Shape;96;gde5fd27895_0_6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97" name="Google Shape;97;gde5fd27895_0_6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gde5fd27895_0_69"/>
          <p:cNvSpPr/>
          <p:nvPr/>
        </p:nvSpPr>
        <p:spPr>
          <a:xfrm>
            <a:off x="0" y="0"/>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Logo, company name&#10;&#10;Description automatically generated" id="153" name="Google Shape;153;p1"/>
          <p:cNvPicPr preferRelativeResize="0"/>
          <p:nvPr/>
        </p:nvPicPr>
        <p:blipFill rotWithShape="1">
          <a:blip r:embed="rId3">
            <a:alphaModFix/>
          </a:blip>
          <a:srcRect b="0" l="0" r="0" t="0"/>
          <a:stretch/>
        </p:blipFill>
        <p:spPr>
          <a:xfrm>
            <a:off x="6966981" y="1548514"/>
            <a:ext cx="4541284" cy="3760972"/>
          </a:xfrm>
          <a:prstGeom prst="rect">
            <a:avLst/>
          </a:prstGeom>
          <a:noFill/>
          <a:ln>
            <a:noFill/>
          </a:ln>
        </p:spPr>
      </p:pic>
      <p:sp>
        <p:nvSpPr>
          <p:cNvPr id="154" name="Google Shape;154;p1"/>
          <p:cNvSpPr txBox="1"/>
          <p:nvPr/>
        </p:nvSpPr>
        <p:spPr>
          <a:xfrm>
            <a:off x="572190" y="2957075"/>
            <a:ext cx="5557200" cy="5337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i="0" lang="en-US" sz="2667" u="none" cap="none" strike="noStrike">
                <a:solidFill>
                  <a:schemeClr val="dk1"/>
                </a:solidFill>
                <a:latin typeface="Calibri"/>
                <a:ea typeface="Calibri"/>
                <a:cs typeface="Calibri"/>
                <a:sym typeface="Calibri"/>
              </a:rPr>
              <a:t>Type conversion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0" name="Google Shape;210;p18"/>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A</a:t>
            </a:r>
            <a:endParaRPr/>
          </a:p>
        </p:txBody>
      </p:sp>
      <p:sp>
        <p:nvSpPr>
          <p:cNvPr id="216" name="Google Shape;216;p19"/>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2" name="Google Shape;222;p20"/>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True</a:t>
            </a:r>
            <a:endParaRPr/>
          </a:p>
        </p:txBody>
      </p:sp>
      <p:sp>
        <p:nvSpPr>
          <p:cNvPr id="228" name="Google Shape;228;p21"/>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e5fd27895_0_12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There are three types of type conversion are possible: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lang="en-US" sz="2400">
                <a:latin typeface="Calibri"/>
                <a:ea typeface="Calibri"/>
                <a:cs typeface="Calibri"/>
                <a:sym typeface="Calibri"/>
              </a:rPr>
              <a:t>Basic to basic type</a:t>
            </a:r>
            <a:endParaRPr sz="2400">
              <a:latin typeface="Calibri"/>
              <a:ea typeface="Calibri"/>
              <a:cs typeface="Calibri"/>
              <a:sym typeface="Calibri"/>
            </a:endParaRPr>
          </a:p>
          <a:p>
            <a:pPr indent="0" lvl="0" marL="609600" marR="0" rtl="0" algn="just">
              <a:lnSpc>
                <a:spcPct val="100000"/>
              </a:lnSpc>
              <a:spcBef>
                <a:spcPts val="0"/>
              </a:spcBef>
              <a:spcAft>
                <a:spcPts val="0"/>
              </a:spcAft>
              <a:buNone/>
            </a:pPr>
            <a:r>
              <a:t/>
            </a:r>
            <a:endParaRPr sz="2400">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basic type to the class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class type to basic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one class to another class type.</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34" name="Google Shape;234;gde5fd27895_0_125"/>
          <p:cNvSpPr txBox="1"/>
          <p:nvPr/>
        </p:nvSpPr>
        <p:spPr>
          <a:xfrm>
            <a:off x="292100" y="123167"/>
            <a:ext cx="110040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user defined type to primary data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e5fd27895_0_13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basic type and the destination type is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basic data type is converted into the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employee and one object of employee ‘emp’ and suppose we want to assign the employee code of employee ‘emp’ by any integer variable say ‘Ecode’ then the statement below is the example of the conversion from basic to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“Ecode” which is of basic or primary data type into the class type.</a:t>
            </a:r>
            <a:br>
              <a:rPr b="0" i="0" lang="en-US" sz="2400" u="none" cap="none" strike="noStrike">
                <a:solidFill>
                  <a:srgbClr val="000000"/>
                </a:solidFill>
                <a:latin typeface="Calibri"/>
                <a:ea typeface="Calibri"/>
                <a:cs typeface="Calibri"/>
                <a:sym typeface="Calibri"/>
              </a:rPr>
            </a:br>
            <a:endParaRPr sz="1900"/>
          </a:p>
        </p:txBody>
      </p:sp>
      <p:sp>
        <p:nvSpPr>
          <p:cNvPr id="240" name="Google Shape;240;gde5fd27895_0_13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e5fd27895_0_137"/>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46" name="Google Shape;246;gde5fd27895_0_13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e5fd27895_0_143"/>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use constructor to perform type conversion during the object creation.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Consider the following example with class ‘Time’ in which we want to assign total time in minutes by integer variable ‘duration’.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achieve that we have implemented one constructor function which accepts one argument of type integer</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the example on next slide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52" name="Google Shape;252;gde5fd27895_0_143"/>
          <p:cNvSpPr txBox="1"/>
          <p:nvPr/>
        </p:nvSpPr>
        <p:spPr>
          <a:xfrm>
            <a:off x="127000" y="123175"/>
            <a:ext cx="10680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Constructor:</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e5fd27895_0_14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constructor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#include &lt;iostream&gt;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using namespace std;</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Time(int);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Time :: Time(int 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58" name="Google Shape;258;gde5fd27895_0_14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e5fd27895_0_15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cout&lt;&lt;min&lt;&lt; " Minutes"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 :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64" name="Google Shape;264;gde5fd27895_0_15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e5fd27895_0_64"/>
          <p:cNvSpPr txBox="1"/>
          <p:nvPr/>
        </p:nvSpPr>
        <p:spPr>
          <a:xfrm>
            <a:off x="-3957" y="855691"/>
            <a:ext cx="12170700" cy="6005100"/>
          </a:xfrm>
          <a:prstGeom prst="rect">
            <a:avLst/>
          </a:prstGeom>
          <a:noFill/>
          <a:ln>
            <a:noFill/>
          </a:ln>
        </p:spPr>
        <p:txBody>
          <a:bodyPr anchorCtr="0" anchor="t" bIns="121900" lIns="121900" spcFirstLastPara="1" rIns="121900" wrap="square" tIns="121900">
            <a:noAutofit/>
          </a:bodyPr>
          <a:lstStyle/>
          <a:p>
            <a:pPr indent="-425450" lvl="0" marL="609600" marR="0" rtl="0" algn="l">
              <a:lnSpc>
                <a:spcPct val="200000"/>
              </a:lnSpc>
              <a:spcBef>
                <a:spcPts val="0"/>
              </a:spcBef>
              <a:spcAft>
                <a:spcPts val="0"/>
              </a:spcAft>
              <a:buSzPts val="1900"/>
              <a:buChar char="●"/>
            </a:pPr>
            <a:r>
              <a:rPr lang="en-US" sz="1900"/>
              <a:t>Basic concept of type conversion</a:t>
            </a:r>
            <a:endParaRPr sz="1900"/>
          </a:p>
          <a:p>
            <a:pPr indent="-425450" lvl="0" marL="609600" marR="0" rtl="0" algn="l">
              <a:lnSpc>
                <a:spcPct val="200000"/>
              </a:lnSpc>
              <a:spcBef>
                <a:spcPts val="0"/>
              </a:spcBef>
              <a:spcAft>
                <a:spcPts val="0"/>
              </a:spcAft>
              <a:buSzPts val="1900"/>
              <a:buChar char="●"/>
            </a:pPr>
            <a:r>
              <a:rPr lang="en-US" sz="1900"/>
              <a:t>Type conversion- implicit and explicit</a:t>
            </a:r>
            <a:endParaRPr sz="1900"/>
          </a:p>
          <a:p>
            <a:pPr indent="-425450" lvl="0" marL="609600" marR="0" rtl="0" algn="l">
              <a:lnSpc>
                <a:spcPct val="200000"/>
              </a:lnSpc>
              <a:spcBef>
                <a:spcPts val="0"/>
              </a:spcBef>
              <a:spcAft>
                <a:spcPts val="0"/>
              </a:spcAft>
              <a:buSzPts val="1900"/>
              <a:buChar char="●"/>
            </a:pPr>
            <a:r>
              <a:rPr lang="en-US" sz="1900"/>
              <a:t>Difference between implicit and explicit conversion</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p:txBody>
      </p:sp>
      <p:sp>
        <p:nvSpPr>
          <p:cNvPr id="160" name="Google Shape;160;gde5fd27895_0_64"/>
          <p:cNvSpPr txBox="1"/>
          <p:nvPr/>
        </p:nvSpPr>
        <p:spPr>
          <a:xfrm>
            <a:off x="198475" y="19133"/>
            <a:ext cx="4373700" cy="1095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Today’s Agenda</a:t>
            </a:r>
            <a:endParaRPr b="1" i="0" sz="4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e5fd27895_0_16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we have created an object “t1” of class “Time” and during the creation we have assigned integer variable “duration”.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will pass time duration to the constructor function and assign to the “hrs” and “min” members of the class “Time”.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have to note that during type conversion using the constructor we can pass only one argument and we can do type conversion at the type of initialization only.</a:t>
            </a:r>
            <a:endParaRPr sz="1900"/>
          </a:p>
        </p:txBody>
      </p:sp>
      <p:sp>
        <p:nvSpPr>
          <p:cNvPr id="270" name="Google Shape;270;gde5fd27895_0_16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e5fd27895_0_167"/>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also achieve type conversion by operator overloading.</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overload assignment operator for this purpose.</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Above example of Time class can be rewritten for type conversion using operator overloading concept to overload the assignment operator (=)</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By using overloaded assignment operator we can perform the type conversion at any place in program.</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example on next slide</a:t>
            </a:r>
            <a:endParaRPr sz="1900"/>
          </a:p>
        </p:txBody>
      </p:sp>
      <p:sp>
        <p:nvSpPr>
          <p:cNvPr id="276" name="Google Shape;276;gde5fd27895_0_167"/>
          <p:cNvSpPr txBox="1"/>
          <p:nvPr/>
        </p:nvSpPr>
        <p:spPr>
          <a:xfrm>
            <a:off x="127001" y="123167"/>
            <a:ext cx="12153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operator overloading</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e5fd27895_0_173"/>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operator overloading.</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operator=(int); // overloading function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 "&lt;&lt;endl &lt;&lt;min&lt;&lt;": Minutes"&lt;&lt;endl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Time::operator=(int 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2" name="Google Shape;282;gde5fd27895_0_17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e5fd27895_0_17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overloaded assignment..."&lt;&lt;endl;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assignment operator 2nd method..."&lt;&lt;endl;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t1.operator=(duration);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8" name="Google Shape;288;gde5fd27895_0_17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e5fd27895_0_18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create a class employee and one object of employee ‘emp’ . Get an employee code from user in variable Ecode. Assign the employee code of employee ‘emp’ by any integer variable say ‘Ecode’ so as to do conversion from basic to class type as follows.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Implement the above program using both the methods: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94" name="Google Shape;294;gde5fd27895_0_18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e5fd27895_0_19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p:txBody>
      </p:sp>
      <p:sp>
        <p:nvSpPr>
          <p:cNvPr id="300" name="Google Shape;300;gde5fd27895_0_19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de5fd27895_0_19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D</a:t>
            </a:r>
            <a:endParaRPr sz="1900"/>
          </a:p>
        </p:txBody>
      </p:sp>
      <p:sp>
        <p:nvSpPr>
          <p:cNvPr id="306" name="Google Shape;306;gde5fd27895_0_19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de5fd27895_0_20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2" name="Google Shape;312;gde5fd27895_0_20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de5fd27895_0_20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a:t>
            </a:r>
            <a:r>
              <a:rPr lang="en-US" sz="2400">
                <a:solidFill>
                  <a:srgbClr val="FF0000"/>
                </a:solidFill>
                <a:latin typeface="Calibri"/>
                <a:ea typeface="Calibri"/>
                <a:cs typeface="Calibri"/>
                <a:sym typeface="Calibri"/>
              </a:rPr>
              <a:t>C</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8" name="Google Shape;318;gde5fd27895_0_20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de5fd27895_0_21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class type and the destination type is basic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class data type is converted into the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Time and one object of Time class ‘t’ and suppose we want to assign the total time of object ‘t’ to any integer variable say ‘duration’ then the statement below is the example of the conversion from class to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duration= t ; // where, t is object and duration is of basic data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“t” object which is of class type into the basic or primary data type. </a:t>
            </a:r>
            <a:endParaRPr sz="1900"/>
          </a:p>
        </p:txBody>
      </p:sp>
      <p:sp>
        <p:nvSpPr>
          <p:cNvPr id="324" name="Google Shape;324;gde5fd27895_0_21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nvSpPr>
        <p:spPr>
          <a:xfrm>
            <a:off x="-3957" y="855691"/>
            <a:ext cx="12170842" cy="6005356"/>
          </a:xfrm>
          <a:prstGeom prst="rect">
            <a:avLst/>
          </a:prstGeom>
          <a:noFill/>
          <a:ln>
            <a:noFill/>
          </a:ln>
        </p:spPr>
        <p:txBody>
          <a:bodyPr anchorCtr="0" anchor="t" bIns="121900" lIns="121900" spcFirstLastPara="1" rIns="121900" wrap="square" tIns="121900">
            <a:noAutofit/>
          </a:bodyPr>
          <a:lstStyle/>
          <a:p>
            <a:pPr indent="0" lvl="0" marL="101597" marR="0" rtl="0" algn="l">
              <a:lnSpc>
                <a:spcPct val="2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3"/>
          <p:cNvSpPr txBox="1"/>
          <p:nvPr/>
        </p:nvSpPr>
        <p:spPr>
          <a:xfrm>
            <a:off x="2849525" y="2763168"/>
            <a:ext cx="6138531" cy="10952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Let’s Get Started-</a:t>
            </a:r>
            <a:endParaRPr b="1" sz="4000">
              <a:solidFill>
                <a:schemeClr val="dk1"/>
              </a:solidFill>
              <a:latin typeface="Calibri"/>
              <a:ea typeface="Calibri"/>
              <a:cs typeface="Calibri"/>
              <a:sym typeface="Calibri"/>
            </a:endParaRPr>
          </a:p>
        </p:txBody>
      </p:sp>
      <p:sp>
        <p:nvSpPr>
          <p:cNvPr id="167" name="Google Shape;167;p3"/>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None/>
            </a:pPr>
            <a:r>
              <a:rPr b="1" i="0" lang="en-US" sz="3733" u="none" cap="none" strike="noStrike">
                <a:solidFill>
                  <a:srgbClr val="FFFFFF"/>
                </a:solidFill>
                <a:latin typeface="Calibri"/>
                <a:ea typeface="Calibri"/>
                <a:cs typeface="Calibri"/>
                <a:sym typeface="Calibri"/>
              </a:rPr>
              <a:t>C++</a:t>
            </a:r>
            <a:endParaRPr/>
          </a:p>
          <a:p>
            <a:pPr indent="0" lvl="0" marL="16933" marR="0" rtl="0" algn="l">
              <a:lnSpc>
                <a:spcPct val="100000"/>
              </a:lnSpc>
              <a:spcBef>
                <a:spcPts val="0"/>
              </a:spcBef>
              <a:spcAft>
                <a:spcPts val="0"/>
              </a:spcAft>
              <a:buNone/>
            </a:pPr>
            <a:r>
              <a:t/>
            </a:r>
            <a:endParaRPr b="1" i="0" sz="3733"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e5fd27895_0_22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requires special casting operator function for class type to basic type conversion.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This is known as the conversion function.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syntax for the conversion function is as under: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operator typename(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30" name="Google Shape;330;gde5fd27895_0_22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de5fd27895_0_25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Notice the statement in above program where conversion took place.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t;</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can also specify the casting type and write the same statement by the following way to achieve the same result.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(int) t;          // Casting</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function should satisfy the following condition:</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be a class member.</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specify the return </a:t>
            </a:r>
            <a:r>
              <a:rPr b="1" lang="en-US" sz="2400">
                <a:latin typeface="Calibri"/>
                <a:ea typeface="Calibri"/>
                <a:cs typeface="Calibri"/>
                <a:sym typeface="Calibri"/>
              </a:rPr>
              <a:t>type</a:t>
            </a:r>
            <a:r>
              <a:rPr b="1" i="0" lang="en-US" sz="2400" u="none" cap="none" strike="noStrike">
                <a:solidFill>
                  <a:srgbClr val="000000"/>
                </a:solidFill>
                <a:latin typeface="Calibri"/>
                <a:ea typeface="Calibri"/>
                <a:cs typeface="Calibri"/>
                <a:sym typeface="Calibri"/>
              </a:rPr>
              <a:t> even though it returns the value.</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have any argument.</a:t>
            </a:r>
            <a:endParaRPr sz="1900"/>
          </a:p>
          <a:p>
            <a:pPr indent="0" lvl="0" marL="0" marR="0" rtl="0" algn="l">
              <a:lnSpc>
                <a:spcPct val="100000"/>
              </a:lnSpc>
              <a:spcBef>
                <a:spcPts val="0"/>
              </a:spcBef>
              <a:spcAft>
                <a:spcPts val="0"/>
              </a:spcAft>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2400" u="none" cap="none" strike="noStrike">
                <a:solidFill>
                  <a:srgbClr val="000000"/>
                </a:solidFill>
                <a:latin typeface="Calibri"/>
                <a:ea typeface="Calibri"/>
                <a:cs typeface="Calibri"/>
                <a:sym typeface="Calibri"/>
              </a:rPr>
            </a:br>
            <a:endParaRPr sz="1900"/>
          </a:p>
        </p:txBody>
      </p:sp>
      <p:sp>
        <p:nvSpPr>
          <p:cNvPr id="336" name="Google Shape;336;gde5fd27895_0_25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de5fd27895_0_29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both the type that is source type and the destination type are of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the source type is of class type and the destination type is also of the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other words, one class data type is converted into the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 </a:t>
            </a:r>
            <a:endParaRPr b="0" i="0" sz="2400" u="none" cap="none" strike="noStrike">
              <a:solidFill>
                <a:srgbClr val="000000"/>
              </a:solidFill>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solidFill>
                  <a:schemeClr val="dk1"/>
                </a:solidFill>
                <a:latin typeface="Calibri"/>
                <a:ea typeface="Calibri"/>
                <a:cs typeface="Calibri"/>
                <a:sym typeface="Calibri"/>
              </a:rPr>
              <a:t>type conversion function</a:t>
            </a:r>
            <a:endParaRPr sz="2400">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using the copy constructor</a:t>
            </a:r>
            <a:endParaRPr sz="1900"/>
          </a:p>
        </p:txBody>
      </p:sp>
      <p:sp>
        <p:nvSpPr>
          <p:cNvPr id="342" name="Google Shape;342;gde5fd27895_0_29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de5fd27895_0_29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two classes one for “computer” and another for “mobile”.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Suppose if we wish to assign “price” of computer to mobile then it can be achieved by the statement below which is the example of the conversion from one class to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mob = comp ;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where mob and comp are the objects of mobile and computer classes respectively.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“comp” object which is of class type into the “mob” which is another class data type.</a:t>
            </a:r>
            <a:endParaRPr sz="1900"/>
          </a:p>
        </p:txBody>
      </p:sp>
      <p:sp>
        <p:nvSpPr>
          <p:cNvPr id="348" name="Google Shape;348;gde5fd27895_0_29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e5fd27895_0_335"/>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Define two classes one for “</a:t>
            </a:r>
            <a:r>
              <a:rPr b="0" i="1" lang="en-US" sz="2400" u="none" cap="none" strike="noStrike">
                <a:solidFill>
                  <a:srgbClr val="000000"/>
                </a:solidFill>
                <a:latin typeface="Arial"/>
                <a:ea typeface="Arial"/>
                <a:cs typeface="Arial"/>
                <a:sym typeface="Arial"/>
              </a:rPr>
              <a:t>computer”</a:t>
            </a:r>
            <a:r>
              <a:rPr b="0" i="0" lang="en-US" sz="2400" u="none" cap="none" strike="noStrike">
                <a:solidFill>
                  <a:srgbClr val="000000"/>
                </a:solidFill>
                <a:latin typeface="Arial"/>
                <a:ea typeface="Arial"/>
                <a:cs typeface="Arial"/>
                <a:sym typeface="Arial"/>
              </a:rPr>
              <a:t> and another for “</a:t>
            </a:r>
            <a:r>
              <a:rPr b="0" i="1" lang="en-US" sz="2400" u="none" cap="none" strike="noStrike">
                <a:solidFill>
                  <a:srgbClr val="000000"/>
                </a:solidFill>
                <a:latin typeface="Arial"/>
                <a:ea typeface="Arial"/>
                <a:cs typeface="Arial"/>
                <a:sym typeface="Arial"/>
              </a:rPr>
              <a:t>mobile”. Let us have attributes like model, price etc. A</a:t>
            </a:r>
            <a:r>
              <a:rPr b="0" i="0" lang="en-US" sz="2400" u="none" cap="none" strike="noStrike">
                <a:solidFill>
                  <a:srgbClr val="000000"/>
                </a:solidFill>
                <a:latin typeface="Arial"/>
                <a:ea typeface="Arial"/>
                <a:cs typeface="Arial"/>
                <a:sym typeface="Arial"/>
              </a:rPr>
              <a:t>ssign</a:t>
            </a:r>
            <a:r>
              <a:rPr b="0" i="1" lang="en-US" sz="2400" u="none" cap="none" strike="noStrike">
                <a:solidFill>
                  <a:srgbClr val="000000"/>
                </a:solidFill>
                <a:latin typeface="Arial"/>
                <a:ea typeface="Arial"/>
                <a:cs typeface="Arial"/>
                <a:sym typeface="Arial"/>
              </a:rPr>
              <a:t> “price” </a:t>
            </a:r>
            <a:r>
              <a:rPr b="0" i="0" lang="en-US" sz="2400" u="none" cap="none" strike="noStrike">
                <a:solidFill>
                  <a:srgbClr val="000000"/>
                </a:solidFill>
                <a:latin typeface="Arial"/>
                <a:ea typeface="Arial"/>
                <a:cs typeface="Arial"/>
                <a:sym typeface="Arial"/>
              </a:rPr>
              <a:t>of</a:t>
            </a:r>
            <a:r>
              <a:rPr b="0" i="1" lang="en-US" sz="2400" u="none" cap="none" strike="noStrike">
                <a:solidFill>
                  <a:srgbClr val="000000"/>
                </a:solidFill>
                <a:latin typeface="Arial"/>
                <a:ea typeface="Arial"/>
                <a:cs typeface="Arial"/>
                <a:sym typeface="Arial"/>
              </a:rPr>
              <a:t> computer </a:t>
            </a:r>
            <a:r>
              <a:rPr b="0" i="0" lang="en-US" sz="2400" u="none" cap="none" strike="noStrike">
                <a:solidFill>
                  <a:srgbClr val="000000"/>
                </a:solidFill>
                <a:latin typeface="Arial"/>
                <a:ea typeface="Arial"/>
                <a:cs typeface="Arial"/>
                <a:sym typeface="Arial"/>
              </a:rPr>
              <a:t>to</a:t>
            </a:r>
            <a:r>
              <a:rPr b="0" i="1" lang="en-US" sz="2400" u="none" cap="none" strike="noStrike">
                <a:solidFill>
                  <a:srgbClr val="000000"/>
                </a:solidFill>
                <a:latin typeface="Arial"/>
                <a:ea typeface="Arial"/>
                <a:cs typeface="Arial"/>
                <a:sym typeface="Arial"/>
              </a:rPr>
              <a:t> mobile  using </a:t>
            </a:r>
            <a:r>
              <a:rPr b="0" i="0" lang="en-US" sz="2400" u="none" cap="none" strike="noStrike">
                <a:solidFill>
                  <a:srgbClr val="000000"/>
                </a:solidFill>
                <a:latin typeface="Arial"/>
                <a:ea typeface="Arial"/>
                <a:cs typeface="Arial"/>
                <a:sym typeface="Arial"/>
              </a:rPr>
              <a:t>the statement below which is the example of the conversion from one class to another class type.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mob = comp ; // where mob and comp are the objects of mobile and computer classes respectively. Here the assignment will be done by converting </a:t>
            </a:r>
            <a:r>
              <a:rPr b="0" i="1" lang="en-US" sz="2400" u="none" cap="none" strike="noStrike">
                <a:solidFill>
                  <a:srgbClr val="000000"/>
                </a:solidFill>
                <a:latin typeface="Arial"/>
                <a:ea typeface="Arial"/>
                <a:cs typeface="Arial"/>
                <a:sym typeface="Arial"/>
              </a:rPr>
              <a:t>“comp”</a:t>
            </a:r>
            <a:r>
              <a:rPr b="0" i="0" lang="en-US" sz="2400" u="none" cap="none" strike="noStrike">
                <a:solidFill>
                  <a:srgbClr val="000000"/>
                </a:solidFill>
                <a:latin typeface="Arial"/>
                <a:ea typeface="Arial"/>
                <a:cs typeface="Arial"/>
                <a:sym typeface="Arial"/>
              </a:rPr>
              <a:t> object which is of class type into the</a:t>
            </a:r>
            <a:r>
              <a:rPr b="0" i="1" lang="en-US" sz="2400" u="none" cap="none" strike="noStrike">
                <a:solidFill>
                  <a:srgbClr val="000000"/>
                </a:solidFill>
                <a:latin typeface="Arial"/>
                <a:ea typeface="Arial"/>
                <a:cs typeface="Arial"/>
                <a:sym typeface="Arial"/>
              </a:rPr>
              <a:t> “mob”</a:t>
            </a:r>
            <a:r>
              <a:rPr b="0" i="0" lang="en-US" sz="2400" u="none" cap="none" strike="noStrike">
                <a:solidFill>
                  <a:srgbClr val="000000"/>
                </a:solidFill>
                <a:latin typeface="Arial"/>
                <a:ea typeface="Arial"/>
                <a:cs typeface="Arial"/>
                <a:sym typeface="Arial"/>
              </a:rPr>
              <a:t> which is another class data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Implement the above code by overloading = operator.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54" name="Google Shape;354;gde5fd27895_0_33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de5fd27895_0_34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0" name="Google Shape;360;gde5fd27895_0_34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e5fd27895_0_34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6" name="Google Shape;366;gde5fd27895_0_34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de5fd27895_0_35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p:txBody>
      </p:sp>
      <p:sp>
        <p:nvSpPr>
          <p:cNvPr id="372" name="Google Shape;372;gde5fd27895_0_35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de5fd27895_0_35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C</a:t>
            </a:r>
            <a:endParaRPr sz="1900"/>
          </a:p>
        </p:txBody>
      </p:sp>
      <p:sp>
        <p:nvSpPr>
          <p:cNvPr id="378" name="Google Shape;378;gde5fd27895_0_35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nvSpPr>
        <p:spPr>
          <a:xfrm>
            <a:off x="125958" y="1082000"/>
            <a:ext cx="11936385" cy="5652833"/>
          </a:xfrm>
          <a:prstGeom prst="rect">
            <a:avLst/>
          </a:prstGeom>
          <a:noFill/>
          <a:ln>
            <a:noFill/>
          </a:ln>
        </p:spPr>
        <p:txBody>
          <a:bodyPr anchorCtr="0" anchor="t" bIns="121900" lIns="121900" spcFirstLastPara="1" rIns="121900" wrap="square" tIns="121900">
            <a:noAutofit/>
          </a:bodyPr>
          <a:lstStyle/>
          <a:p>
            <a:pPr indent="0" lvl="2" marL="914400" marR="0" rtl="0" algn="ctr">
              <a:lnSpc>
                <a:spcPct val="150000"/>
              </a:lnSpc>
              <a:spcBef>
                <a:spcPts val="0"/>
              </a:spcBef>
              <a:spcAft>
                <a:spcPts val="0"/>
              </a:spcAft>
              <a:buNone/>
            </a:pPr>
            <a:r>
              <a:t/>
            </a:r>
            <a:endParaRPr b="1" i="0" sz="5333" u="none" cap="none" strike="noStrike">
              <a:solidFill>
                <a:schemeClr val="dk1"/>
              </a:solidFill>
              <a:latin typeface="Calibri"/>
              <a:ea typeface="Calibri"/>
              <a:cs typeface="Calibri"/>
              <a:sym typeface="Calibri"/>
            </a:endParaRPr>
          </a:p>
          <a:p>
            <a:pPr indent="0" lvl="2" marL="914400" marR="0" rtl="0" algn="ctr">
              <a:lnSpc>
                <a:spcPct val="150000"/>
              </a:lnSpc>
              <a:spcBef>
                <a:spcPts val="0"/>
              </a:spcBef>
              <a:spcAft>
                <a:spcPts val="0"/>
              </a:spcAft>
              <a:buNone/>
            </a:pPr>
            <a:r>
              <a:rPr b="1" i="0" lang="en-US" sz="5333" u="none" cap="none" strike="noStrike">
                <a:solidFill>
                  <a:schemeClr val="dk1"/>
                </a:solidFill>
                <a:latin typeface="Calibri"/>
                <a:ea typeface="Calibri"/>
                <a:cs typeface="Calibri"/>
                <a:sym typeface="Calibri"/>
              </a:rPr>
              <a:t>Any Questions??</a:t>
            </a:r>
            <a:endParaRPr/>
          </a:p>
        </p:txBody>
      </p:sp>
      <p:sp>
        <p:nvSpPr>
          <p:cNvPr id="384" name="Google Shape;384;p25"/>
          <p:cNvSpPr txBox="1"/>
          <p:nvPr/>
        </p:nvSpPr>
        <p:spPr>
          <a:xfrm>
            <a:off x="453439" y="18459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733"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0" y="0"/>
            <a:ext cx="12192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2800"/>
              <a:buFont typeface="Calibri"/>
              <a:buNone/>
            </a:pPr>
            <a:r>
              <a:rPr lang="en-US"/>
              <a:t>Type conversion</a:t>
            </a:r>
            <a:endParaRPr/>
          </a:p>
        </p:txBody>
      </p:sp>
      <p:sp>
        <p:nvSpPr>
          <p:cNvPr id="173" name="Google Shape;173;p4"/>
          <p:cNvSpPr txBox="1"/>
          <p:nvPr>
            <p:ph idx="1" type="body"/>
          </p:nvPr>
        </p:nvSpPr>
        <p:spPr>
          <a:xfrm>
            <a:off x="161600" y="901633"/>
            <a:ext cx="11598600" cy="5461067"/>
          </a:xfrm>
          <a:prstGeom prst="rect">
            <a:avLst/>
          </a:prstGeom>
          <a:noFill/>
          <a:ln>
            <a:noFill/>
          </a:ln>
        </p:spPr>
        <p:txBody>
          <a:bodyPr anchorCtr="0" anchor="t" bIns="91425" lIns="91425" spcFirstLastPara="1" rIns="91425" wrap="square" tIns="91425">
            <a:noAutofit/>
          </a:bodyPr>
          <a:lstStyle/>
          <a:p>
            <a:pPr indent="-457188" lvl="0" marL="609585" rtl="0" algn="l">
              <a:lnSpc>
                <a:spcPct val="90000"/>
              </a:lnSpc>
              <a:spcBef>
                <a:spcPts val="0"/>
              </a:spcBef>
              <a:spcAft>
                <a:spcPts val="0"/>
              </a:spcAft>
              <a:buClr>
                <a:schemeClr val="dk1"/>
              </a:buClr>
              <a:buSzPts val="1800"/>
              <a:buChar char="●"/>
            </a:pPr>
            <a:r>
              <a:rPr lang="en-US"/>
              <a:t>Type conversion occur when there is a need to convert one data type to another.</a:t>
            </a:r>
            <a:endParaRPr/>
          </a:p>
          <a:p>
            <a:pPr indent="-457188" lvl="0" marL="609585" rtl="0" algn="l">
              <a:lnSpc>
                <a:spcPct val="90000"/>
              </a:lnSpc>
              <a:spcBef>
                <a:spcPts val="0"/>
              </a:spcBef>
              <a:spcAft>
                <a:spcPts val="0"/>
              </a:spcAft>
              <a:buClr>
                <a:schemeClr val="dk1"/>
              </a:buClr>
              <a:buSzPts val="1800"/>
              <a:buChar char="●"/>
            </a:pPr>
            <a:r>
              <a:rPr lang="en-US">
                <a:solidFill>
                  <a:schemeClr val="dk1"/>
                </a:solidFill>
                <a:latin typeface="Calibri"/>
                <a:ea typeface="Calibri"/>
                <a:cs typeface="Calibri"/>
                <a:sym typeface="Calibri"/>
              </a:rPr>
              <a:t>Mainly two types </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Implicit – Also called type conversion</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Explicit – Also called Type casting</a:t>
            </a:r>
            <a:endParaRPr/>
          </a:p>
          <a:p>
            <a:pPr indent="-342888" lvl="0" marL="609585" rtl="0" algn="l">
              <a:lnSpc>
                <a:spcPct val="90000"/>
              </a:lnSpc>
              <a:spcBef>
                <a:spcPts val="0"/>
              </a:spcBef>
              <a:spcAft>
                <a:spcPts val="0"/>
              </a:spcAft>
              <a:buClr>
                <a:schemeClr val="dk1"/>
              </a:buClr>
              <a:buSzPts val="1800"/>
              <a:buNone/>
            </a:pPr>
            <a:r>
              <a:t/>
            </a:r>
            <a:endParaRPr/>
          </a:p>
          <a:p>
            <a:pPr indent="-457188" lvl="0" marL="609585" rtl="0" algn="l">
              <a:lnSpc>
                <a:spcPct val="90000"/>
              </a:lnSpc>
              <a:spcBef>
                <a:spcPts val="0"/>
              </a:spcBef>
              <a:spcAft>
                <a:spcPts val="0"/>
              </a:spcAft>
              <a:buClr>
                <a:schemeClr val="dk1"/>
              </a:buClr>
              <a:buSzPts val="1800"/>
              <a:buChar char="●"/>
            </a:pPr>
            <a:r>
              <a:rPr lang="en-US"/>
              <a:t>The basic difference between type conversion and type casting, i.e. type conversion is made “automatically” by compiler whereas, type casting is to be “explicitly done” by the programmer.</a:t>
            </a:r>
            <a:endParaRPr>
              <a:solidFill>
                <a:schemeClr val="dk1"/>
              </a:solidFill>
              <a:latin typeface="Calibri"/>
              <a:ea typeface="Calibri"/>
              <a:cs typeface="Calibri"/>
              <a:sym typeface="Calibri"/>
            </a:endParaRPr>
          </a:p>
          <a:p>
            <a:pPr indent="-342888" lvl="0" marL="609585" rtl="0" algn="l">
              <a:lnSpc>
                <a:spcPct val="90000"/>
              </a:lnSpc>
              <a:spcBef>
                <a:spcPts val="0"/>
              </a:spcBef>
              <a:spcAft>
                <a:spcPts val="0"/>
              </a:spcAft>
              <a:buClr>
                <a:schemeClr val="dk1"/>
              </a:buClr>
              <a:buSzPts val="1800"/>
              <a:buNone/>
            </a:pPr>
            <a:r>
              <a:t/>
            </a:r>
            <a:endParaRPr>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883247" y="2668228"/>
            <a:ext cx="10425600" cy="846800"/>
          </a:xfrm>
          <a:prstGeom prst="rect">
            <a:avLst/>
          </a:prstGeom>
          <a:noFill/>
          <a:ln>
            <a:noFill/>
          </a:ln>
        </p:spPr>
        <p:txBody>
          <a:bodyPr anchorCtr="0" anchor="t" bIns="0" lIns="0" spcFirstLastPara="1" rIns="0" wrap="square" tIns="16925">
            <a:noAutofit/>
          </a:bodyPr>
          <a:lstStyle/>
          <a:p>
            <a:pPr indent="0" lvl="0" marL="16933" rtl="0" algn="ctr">
              <a:lnSpc>
                <a:spcPct val="100000"/>
              </a:lnSpc>
              <a:spcBef>
                <a:spcPts val="0"/>
              </a:spcBef>
              <a:spcAft>
                <a:spcPts val="0"/>
              </a:spcAft>
              <a:buClr>
                <a:schemeClr val="dk1"/>
              </a:buClr>
              <a:buSzPts val="2800"/>
              <a:buFont typeface="Trebuchet MS"/>
              <a:buNone/>
            </a:pPr>
            <a:r>
              <a:rPr lang="en-US"/>
              <a:t>Thank You!</a:t>
            </a:r>
            <a:endParaRPr/>
          </a:p>
          <a:p>
            <a:pPr indent="0" lvl="0" marL="16933" rtl="0" algn="ctr">
              <a:lnSpc>
                <a:spcPct val="100000"/>
              </a:lnSpc>
              <a:spcBef>
                <a:spcPts val="0"/>
              </a:spcBef>
              <a:spcAft>
                <a:spcPts val="0"/>
              </a:spcAft>
              <a:buClr>
                <a:schemeClr val="dk1"/>
              </a:buClr>
              <a:buSzPts val="2800"/>
              <a:buFont typeface="Trebuchet MS"/>
              <a:buNone/>
            </a:pPr>
            <a:r>
              <a:t/>
            </a:r>
            <a:endParaRPr sz="2667"/>
          </a:p>
          <a:p>
            <a:pPr indent="0" lvl="0" marL="16933" rtl="0" algn="l">
              <a:lnSpc>
                <a:spcPct val="100000"/>
              </a:lnSpc>
              <a:spcBef>
                <a:spcPts val="0"/>
              </a:spcBef>
              <a:spcAft>
                <a:spcPts val="0"/>
              </a:spcAft>
              <a:buClr>
                <a:schemeClr val="dk1"/>
              </a:buClr>
              <a:buSzPts val="2800"/>
              <a:buFont typeface="Trebuchet MS"/>
              <a:buNone/>
            </a:pPr>
            <a:r>
              <a:t/>
            </a:r>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p:txBody>
      </p:sp>
      <p:sp>
        <p:nvSpPr>
          <p:cNvPr id="390" name="Google Shape;390;p26"/>
          <p:cNvSpPr txBox="1"/>
          <p:nvPr/>
        </p:nvSpPr>
        <p:spPr>
          <a:xfrm>
            <a:off x="2339163" y="4834270"/>
            <a:ext cx="79815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125958"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9" name="Google Shape;179;p13"/>
          <p:cNvSpPr txBox="1"/>
          <p:nvPr/>
        </p:nvSpPr>
        <p:spPr>
          <a:xfrm>
            <a:off x="519600" y="123167"/>
            <a:ext cx="112407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Difference between implicit conversion and Type casting</a:t>
            </a:r>
            <a:endParaRPr/>
          </a:p>
        </p:txBody>
      </p:sp>
      <p:graphicFrame>
        <p:nvGraphicFramePr>
          <p:cNvPr id="180" name="Google Shape;180;p13"/>
          <p:cNvGraphicFramePr/>
          <p:nvPr/>
        </p:nvGraphicFramePr>
        <p:xfrm>
          <a:off x="647700" y="895091"/>
          <a:ext cx="3000000" cy="3000000"/>
        </p:xfrm>
        <a:graphic>
          <a:graphicData uri="http://schemas.openxmlformats.org/drawingml/2006/table">
            <a:tbl>
              <a:tblPr>
                <a:noFill/>
                <a:tableStyleId>{2445A9EB-B941-4157-8BD5-9383E631C84E}</a:tableStyleId>
              </a:tblPr>
              <a:tblGrid>
                <a:gridCol w="1866900"/>
                <a:gridCol w="4483100"/>
                <a:gridCol w="4521200"/>
              </a:tblGrid>
              <a:tr h="485350">
                <a:tc>
                  <a:txBody>
                    <a:bodyPr/>
                    <a:lstStyle/>
                    <a:p>
                      <a:pPr indent="0" lvl="0" marL="0" marR="0" rtl="0" algn="ctr">
                        <a:spcBef>
                          <a:spcPts val="0"/>
                        </a:spcBef>
                        <a:spcAft>
                          <a:spcPts val="0"/>
                        </a:spcAft>
                        <a:buNone/>
                      </a:pPr>
                      <a:r>
                        <a:rPr b="1" lang="en-US" sz="1200" u="none" cap="none" strike="noStrike"/>
                        <a:t>BASIS FOR COMPARISON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CASTING</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CONVERSION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9529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Meaning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One data type is assigned to another by the user, using a cast operator then it is called "Type Casting".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of one data type to another automatically by the compiler is called "Type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Applied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casting can also be applied to two 'incompatible'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conversion can only be implemented when two data types are 'compatible'.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Operator</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For casting a data type to another, a casting operator '()' is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No operator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Size of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Destination type can be smaller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Here the destination type must be larger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647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Implemented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during program designing.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explicitly while compiling.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839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Narrowing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Widening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98117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Example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byte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 (byte) a;</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a=3;</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float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b=a; // value in b=3.000.</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6" name="Google Shape;186;p14"/>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 </a:t>
            </a:r>
            <a:endParaRPr/>
          </a:p>
        </p:txBody>
      </p:sp>
      <p:sp>
        <p:nvSpPr>
          <p:cNvPr id="192" name="Google Shape;192;p15"/>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8" name="Google Shape;198;p16"/>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a:t>
            </a:r>
            <a:endParaRPr/>
          </a:p>
        </p:txBody>
      </p:sp>
      <p:sp>
        <p:nvSpPr>
          <p:cNvPr id="204" name="Google Shape;204;p17"/>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2021-03-30T05:09:16Z</dcterms:created>
  <dc:creator>Kartavya kothari</dc:creator>
</cp:coreProperties>
</file>