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hrXXlrbZwwWC/NVrg3H8eorWrS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e54af4009_0_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de54af4009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e54af4009_0_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de54af4009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e54af4009_0_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gde54af4009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e54af4009_0_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de54af4009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e54af4009_0_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gde54af4009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e54af4009_0_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de54af4009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e54af4009_0_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gde54af4009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e54af4009_0_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de54af4009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e54af4009_0_5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gde54af4009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e54af4009_0_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de54af4009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e54af4009_0_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de54af4009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e54af4009_0_6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de54af4009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e54af4009_0_7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gde54af4009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e54af4009_0_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gde54af4009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e54af4009_0_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gde54af4009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e54af4009_0_9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gde54af4009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e54af4009_0_10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gde54af4009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de54af4009_0_1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gde54af4009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2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2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67" name="Shape 67"/>
        <p:cNvGrpSpPr/>
        <p:nvPr/>
      </p:nvGrpSpPr>
      <p:grpSpPr>
        <a:xfrm>
          <a:off x="0" y="0"/>
          <a:ext cx="0" cy="0"/>
          <a:chOff x="0" y="0"/>
          <a:chExt cx="0" cy="0"/>
        </a:xfrm>
      </p:grpSpPr>
      <p:sp>
        <p:nvSpPr>
          <p:cNvPr id="68" name="Google Shape;68;p28"/>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p28"/>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0" name="Google Shape;70;p28"/>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1" name="Shape 71"/>
        <p:cNvGrpSpPr/>
        <p:nvPr/>
      </p:nvGrpSpPr>
      <p:grpSpPr>
        <a:xfrm>
          <a:off x="0" y="0"/>
          <a:ext cx="0" cy="0"/>
          <a:chOff x="0" y="0"/>
          <a:chExt cx="0" cy="0"/>
        </a:xfrm>
      </p:grpSpPr>
      <p:sp>
        <p:nvSpPr>
          <p:cNvPr id="72" name="Google Shape;72;p40"/>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0"/>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74" name="Google Shape;74;p4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4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4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42"/>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2"/>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6" name="Google Shape;86;p4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4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3"/>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2" name="Google Shape;92;p43"/>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3" name="Google Shape;93;p4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4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4"/>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9" name="Google Shape;99;p44"/>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0" name="Google Shape;100;p44"/>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1" name="Google Shape;101;p44"/>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2" name="Google Shape;102;p4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 name="Shape 14"/>
        <p:cNvGrpSpPr/>
        <p:nvPr/>
      </p:nvGrpSpPr>
      <p:grpSpPr>
        <a:xfrm>
          <a:off x="0" y="0"/>
          <a:ext cx="0" cy="0"/>
          <a:chOff x="0" y="0"/>
          <a:chExt cx="0" cy="0"/>
        </a:xfrm>
      </p:grpSpPr>
      <p:sp>
        <p:nvSpPr>
          <p:cNvPr id="15" name="Google Shape;1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4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4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4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4" name="Shape 114"/>
        <p:cNvGrpSpPr/>
        <p:nvPr/>
      </p:nvGrpSpPr>
      <p:grpSpPr>
        <a:xfrm>
          <a:off x="0" y="0"/>
          <a:ext cx="0" cy="0"/>
          <a:chOff x="0" y="0"/>
          <a:chExt cx="0" cy="0"/>
        </a:xfrm>
      </p:grpSpPr>
      <p:sp>
        <p:nvSpPr>
          <p:cNvPr id="115" name="Google Shape;115;p47"/>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47"/>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17" name="Google Shape;117;p47"/>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8" name="Google Shape;118;p4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1" name="Shape 121"/>
        <p:cNvGrpSpPr/>
        <p:nvPr/>
      </p:nvGrpSpPr>
      <p:grpSpPr>
        <a:xfrm>
          <a:off x="0" y="0"/>
          <a:ext cx="0" cy="0"/>
          <a:chOff x="0" y="0"/>
          <a:chExt cx="0" cy="0"/>
        </a:xfrm>
      </p:grpSpPr>
      <p:sp>
        <p:nvSpPr>
          <p:cNvPr id="122" name="Google Shape;122;p48"/>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48"/>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24" name="Google Shape;124;p48"/>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5" name="Google Shape;125;p4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4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4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49"/>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1" name="Google Shape;131;p4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4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50"/>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50"/>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 name="Google Shape;137;p5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5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5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7" name="Shape 17"/>
        <p:cNvGrpSpPr/>
        <p:nvPr/>
      </p:nvGrpSpPr>
      <p:grpSpPr>
        <a:xfrm>
          <a:off x="0" y="0"/>
          <a:ext cx="0" cy="0"/>
          <a:chOff x="0" y="0"/>
          <a:chExt cx="0" cy="0"/>
        </a:xfrm>
      </p:grpSpPr>
      <p:sp>
        <p:nvSpPr>
          <p:cNvPr id="18" name="Google Shape;18;p29"/>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29"/>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2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3.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2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2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4" name="Google Shape;64;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5" name="Google Shape;65;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2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Logo, company name&#10;&#10;Description automatically generated" id="144" name="Google Shape;144;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45" name="Google Shape;145;p1"/>
          <p:cNvSpPr txBox="1"/>
          <p:nvPr/>
        </p:nvSpPr>
        <p:spPr>
          <a:xfrm>
            <a:off x="429142" y="2217806"/>
            <a:ext cx="4167963"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Array</a:t>
            </a:r>
            <a:r>
              <a:rPr b="1" i="0" lang="en-US" sz="2000" u="none" cap="none" strike="noStrike">
                <a:solidFill>
                  <a:srgbClr val="000000"/>
                </a:solidFill>
                <a:latin typeface="Arial"/>
                <a:ea typeface="Arial"/>
                <a:cs typeface="Arial"/>
                <a:sym typeface="Arial"/>
              </a:rPr>
              <a:t> </a:t>
            </a:r>
            <a:endParaRPr b="1" i="0" sz="20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Input : arr[]  = {1, 2, 0, 0, 0, 3, 6}</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Output : 1 2 3 6 0 0 0</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Input: arr[] = {0, 1, 9, 8, 4, 0, 0, 2, 7, 0, 6, 0, 9}</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Output: 1 9 8 4 2 7 6 9 0 0 0 0 0</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01" name="Google Shape;201;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Move all zeroes to end of array </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Multidimensional Array</a:t>
            </a:r>
            <a:endParaRPr b="1" i="0" sz="3000" u="none" cap="none" strike="noStrike">
              <a:solidFill>
                <a:srgbClr val="FFFFFF"/>
              </a:solidFill>
              <a:latin typeface="Calibri"/>
              <a:ea typeface="Calibri"/>
              <a:cs typeface="Calibri"/>
              <a:sym typeface="Calibri"/>
            </a:endParaRPr>
          </a:p>
        </p:txBody>
      </p:sp>
      <p:sp>
        <p:nvSpPr>
          <p:cNvPr id="207" name="Google Shape;207;p11"/>
          <p:cNvSpPr txBox="1"/>
          <p:nvPr/>
        </p:nvSpPr>
        <p:spPr>
          <a:xfrm>
            <a:off x="507300" y="1289250"/>
            <a:ext cx="8014500" cy="256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en-US" sz="1400" u="none" cap="none" strike="noStrike">
                <a:solidFill>
                  <a:srgbClr val="000000"/>
                </a:solidFill>
                <a:latin typeface="Calibri"/>
                <a:ea typeface="Calibri"/>
                <a:cs typeface="Calibri"/>
                <a:sym typeface="Calibri"/>
              </a:rPr>
              <a:t>General Syntax:</a:t>
            </a:r>
            <a:endParaRPr/>
          </a:p>
          <a:p>
            <a:pPr indent="0" lvl="0" marL="0" marR="0" rtl="0" algn="l">
              <a:lnSpc>
                <a:spcPct val="115000"/>
              </a:lnSpc>
              <a:spcBef>
                <a:spcPts val="0"/>
              </a:spcBef>
              <a:spcAft>
                <a:spcPts val="0"/>
              </a:spcAft>
              <a:buClr>
                <a:srgbClr val="000000"/>
              </a:buClr>
              <a:buSzPts val="2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rPr b="1" i="0" lang="en-US" sz="1400" u="none" cap="none" strike="noStrike">
                <a:solidFill>
                  <a:srgbClr val="000000"/>
                </a:solidFill>
                <a:latin typeface="Arial"/>
                <a:ea typeface="Arial"/>
                <a:cs typeface="Arial"/>
                <a:sym typeface="Arial"/>
              </a:rPr>
              <a:t>type name[size1][size2]...[sizeN];</a:t>
            </a:r>
            <a:endParaRPr/>
          </a:p>
          <a:p>
            <a:pPr indent="0" lvl="0" marL="0" marR="0" rtl="0" algn="l">
              <a:lnSpc>
                <a:spcPct val="115000"/>
              </a:lnSpc>
              <a:spcBef>
                <a:spcPts val="0"/>
              </a:spcBef>
              <a:spcAft>
                <a:spcPts val="0"/>
              </a:spcAft>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rPr b="0" i="0" lang="en-US" sz="1400" u="none" cap="none" strike="noStrike">
                <a:solidFill>
                  <a:srgbClr val="000000"/>
                </a:solidFill>
                <a:latin typeface="Calibri"/>
                <a:ea typeface="Calibri"/>
                <a:cs typeface="Calibri"/>
                <a:sym typeface="Calibri"/>
              </a:rPr>
              <a:t>Eg.</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rPr b="0" i="0" lang="en-US" sz="1400" u="none" cap="none" strike="noStrike">
                <a:solidFill>
                  <a:srgbClr val="000000"/>
                </a:solidFill>
                <a:latin typeface="Calibri"/>
                <a:ea typeface="Calibri"/>
                <a:cs typeface="Calibri"/>
                <a:sym typeface="Calibri"/>
              </a:rPr>
              <a:t>int arr[3][2];</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Multidimensional Array</a:t>
            </a:r>
            <a:endParaRPr b="1" i="0" sz="3000" u="none" cap="none" strike="noStrike">
              <a:solidFill>
                <a:srgbClr val="FFFFFF"/>
              </a:solidFill>
              <a:latin typeface="Calibri"/>
              <a:ea typeface="Calibri"/>
              <a:cs typeface="Calibri"/>
              <a:sym typeface="Calibri"/>
            </a:endParaRPr>
          </a:p>
        </p:txBody>
      </p:sp>
      <p:sp>
        <p:nvSpPr>
          <p:cNvPr id="213" name="Google Shape;213;p12"/>
          <p:cNvSpPr txBox="1"/>
          <p:nvPr/>
        </p:nvSpPr>
        <p:spPr>
          <a:xfrm>
            <a:off x="507300" y="1289250"/>
            <a:ext cx="8014500" cy="256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US" sz="1400" u="none" cap="none" strike="noStrike">
                <a:solidFill>
                  <a:srgbClr val="000000"/>
                </a:solidFill>
                <a:latin typeface="Calibri"/>
                <a:ea typeface="Calibri"/>
                <a:cs typeface="Calibri"/>
                <a:sym typeface="Calibri"/>
              </a:rPr>
              <a:t>Two Dimensional Array:</a:t>
            </a:r>
            <a:endParaRPr/>
          </a:p>
          <a:p>
            <a:pPr indent="0" lvl="0" marL="0" marR="0" rtl="0" algn="l">
              <a:lnSpc>
                <a:spcPct val="115000"/>
              </a:lnSpc>
              <a:spcBef>
                <a:spcPts val="0"/>
              </a:spcBef>
              <a:spcAft>
                <a:spcPts val="0"/>
              </a:spcAft>
              <a:buClr>
                <a:srgbClr val="000000"/>
              </a:buClr>
              <a:buSzPts val="2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rPr b="0" i="0" lang="en-US" sz="1400" u="none" cap="none" strike="noStrike">
                <a:solidFill>
                  <a:srgbClr val="000000"/>
                </a:solidFill>
                <a:latin typeface="Calibri"/>
                <a:ea typeface="Calibri"/>
                <a:cs typeface="Calibri"/>
                <a:sym typeface="Calibri"/>
              </a:rPr>
              <a:t>General Syntax:</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type arrayName [ x ][ y ];</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Eg.</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int arr[3][4];</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cxnSp>
        <p:nvCxnSpPr>
          <p:cNvPr id="214" name="Google Shape;214;p12"/>
          <p:cNvCxnSpPr/>
          <p:nvPr/>
        </p:nvCxnSpPr>
        <p:spPr>
          <a:xfrm>
            <a:off x="1285852" y="3571882"/>
            <a:ext cx="857400" cy="357300"/>
          </a:xfrm>
          <a:prstGeom prst="curvedConnector3">
            <a:avLst>
              <a:gd fmla="val -20573" name="adj1"/>
            </a:avLst>
          </a:prstGeom>
          <a:noFill/>
          <a:ln cap="flat" cmpd="sng" w="38100">
            <a:solidFill>
              <a:srgbClr val="FF0000"/>
            </a:solidFill>
            <a:prstDash val="solid"/>
            <a:round/>
            <a:headEnd len="sm" w="sm" type="none"/>
            <a:tailEnd len="med" w="med" type="stealth"/>
          </a:ln>
        </p:spPr>
      </p:cxnSp>
      <p:cxnSp>
        <p:nvCxnSpPr>
          <p:cNvPr id="215" name="Google Shape;215;p12"/>
          <p:cNvCxnSpPr/>
          <p:nvPr/>
        </p:nvCxnSpPr>
        <p:spPr>
          <a:xfrm flipH="1" rot="10800000">
            <a:off x="1571604" y="3000268"/>
            <a:ext cx="1000200" cy="357300"/>
          </a:xfrm>
          <a:prstGeom prst="curvedConnector3">
            <a:avLst>
              <a:gd fmla="val -16680" name="adj1"/>
            </a:avLst>
          </a:prstGeom>
          <a:noFill/>
          <a:ln cap="flat" cmpd="sng" w="38100">
            <a:solidFill>
              <a:srgbClr val="FF0000"/>
            </a:solidFill>
            <a:prstDash val="solid"/>
            <a:round/>
            <a:headEnd len="sm" w="sm" type="none"/>
            <a:tailEnd len="med" w="med" type="stealth"/>
          </a:ln>
        </p:spPr>
      </p:cxnSp>
      <p:sp>
        <p:nvSpPr>
          <p:cNvPr id="216" name="Google Shape;216;p12"/>
          <p:cNvSpPr txBox="1"/>
          <p:nvPr/>
        </p:nvSpPr>
        <p:spPr>
          <a:xfrm>
            <a:off x="2214546" y="3786196"/>
            <a:ext cx="157163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rows</a:t>
            </a:r>
            <a:endParaRPr/>
          </a:p>
        </p:txBody>
      </p:sp>
      <p:sp>
        <p:nvSpPr>
          <p:cNvPr id="217" name="Google Shape;217;p12"/>
          <p:cNvSpPr txBox="1"/>
          <p:nvPr/>
        </p:nvSpPr>
        <p:spPr>
          <a:xfrm>
            <a:off x="2571736" y="2857502"/>
            <a:ext cx="16430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column</a:t>
            </a:r>
            <a:endParaRPr/>
          </a:p>
        </p:txBody>
      </p:sp>
      <p:pic>
        <p:nvPicPr>
          <p:cNvPr descr="Two Dimensional Arrays" id="218" name="Google Shape;218;p12"/>
          <p:cNvPicPr preferRelativeResize="0"/>
          <p:nvPr/>
        </p:nvPicPr>
        <p:blipFill rotWithShape="1">
          <a:blip r:embed="rId3">
            <a:alphaModFix/>
          </a:blip>
          <a:srcRect b="0" l="0" r="0" t="0"/>
          <a:stretch/>
        </p:blipFill>
        <p:spPr>
          <a:xfrm>
            <a:off x="4071934" y="1928808"/>
            <a:ext cx="4067175" cy="119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Multidimensional Array</a:t>
            </a:r>
            <a:endParaRPr b="1" i="0" sz="3000" u="none" cap="none" strike="noStrike">
              <a:solidFill>
                <a:srgbClr val="FFFFFF"/>
              </a:solidFill>
              <a:latin typeface="Calibri"/>
              <a:ea typeface="Calibri"/>
              <a:cs typeface="Calibri"/>
              <a:sym typeface="Calibri"/>
            </a:endParaRPr>
          </a:p>
        </p:txBody>
      </p:sp>
      <p:sp>
        <p:nvSpPr>
          <p:cNvPr id="224" name="Google Shape;224;p13"/>
          <p:cNvSpPr txBox="1"/>
          <p:nvPr/>
        </p:nvSpPr>
        <p:spPr>
          <a:xfrm>
            <a:off x="507300" y="1289250"/>
            <a:ext cx="8014500" cy="256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US" sz="1400" u="none" cap="none" strike="noStrike">
                <a:solidFill>
                  <a:srgbClr val="000000"/>
                </a:solidFill>
                <a:latin typeface="Calibri"/>
                <a:ea typeface="Calibri"/>
                <a:cs typeface="Calibri"/>
                <a:sym typeface="Calibri"/>
              </a:rPr>
              <a:t>Initializing 2D arrays:</a:t>
            </a:r>
            <a:endParaRPr/>
          </a:p>
          <a:p>
            <a:pPr indent="0" lvl="0" marL="0" marR="0" rtl="0" algn="l">
              <a:lnSpc>
                <a:spcPct val="115000"/>
              </a:lnSpc>
              <a:spcBef>
                <a:spcPts val="0"/>
              </a:spcBef>
              <a:spcAft>
                <a:spcPts val="0"/>
              </a:spcAft>
              <a:buClr>
                <a:srgbClr val="000000"/>
              </a:buClr>
              <a:buSzPts val="2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int a[3][4] = { {0, 1, 2, 3} , </a:t>
            </a:r>
            <a:r>
              <a:rPr b="0" i="0" lang="en-US" sz="1400" u="none" cap="none" strike="noStrike">
                <a:solidFill>
                  <a:srgbClr val="E36C09"/>
                </a:solidFill>
                <a:latin typeface="Arial"/>
                <a:ea typeface="Arial"/>
                <a:cs typeface="Arial"/>
                <a:sym typeface="Arial"/>
              </a:rPr>
              <a:t>/* initializers for row indexed by 0 */ </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	{4, 5, 6, 7} , </a:t>
            </a:r>
            <a:r>
              <a:rPr b="0" i="0" lang="en-US" sz="1400" u="none" cap="none" strike="noStrike">
                <a:solidFill>
                  <a:srgbClr val="E36C09"/>
                </a:solidFill>
                <a:latin typeface="Arial"/>
                <a:ea typeface="Arial"/>
                <a:cs typeface="Arial"/>
                <a:sym typeface="Arial"/>
              </a:rPr>
              <a:t>/* initializers for row indexed by 1 */ </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	{8, 9, 10, 11} </a:t>
            </a:r>
            <a:r>
              <a:rPr b="0" i="0" lang="en-US" sz="1400" u="none" cap="none" strike="noStrike">
                <a:solidFill>
                  <a:srgbClr val="E36C09"/>
                </a:solidFill>
                <a:latin typeface="Arial"/>
                <a:ea typeface="Arial"/>
                <a:cs typeface="Arial"/>
                <a:sym typeface="Arial"/>
              </a:rPr>
              <a:t>/* initializers for row indexed by 2 */ </a:t>
            </a:r>
            <a:r>
              <a:rPr b="0" i="0" lang="en-US" sz="1400" u="none" cap="none" strike="noStrike">
                <a:solidFill>
                  <a:srgbClr val="000000"/>
                </a:solidFill>
                <a:latin typeface="Arial"/>
                <a:ea typeface="Arial"/>
                <a:cs typeface="Arial"/>
                <a:sym typeface="Arial"/>
              </a:rPr>
              <a:t>};</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Accessing Multidimensional Array</a:t>
            </a:r>
            <a:endParaRPr b="1" i="0" sz="3000" u="none" cap="none" strike="noStrike">
              <a:solidFill>
                <a:srgbClr val="FFFFFF"/>
              </a:solidFill>
              <a:latin typeface="Calibri"/>
              <a:ea typeface="Calibri"/>
              <a:cs typeface="Calibri"/>
              <a:sym typeface="Calibri"/>
            </a:endParaRPr>
          </a:p>
        </p:txBody>
      </p:sp>
      <p:sp>
        <p:nvSpPr>
          <p:cNvPr id="230" name="Google Shape;230;p14"/>
          <p:cNvSpPr txBox="1"/>
          <p:nvPr/>
        </p:nvSpPr>
        <p:spPr>
          <a:xfrm>
            <a:off x="507300" y="1289250"/>
            <a:ext cx="8014500" cy="256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4000" u="none" cap="none" strike="noStrike">
                <a:solidFill>
                  <a:srgbClr val="000000"/>
                </a:solidFill>
                <a:latin typeface="Arial"/>
                <a:ea typeface="Arial"/>
                <a:cs typeface="Arial"/>
                <a:sym typeface="Arial"/>
              </a:rPr>
              <a:t>a[2][3]</a:t>
            </a:r>
            <a:endParaRPr b="1" i="0" sz="4000" u="none" cap="none" strike="noStrike">
              <a:solidFill>
                <a:srgbClr val="000000"/>
              </a:solidFill>
              <a:latin typeface="Calibri"/>
              <a:ea typeface="Calibri"/>
              <a:cs typeface="Calibri"/>
              <a:sym typeface="Calibri"/>
            </a:endParaRPr>
          </a:p>
        </p:txBody>
      </p:sp>
      <p:cxnSp>
        <p:nvCxnSpPr>
          <p:cNvPr id="231" name="Google Shape;231;p14"/>
          <p:cNvCxnSpPr/>
          <p:nvPr/>
        </p:nvCxnSpPr>
        <p:spPr>
          <a:xfrm>
            <a:off x="1142976" y="2000246"/>
            <a:ext cx="857400" cy="357300"/>
          </a:xfrm>
          <a:prstGeom prst="curvedConnector3">
            <a:avLst>
              <a:gd fmla="val -20573" name="adj1"/>
            </a:avLst>
          </a:prstGeom>
          <a:noFill/>
          <a:ln cap="flat" cmpd="sng" w="38100">
            <a:solidFill>
              <a:srgbClr val="FF0000"/>
            </a:solidFill>
            <a:prstDash val="solid"/>
            <a:round/>
            <a:headEnd len="sm" w="sm" type="none"/>
            <a:tailEnd len="med" w="med" type="stealth"/>
          </a:ln>
        </p:spPr>
      </p:cxnSp>
      <p:sp>
        <p:nvSpPr>
          <p:cNvPr id="232" name="Google Shape;232;p14"/>
          <p:cNvSpPr txBox="1"/>
          <p:nvPr/>
        </p:nvSpPr>
        <p:spPr>
          <a:xfrm>
            <a:off x="2071670" y="2214560"/>
            <a:ext cx="400052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Takes Element from the 3</a:t>
            </a:r>
            <a:r>
              <a:rPr b="0" baseline="30000" i="0" lang="en-US" sz="1400" u="none" cap="none" strike="noStrike">
                <a:solidFill>
                  <a:srgbClr val="FF0000"/>
                </a:solidFill>
                <a:latin typeface="Arial"/>
                <a:ea typeface="Arial"/>
                <a:cs typeface="Arial"/>
                <a:sym typeface="Arial"/>
              </a:rPr>
              <a:t>rd</a:t>
            </a:r>
            <a:r>
              <a:rPr b="0" i="0" lang="en-US" sz="1400" u="none" cap="none" strike="noStrike">
                <a:solidFill>
                  <a:srgbClr val="FF0000"/>
                </a:solidFill>
                <a:latin typeface="Arial"/>
                <a:ea typeface="Arial"/>
                <a:cs typeface="Arial"/>
                <a:sym typeface="Arial"/>
              </a:rPr>
              <a:t> row</a:t>
            </a:r>
            <a:endParaRPr/>
          </a:p>
        </p:txBody>
      </p:sp>
      <p:cxnSp>
        <p:nvCxnSpPr>
          <p:cNvPr id="233" name="Google Shape;233;p14"/>
          <p:cNvCxnSpPr/>
          <p:nvPr/>
        </p:nvCxnSpPr>
        <p:spPr>
          <a:xfrm flipH="1" rot="10800000">
            <a:off x="1714480" y="1142880"/>
            <a:ext cx="1000200" cy="357300"/>
          </a:xfrm>
          <a:prstGeom prst="curvedConnector3">
            <a:avLst>
              <a:gd fmla="val -16680" name="adj1"/>
            </a:avLst>
          </a:prstGeom>
          <a:noFill/>
          <a:ln cap="flat" cmpd="sng" w="38100">
            <a:solidFill>
              <a:srgbClr val="FF0000"/>
            </a:solidFill>
            <a:prstDash val="solid"/>
            <a:round/>
            <a:headEnd len="sm" w="sm" type="none"/>
            <a:tailEnd len="med" w="med" type="stealth"/>
          </a:ln>
        </p:spPr>
      </p:cxnSp>
      <p:sp>
        <p:nvSpPr>
          <p:cNvPr id="234" name="Google Shape;234;p14"/>
          <p:cNvSpPr txBox="1"/>
          <p:nvPr/>
        </p:nvSpPr>
        <p:spPr>
          <a:xfrm>
            <a:off x="2714612" y="1000114"/>
            <a:ext cx="4500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Takes Element from the 4</a:t>
            </a:r>
            <a:r>
              <a:rPr b="0" baseline="30000" i="0" lang="en-US" sz="1400" u="none" cap="none" strike="noStrike">
                <a:solidFill>
                  <a:srgbClr val="FF0000"/>
                </a:solidFill>
                <a:latin typeface="Arial"/>
                <a:ea typeface="Arial"/>
                <a:cs typeface="Arial"/>
                <a:sym typeface="Arial"/>
              </a:rPr>
              <a:t>th</a:t>
            </a:r>
            <a:r>
              <a:rPr b="0" i="0" lang="en-US" sz="1400" u="none" cap="none" strike="noStrike">
                <a:solidFill>
                  <a:srgbClr val="FF0000"/>
                </a:solidFill>
                <a:latin typeface="Arial"/>
                <a:ea typeface="Arial"/>
                <a:cs typeface="Arial"/>
                <a:sym typeface="Arial"/>
              </a:rPr>
              <a:t> column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Accessing Multidimensional Array</a:t>
            </a:r>
            <a:endParaRPr b="1" i="0" sz="3000" u="none" cap="none" strike="noStrike">
              <a:solidFill>
                <a:srgbClr val="FFFFFF"/>
              </a:solidFill>
              <a:latin typeface="Calibri"/>
              <a:ea typeface="Calibri"/>
              <a:cs typeface="Calibri"/>
              <a:sym typeface="Calibri"/>
            </a:endParaRPr>
          </a:p>
        </p:txBody>
      </p:sp>
      <p:sp>
        <p:nvSpPr>
          <p:cNvPr id="240" name="Google Shape;240;p15"/>
          <p:cNvSpPr txBox="1"/>
          <p:nvPr/>
        </p:nvSpPr>
        <p:spPr>
          <a:xfrm>
            <a:off x="507300" y="1289250"/>
            <a:ext cx="8014500" cy="3497078"/>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Suppose there is a class:</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Class c1{</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	int a[5][7];</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It has an Object:</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c1 </a:t>
            </a:r>
            <a:r>
              <a:rPr b="0" i="1" lang="en-US" sz="1400" u="none" cap="none" strike="noStrike">
                <a:solidFill>
                  <a:srgbClr val="000000"/>
                </a:solidFill>
                <a:latin typeface="Arial"/>
                <a:ea typeface="Arial"/>
                <a:cs typeface="Arial"/>
                <a:sym typeface="Arial"/>
              </a:rPr>
              <a:t>obj1</a:t>
            </a:r>
            <a:r>
              <a:rPr b="0" i="0" lang="en-US" sz="1400" u="none" cap="none" strike="noStrike">
                <a:solidFill>
                  <a:srgbClr val="000000"/>
                </a:solidFill>
                <a:latin typeface="Arial"/>
                <a:ea typeface="Arial"/>
                <a:cs typeface="Arial"/>
                <a:sym typeface="Arial"/>
              </a:rPr>
              <a:t>;</a:t>
            </a:r>
            <a:endParaRPr/>
          </a:p>
          <a:p>
            <a:pPr indent="0" lvl="0" marL="0" marR="0" rtl="0" algn="l">
              <a:lnSpc>
                <a:spcPct val="115000"/>
              </a:lnSpc>
              <a:spcBef>
                <a:spcPts val="0"/>
              </a:spcBef>
              <a:spcAft>
                <a:spcPts val="0"/>
              </a:spcAft>
              <a:buNone/>
            </a:pPr>
            <a:r>
              <a:rPr b="1" i="0" lang="en-US" sz="4000" u="none" cap="none" strike="noStrike">
                <a:solidFill>
                  <a:srgbClr val="000000"/>
                </a:solidFill>
                <a:latin typeface="Arial"/>
                <a:ea typeface="Arial"/>
                <a:cs typeface="Arial"/>
                <a:sym typeface="Arial"/>
              </a:rPr>
              <a:t>obj1.a[2][3]</a:t>
            </a:r>
            <a:endParaRPr b="1" i="0" sz="4000" u="none" cap="none" strike="noStrike">
              <a:solidFill>
                <a:srgbClr val="000000"/>
              </a:solidFill>
              <a:latin typeface="Calibri"/>
              <a:ea typeface="Calibri"/>
              <a:cs typeface="Calibri"/>
              <a:sym typeface="Calibri"/>
            </a:endParaRPr>
          </a:p>
        </p:txBody>
      </p:sp>
      <p:cxnSp>
        <p:nvCxnSpPr>
          <p:cNvPr id="241" name="Google Shape;241;p15"/>
          <p:cNvCxnSpPr/>
          <p:nvPr/>
        </p:nvCxnSpPr>
        <p:spPr>
          <a:xfrm>
            <a:off x="2285984" y="4429138"/>
            <a:ext cx="857400" cy="357300"/>
          </a:xfrm>
          <a:prstGeom prst="curvedConnector3">
            <a:avLst>
              <a:gd fmla="val -20573" name="adj1"/>
            </a:avLst>
          </a:prstGeom>
          <a:noFill/>
          <a:ln cap="flat" cmpd="sng" w="38100">
            <a:solidFill>
              <a:srgbClr val="FF0000"/>
            </a:solidFill>
            <a:prstDash val="solid"/>
            <a:round/>
            <a:headEnd len="sm" w="sm" type="none"/>
            <a:tailEnd len="med" w="med" type="stealth"/>
          </a:ln>
        </p:spPr>
      </p:cxnSp>
      <p:sp>
        <p:nvSpPr>
          <p:cNvPr id="242" name="Google Shape;242;p15"/>
          <p:cNvSpPr txBox="1"/>
          <p:nvPr/>
        </p:nvSpPr>
        <p:spPr>
          <a:xfrm>
            <a:off x="3214678" y="4643452"/>
            <a:ext cx="400052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Takes Element from the 3</a:t>
            </a:r>
            <a:r>
              <a:rPr b="0" baseline="30000" i="0" lang="en-US" sz="1400" u="none" cap="none" strike="noStrike">
                <a:solidFill>
                  <a:srgbClr val="FF0000"/>
                </a:solidFill>
                <a:latin typeface="Arial"/>
                <a:ea typeface="Arial"/>
                <a:cs typeface="Arial"/>
                <a:sym typeface="Arial"/>
              </a:rPr>
              <a:t>rd</a:t>
            </a:r>
            <a:r>
              <a:rPr b="0" i="0" lang="en-US" sz="1400" u="none" cap="none" strike="noStrike">
                <a:solidFill>
                  <a:srgbClr val="FF0000"/>
                </a:solidFill>
                <a:latin typeface="Arial"/>
                <a:ea typeface="Arial"/>
                <a:cs typeface="Arial"/>
                <a:sym typeface="Arial"/>
              </a:rPr>
              <a:t> row</a:t>
            </a:r>
            <a:endParaRPr/>
          </a:p>
        </p:txBody>
      </p:sp>
      <p:cxnSp>
        <p:nvCxnSpPr>
          <p:cNvPr id="243" name="Google Shape;243;p15"/>
          <p:cNvCxnSpPr/>
          <p:nvPr/>
        </p:nvCxnSpPr>
        <p:spPr>
          <a:xfrm flipH="1" rot="10800000">
            <a:off x="2857488" y="3714648"/>
            <a:ext cx="1000200" cy="357300"/>
          </a:xfrm>
          <a:prstGeom prst="curvedConnector3">
            <a:avLst>
              <a:gd fmla="val -16680" name="adj1"/>
            </a:avLst>
          </a:prstGeom>
          <a:noFill/>
          <a:ln cap="flat" cmpd="sng" w="38100">
            <a:solidFill>
              <a:srgbClr val="FF0000"/>
            </a:solidFill>
            <a:prstDash val="solid"/>
            <a:round/>
            <a:headEnd len="sm" w="sm" type="none"/>
            <a:tailEnd len="med" w="med" type="stealth"/>
          </a:ln>
        </p:spPr>
      </p:cxnSp>
      <p:sp>
        <p:nvSpPr>
          <p:cNvPr id="244" name="Google Shape;244;p15"/>
          <p:cNvSpPr txBox="1"/>
          <p:nvPr/>
        </p:nvSpPr>
        <p:spPr>
          <a:xfrm>
            <a:off x="3857620" y="3571882"/>
            <a:ext cx="4500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Takes Element from the 4</a:t>
            </a:r>
            <a:r>
              <a:rPr b="0" baseline="30000" i="0" lang="en-US" sz="1400" u="none" cap="none" strike="noStrike">
                <a:solidFill>
                  <a:srgbClr val="FF0000"/>
                </a:solidFill>
                <a:latin typeface="Arial"/>
                <a:ea typeface="Arial"/>
                <a:cs typeface="Arial"/>
                <a:sym typeface="Arial"/>
              </a:rPr>
              <a:t>th</a:t>
            </a:r>
            <a:r>
              <a:rPr b="0" i="0" lang="en-US" sz="1400" u="none" cap="none" strike="noStrike">
                <a:solidFill>
                  <a:srgbClr val="FF0000"/>
                </a:solidFill>
                <a:latin typeface="Arial"/>
                <a:ea typeface="Arial"/>
                <a:cs typeface="Arial"/>
                <a:sym typeface="Arial"/>
              </a:rPr>
              <a:t> column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8"/>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Program to add two matrix </a:t>
            </a:r>
            <a:endParaRPr b="1" i="0" sz="3000" u="none" cap="none" strike="noStrike">
              <a:solidFill>
                <a:srgbClr val="FFFFFF"/>
              </a:solidFill>
              <a:latin typeface="Calibri"/>
              <a:ea typeface="Calibri"/>
              <a:cs typeface="Calibri"/>
              <a:sym typeface="Calibri"/>
            </a:endParaRPr>
          </a:p>
        </p:txBody>
      </p:sp>
      <p:sp>
        <p:nvSpPr>
          <p:cNvPr id="250" name="Google Shape;250;p18"/>
          <p:cNvSpPr txBox="1"/>
          <p:nvPr/>
        </p:nvSpPr>
        <p:spPr>
          <a:xfrm>
            <a:off x="507300" y="717750"/>
            <a:ext cx="8014500" cy="385426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&lt;iostream&gt;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using namespace std;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r, c, a[100][100], b[100][100], sum[100][100], i, j;</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"Enter number of rows (between 1 and 100):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cin &gt;&gt; 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"Enter number of columns (between 1 and 100):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cin &gt;&gt; c;</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endl &lt;&lt; "Enter elements of 1st matrix: " &lt;&lt; endl;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Storing elements of first matrix entered by user.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for(i = 0; i &lt; r; ++i)</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for(j = 0; j &lt; c; ++j)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"Enter element a" &lt;&lt; i + 1 &lt;&lt; j + 1 &lt;&lt; "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cin &gt;&gt; a[i][j];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Program to add two matrix</a:t>
            </a:r>
            <a:endParaRPr b="0" i="0" sz="1400" u="none" cap="none" strike="noStrike">
              <a:solidFill>
                <a:srgbClr val="000000"/>
              </a:solidFill>
              <a:latin typeface="Arial"/>
              <a:ea typeface="Arial"/>
              <a:cs typeface="Arial"/>
              <a:sym typeface="Arial"/>
            </a:endParaRPr>
          </a:p>
        </p:txBody>
      </p:sp>
      <p:sp>
        <p:nvSpPr>
          <p:cNvPr id="256" name="Google Shape;256;p19"/>
          <p:cNvSpPr txBox="1"/>
          <p:nvPr/>
        </p:nvSpPr>
        <p:spPr>
          <a:xfrm>
            <a:off x="507300" y="717750"/>
            <a:ext cx="8014500" cy="385426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Storing elements of second matrix entered by user.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endl &lt;&lt; "Enter elements of 2nd matrix: " &lt;&lt; endl;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for(i = 0; i &lt; r; ++i)</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for(j = 0; j &lt; c; ++j)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"Enter element b" &lt;&lt; i + 1 &lt;&lt; j + 1 &lt;&lt; "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cin &gt;&gt; b[i][j];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Adding Two matrices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for(i = 0; i &lt; r; ++i)</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for(j = 0; j &lt; c; ++j)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sum[i][j] = a[i][j] + b[i][j];</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Program to add two matrix</a:t>
            </a:r>
            <a:endParaRPr b="0" i="0" sz="1400" u="none" cap="none" strike="noStrike">
              <a:solidFill>
                <a:srgbClr val="000000"/>
              </a:solidFill>
              <a:latin typeface="Arial"/>
              <a:ea typeface="Arial"/>
              <a:cs typeface="Arial"/>
              <a:sym typeface="Arial"/>
            </a:endParaRPr>
          </a:p>
        </p:txBody>
      </p:sp>
      <p:sp>
        <p:nvSpPr>
          <p:cNvPr id="262" name="Google Shape;262;p20"/>
          <p:cNvSpPr txBox="1"/>
          <p:nvPr/>
        </p:nvSpPr>
        <p:spPr>
          <a:xfrm>
            <a:off x="507300" y="717750"/>
            <a:ext cx="8014500" cy="385426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Displaying the resultant sum matrix.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endl &lt;&lt; "Sum of two matrix is: " &lt;&lt; endl;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for(i = 0; i &lt; r;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for(j = 0; j &lt; c;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sum[i][j] &lt;&lt;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if(j == c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endl;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Program to add two matrix</a:t>
            </a:r>
            <a:endParaRPr b="0" i="0" sz="1400" u="none" cap="none" strike="noStrike">
              <a:solidFill>
                <a:srgbClr val="000000"/>
              </a:solidFill>
              <a:latin typeface="Arial"/>
              <a:ea typeface="Arial"/>
              <a:cs typeface="Arial"/>
              <a:sym typeface="Arial"/>
            </a:endParaRPr>
          </a:p>
        </p:txBody>
      </p:sp>
      <p:sp>
        <p:nvSpPr>
          <p:cNvPr id="268" name="Google Shape;268;p21"/>
          <p:cNvSpPr txBox="1"/>
          <p:nvPr/>
        </p:nvSpPr>
        <p:spPr>
          <a:xfrm>
            <a:off x="507300" y="717750"/>
            <a:ext cx="8014500" cy="385426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Enter number of rows (between 1 and 100): 2</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number of columns (between 1 and 100): 2</a:t>
            </a:r>
            <a:br>
              <a:rPr b="0" i="0" lang="en-US" sz="1400" u="none" cap="none" strike="noStrike">
                <a:solidFill>
                  <a:srgbClr val="000000"/>
                </a:solidFill>
                <a:latin typeface="Consolas"/>
                <a:ea typeface="Consolas"/>
                <a:cs typeface="Consolas"/>
                <a:sym typeface="Consolas"/>
              </a:rPr>
            </a:b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elements of 1st matrix:</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a11: -4</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a12: 5</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a21: 6</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a22: 8</a:t>
            </a:r>
            <a:br>
              <a:rPr b="0" i="0" lang="en-US" sz="1400" u="none" cap="none" strike="noStrike">
                <a:solidFill>
                  <a:srgbClr val="000000"/>
                </a:solidFill>
                <a:latin typeface="Consolas"/>
                <a:ea typeface="Consolas"/>
                <a:cs typeface="Consolas"/>
                <a:sym typeface="Consolas"/>
              </a:rPr>
            </a:b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elements of 2nd matrix:</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b11: 3</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b12: -9</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b21: 7</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b22: 2</a:t>
            </a:r>
            <a:br>
              <a:rPr b="0" i="0" lang="en-US" sz="1400" u="none" cap="none" strike="noStrike">
                <a:solidFill>
                  <a:srgbClr val="000000"/>
                </a:solidFill>
                <a:latin typeface="Consolas"/>
                <a:ea typeface="Consolas"/>
                <a:cs typeface="Consolas"/>
                <a:sym typeface="Consolas"/>
              </a:rPr>
            </a:b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Sum of two matrix is:</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   -4</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13   10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SzPts val="1400"/>
              <a:buChar char="●"/>
            </a:pPr>
            <a:r>
              <a:rPr lang="en-US"/>
              <a:t>Array.</a:t>
            </a:r>
            <a:endParaRPr/>
          </a:p>
          <a:p>
            <a:pPr indent="-317500" lvl="0" marL="457200" marR="0" rtl="0" algn="l">
              <a:lnSpc>
                <a:spcPct val="200000"/>
              </a:lnSpc>
              <a:spcBef>
                <a:spcPts val="0"/>
              </a:spcBef>
              <a:spcAft>
                <a:spcPts val="0"/>
              </a:spcAft>
              <a:buSzPts val="1400"/>
              <a:buChar char="●"/>
            </a:pPr>
            <a:r>
              <a:rPr lang="en-US"/>
              <a:t>Array declaration and accessing array.</a:t>
            </a:r>
            <a:endParaRPr/>
          </a:p>
          <a:p>
            <a:pPr indent="-317500" lvl="0" marL="457200" marR="0" rtl="0" algn="l">
              <a:lnSpc>
                <a:spcPct val="200000"/>
              </a:lnSpc>
              <a:spcBef>
                <a:spcPts val="0"/>
              </a:spcBef>
              <a:spcAft>
                <a:spcPts val="0"/>
              </a:spcAft>
              <a:buSzPts val="1400"/>
              <a:buChar char="●"/>
            </a:pPr>
            <a:r>
              <a:rPr lang="en-US"/>
              <a:t>Advantage and Disadvantage of Array.</a:t>
            </a:r>
            <a:endParaRPr/>
          </a:p>
          <a:p>
            <a:pPr indent="-317500" lvl="0" marL="457200" marR="0" rtl="0" algn="l">
              <a:lnSpc>
                <a:spcPct val="200000"/>
              </a:lnSpc>
              <a:spcBef>
                <a:spcPts val="0"/>
              </a:spcBef>
              <a:spcAft>
                <a:spcPts val="0"/>
              </a:spcAft>
              <a:buSzPts val="1400"/>
              <a:buChar char="●"/>
            </a:pPr>
            <a:r>
              <a:rPr lang="en-US"/>
              <a:t>Multidimensional</a:t>
            </a:r>
            <a:r>
              <a:rPr lang="en-US"/>
              <a:t> array</a:t>
            </a:r>
            <a:endParaRPr/>
          </a:p>
          <a:p>
            <a:pPr indent="-317500" lvl="0" marL="457200" marR="0" rtl="0" algn="l">
              <a:lnSpc>
                <a:spcPct val="200000"/>
              </a:lnSpc>
              <a:spcBef>
                <a:spcPts val="0"/>
              </a:spcBef>
              <a:spcAft>
                <a:spcPts val="0"/>
              </a:spcAft>
              <a:buSzPts val="1400"/>
              <a:buChar char="●"/>
            </a:pPr>
            <a:r>
              <a:rPr lang="en-US"/>
              <a:t>Accessing Multidimensional Array</a:t>
            </a:r>
            <a:endParaRPr/>
          </a:p>
          <a:p>
            <a:pPr indent="-317500" lvl="0" marL="457200" marR="0" rtl="0" algn="l">
              <a:lnSpc>
                <a:spcPct val="200000"/>
              </a:lnSpc>
              <a:spcBef>
                <a:spcPts val="0"/>
              </a:spcBef>
              <a:spcAft>
                <a:spcPts val="0"/>
              </a:spcAft>
              <a:buSzPts val="1400"/>
              <a:buChar char="●"/>
            </a:pPr>
            <a:r>
              <a:rPr lang="en-US"/>
              <a:t>Array Object</a:t>
            </a:r>
            <a:endParaRPr/>
          </a:p>
          <a:p>
            <a:pPr indent="-317500" lvl="0" marL="457200" marR="0" rtl="0" algn="l">
              <a:lnSpc>
                <a:spcPct val="200000"/>
              </a:lnSpc>
              <a:spcBef>
                <a:spcPts val="0"/>
              </a:spcBef>
              <a:spcAft>
                <a:spcPts val="0"/>
              </a:spcAft>
              <a:buSzPts val="1400"/>
              <a:buChar char="●"/>
            </a:pPr>
            <a:r>
              <a:rPr lang="en-US"/>
              <a:t>String Class</a:t>
            </a:r>
            <a:endParaRPr/>
          </a:p>
          <a:p>
            <a:pPr indent="-317500" lvl="0" marL="457200" marR="0" rtl="0" algn="l">
              <a:lnSpc>
                <a:spcPct val="200000"/>
              </a:lnSpc>
              <a:spcBef>
                <a:spcPts val="0"/>
              </a:spcBef>
              <a:spcAft>
                <a:spcPts val="0"/>
              </a:spcAft>
              <a:buSzPts val="1400"/>
              <a:buChar char="●"/>
            </a:pPr>
            <a:r>
              <a:rPr lang="en-US"/>
              <a:t>String Operation</a:t>
            </a:r>
            <a:endParaRPr/>
          </a:p>
          <a:p>
            <a:pPr indent="-317500" lvl="0" marL="457200" marR="0" rtl="0" algn="l">
              <a:lnSpc>
                <a:spcPct val="200000"/>
              </a:lnSpc>
              <a:spcBef>
                <a:spcPts val="0"/>
              </a:spcBef>
              <a:spcAft>
                <a:spcPts val="0"/>
              </a:spcAft>
              <a:buSzPts val="1400"/>
              <a:buChar char="●"/>
            </a:pPr>
            <a:r>
              <a:rPr lang="en-US"/>
              <a:t>Coding Question</a:t>
            </a:r>
            <a:endParaRPr/>
          </a:p>
        </p:txBody>
      </p:sp>
      <p:sp>
        <p:nvSpPr>
          <p:cNvPr id="151" name="Google Shape;151;p2"/>
          <p:cNvSpPr txBox="1"/>
          <p:nvPr/>
        </p:nvSpPr>
        <p:spPr>
          <a:xfrm>
            <a:off x="148856" y="14350"/>
            <a:ext cx="3280144"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de54af4009_0_2"/>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has in its definition a way to represent </a:t>
            </a:r>
            <a:r>
              <a:rPr b="1" i="0" lang="en-US" sz="1800" u="none" cap="none" strike="noStrike">
                <a:solidFill>
                  <a:srgbClr val="000000"/>
                </a:solidFill>
                <a:latin typeface="Calibri"/>
                <a:ea typeface="Calibri"/>
                <a:cs typeface="Calibri"/>
                <a:sym typeface="Calibri"/>
              </a:rPr>
              <a:t>sequence of characters as an object of class</a:t>
            </a:r>
            <a:r>
              <a:rPr b="0" i="0" lang="en-US" sz="1800" u="none" cap="none" strike="noStrike">
                <a:solidFill>
                  <a:srgbClr val="000000"/>
                </a:solidFill>
                <a:latin typeface="Calibri"/>
                <a:ea typeface="Calibri"/>
                <a:cs typeface="Calibri"/>
                <a:sym typeface="Calibri"/>
              </a:rPr>
              <a:t>. This class is called std:: string. String class stores the characters as a sequence of bytes with a functionality of allowing </a:t>
            </a:r>
            <a:r>
              <a:rPr b="1" i="0" lang="en-US" sz="1800" u="none" cap="none" strike="noStrike">
                <a:solidFill>
                  <a:srgbClr val="000000"/>
                </a:solidFill>
                <a:latin typeface="Calibri"/>
                <a:ea typeface="Calibri"/>
                <a:cs typeface="Calibri"/>
                <a:sym typeface="Calibri"/>
              </a:rPr>
              <a:t>access to single byte character</a:t>
            </a: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274" name="Google Shape;274;gde54af4009_0_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String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de54af4009_0_8"/>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character array is simply an array of characters can terminated by a null character. A string is a class which defines objects that be represented as stream of characters.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Size of the character array has to allocated statically, more memory cannot be allocated at run time if required. Unused allocated memory is wasted in case of character array. In case of strings, memory is allocated dynamically. More memory can be allocated at run time on demand. As no memory is preallocated, no memory is wasted</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80" name="Google Shape;280;gde54af4009_0_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String vs Char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de54af4009_0_14"/>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Implementation of character array is faster than std:: string. Strings are slower when compared to implementation than character array.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Character array do not offer much inbuilt functions to manipulate strings. String class defines a number of functionalities which allow manifold operations on strings.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86" name="Google Shape;286;gde54af4009_0_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String vs Char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de54af4009_0_20"/>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 getline() :- </a:t>
            </a:r>
            <a:r>
              <a:rPr b="0" i="0" lang="en-US" sz="1800" u="none" cap="none" strike="noStrike">
                <a:solidFill>
                  <a:srgbClr val="000000"/>
                </a:solidFill>
                <a:latin typeface="Calibri"/>
                <a:ea typeface="Calibri"/>
                <a:cs typeface="Calibri"/>
                <a:sym typeface="Calibri"/>
              </a:rPr>
              <a:t>This function is used to store a stream of characters as entered by the user in the object memory.</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push_back() :-</a:t>
            </a:r>
            <a:r>
              <a:rPr b="0" i="0" lang="en-US" sz="1800" u="none" cap="none" strike="noStrike">
                <a:solidFill>
                  <a:srgbClr val="000000"/>
                </a:solidFill>
                <a:latin typeface="Calibri"/>
                <a:ea typeface="Calibri"/>
                <a:cs typeface="Calibri"/>
                <a:sym typeface="Calibri"/>
              </a:rPr>
              <a:t> This function is used to input a character at the end of the string.</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 pop_back() :- </a:t>
            </a:r>
            <a:r>
              <a:rPr b="0" i="0" lang="en-US" sz="1800" u="none" cap="none" strike="noStrike">
                <a:solidFill>
                  <a:srgbClr val="000000"/>
                </a:solidFill>
                <a:latin typeface="Calibri"/>
                <a:ea typeface="Calibri"/>
                <a:cs typeface="Calibri"/>
                <a:sym typeface="Calibri"/>
              </a:rPr>
              <a:t>Introduced from C++11(for strings), this function is used to delete the last character from the string</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292" name="Google Shape;292;gde54af4009_0_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de54af4009_0_26"/>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#include&lt;string&gt;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getline(cin,str);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initial string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str.push_back('s');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string after push_back operation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str.pop_back();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98" name="Google Shape;298;gde54af4009_0_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de54af4009_0_32"/>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string after pop_back operation is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 &lt;&lt; 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Input:-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latin typeface="Calibri"/>
                <a:ea typeface="Calibri"/>
                <a:cs typeface="Calibri"/>
                <a:sym typeface="Calibri"/>
              </a:rPr>
              <a:t>LPU</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initial string is : </a:t>
            </a:r>
            <a:r>
              <a:rPr lang="en-US" sz="1800">
                <a:latin typeface="Calibri"/>
                <a:ea typeface="Calibri"/>
                <a:cs typeface="Calibri"/>
                <a:sym typeface="Calibri"/>
              </a:rPr>
              <a:t>LPU</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The string after push_back operation is : </a:t>
            </a:r>
            <a:r>
              <a:rPr lang="en-US" sz="1800">
                <a:latin typeface="Calibri"/>
                <a:ea typeface="Calibri"/>
                <a:cs typeface="Calibri"/>
                <a:sym typeface="Calibri"/>
              </a:rPr>
              <a:t>LPU</a:t>
            </a:r>
            <a:r>
              <a:rPr b="0" i="0" lang="en-US" sz="1800" u="none" cap="none" strike="noStrike">
                <a:solidFill>
                  <a:srgbClr val="000000"/>
                </a:solidFill>
                <a:latin typeface="Calibri"/>
                <a:ea typeface="Calibri"/>
                <a:cs typeface="Calibri"/>
                <a:sym typeface="Calibri"/>
              </a:rPr>
              <a:t>s</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The string after pop_back operation is : upgrad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04" name="Google Shape;304;gde54af4009_0_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de54af4009_0_38"/>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4. capacity() :-</a:t>
            </a:r>
            <a:r>
              <a:rPr b="0" i="0" lang="en-US" sz="1800" u="none" cap="none" strike="noStrike">
                <a:solidFill>
                  <a:srgbClr val="000000"/>
                </a:solidFill>
                <a:latin typeface="Calibri"/>
                <a:ea typeface="Calibri"/>
                <a:cs typeface="Calibri"/>
                <a:sym typeface="Calibri"/>
              </a:rPr>
              <a:t> This function returns the capacity allocated to the string, which can be equal to or more than the size of the string. Additional space is allocated so that when the new characters are added to the string, the operations can be done efficiently.</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5. resize() :- </a:t>
            </a:r>
            <a:r>
              <a:rPr b="0" i="0" lang="en-US" sz="1800" u="none" cap="none" strike="noStrike">
                <a:solidFill>
                  <a:srgbClr val="000000"/>
                </a:solidFill>
                <a:latin typeface="Calibri"/>
                <a:ea typeface="Calibri"/>
                <a:cs typeface="Calibri"/>
                <a:sym typeface="Calibri"/>
              </a:rPr>
              <a:t>This function changes the size of string, the size can be increased or decreased.</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6</a:t>
            </a:r>
            <a:r>
              <a:rPr b="1" lang="en-US" sz="1800">
                <a:latin typeface="Calibri"/>
                <a:ea typeface="Calibri"/>
                <a:cs typeface="Calibri"/>
                <a:sym typeface="Calibri"/>
              </a:rPr>
              <a:t>. size()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7.shrink_to_fit() :- </a:t>
            </a:r>
            <a:r>
              <a:rPr b="0" i="0" lang="en-US" sz="1800" u="none" cap="none" strike="noStrike">
                <a:solidFill>
                  <a:srgbClr val="000000"/>
                </a:solidFill>
                <a:latin typeface="Calibri"/>
                <a:ea typeface="Calibri"/>
                <a:cs typeface="Calibri"/>
                <a:sym typeface="Calibri"/>
              </a:rPr>
              <a:t>This function decreases the capacity of the string and makes it equal to the minimum capacity of the string. This operation is useful to save additional memory if we are sure that no further addition of characters have to be made.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10" name="Google Shape;310;gde54af4009_0_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de54af4009_0_44"/>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#include&lt;string&gt; // for string class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 = "learn and grow and learn fast";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initial string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str.resize(13);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string after resize operation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capacity of string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str.capacity()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cout&lt;&lt;"The length of the string is :"&lt;&lt;str.length()&lt;&lt;endl;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16" name="Google Shape;316;gde54af4009_0_4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de54af4009_0_50"/>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str.shrink_to_fit();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new capacity after shrinking is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str.capacity() &lt;&lt; 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22" name="Google Shape;322;gde54af4009_0_5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de54af4009_0_56"/>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8. begin() :-</a:t>
            </a:r>
            <a:r>
              <a:rPr b="0" i="0" lang="en-US" sz="1800" u="none" cap="none" strike="noStrike">
                <a:solidFill>
                  <a:srgbClr val="000000"/>
                </a:solidFill>
                <a:latin typeface="Calibri"/>
                <a:ea typeface="Calibri"/>
                <a:cs typeface="Calibri"/>
                <a:sym typeface="Calibri"/>
              </a:rPr>
              <a:t> This function returns an iterator to beginning of the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9. end() :- </a:t>
            </a:r>
            <a:r>
              <a:rPr b="0" i="0" lang="en-US" sz="1800" u="none" cap="none" strike="noStrike">
                <a:solidFill>
                  <a:srgbClr val="000000"/>
                </a:solidFill>
                <a:latin typeface="Calibri"/>
                <a:ea typeface="Calibri"/>
                <a:cs typeface="Calibri"/>
                <a:sym typeface="Calibri"/>
              </a:rPr>
              <a:t>This function returns an iterator to end of the string.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10. rbegin() :-</a:t>
            </a:r>
            <a:r>
              <a:rPr b="0" i="0" lang="en-US" sz="1800" u="none" cap="none" strike="noStrike">
                <a:solidFill>
                  <a:srgbClr val="000000"/>
                </a:solidFill>
                <a:latin typeface="Calibri"/>
                <a:ea typeface="Calibri"/>
                <a:cs typeface="Calibri"/>
                <a:sym typeface="Calibri"/>
              </a:rPr>
              <a:t> This function returns a reverse iterator pointing at the end of string.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11. rend() :-</a:t>
            </a:r>
            <a:r>
              <a:rPr b="0" i="0" lang="en-US" sz="1800" u="none" cap="none" strike="noStrike">
                <a:solidFill>
                  <a:srgbClr val="000000"/>
                </a:solidFill>
                <a:latin typeface="Calibri"/>
                <a:ea typeface="Calibri"/>
                <a:cs typeface="Calibri"/>
                <a:sym typeface="Calibri"/>
              </a:rPr>
              <a:t> This function returns a reverse iterator pointing at beginning of string.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28" name="Google Shape;328;gde54af4009_0_5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7" name="Google Shape;157;p3"/>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58" name="Google Shape;158;p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de54af4009_0_62"/>
          <p:cNvSpPr txBox="1"/>
          <p:nvPr/>
        </p:nvSpPr>
        <p:spPr>
          <a:xfrm>
            <a:off x="94468" y="631308"/>
            <a:ext cx="8952300" cy="42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#include&lt;string&gt; using namespace std;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 = "learnandgrow";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std::string::iterator it;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std::string::reverse_iterator it1;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string using forward iterators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(it=str.begin(); it!=str.end(); it++)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reverse string using reverse iterators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(it1=str.rbegin(); it1!=str.rend(); it1++)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*it1;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34" name="Google Shape;334;gde54af4009_0_6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de54af4009_0_68"/>
          <p:cNvSpPr txBox="1"/>
          <p:nvPr/>
        </p:nvSpPr>
        <p:spPr>
          <a:xfrm>
            <a:off x="94468" y="631308"/>
            <a:ext cx="8952300" cy="42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12. copy(“char array”, len, pos) :- </a:t>
            </a:r>
            <a:r>
              <a:rPr b="0" i="0" lang="en-US" sz="1800" u="none" cap="none" strike="noStrike">
                <a:solidFill>
                  <a:srgbClr val="000000"/>
                </a:solidFill>
                <a:latin typeface="Calibri"/>
                <a:ea typeface="Calibri"/>
                <a:cs typeface="Calibri"/>
                <a:sym typeface="Calibri"/>
              </a:rPr>
              <a:t>This function copies the substring in target character array mentioned in its arguments. It takes 3 arguments, target char array, length to be copied and starting position in string to start copying.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13. swap() :-</a:t>
            </a:r>
            <a:r>
              <a:rPr b="0" i="0" lang="en-US" sz="1800" u="none" cap="none" strike="noStrike">
                <a:solidFill>
                  <a:srgbClr val="000000"/>
                </a:solidFill>
                <a:latin typeface="Calibri"/>
                <a:ea typeface="Calibri"/>
                <a:cs typeface="Calibri"/>
                <a:sym typeface="Calibri"/>
              </a:rPr>
              <a:t> This function swaps one string with other.</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40" name="Google Shape;340;gde54af4009_0_6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de54af4009_0_74"/>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#include&lt;string&gt;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str1 = "learn grow and explore";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str2 = "learn grow";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ch[80];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str1.copy(ch,13,0);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new copied character array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ch &lt;&lt; endl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1st string before swapping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str1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2nd string before swapping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346" name="Google Shape;346;gde54af4009_0_7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de54af4009_0_80"/>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str2 &lt;&lt; endl;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str1.swap(str2);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1st string after swapping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str1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2nd string after swapping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str2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52" name="Google Shape;352;gde54af4009_0_8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de54af4009_0_92"/>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find(“string”):</a:t>
            </a:r>
            <a:r>
              <a:rPr b="0" i="0" lang="en-US" sz="1800" u="none" cap="none" strike="noStrike">
                <a:solidFill>
                  <a:srgbClr val="000000"/>
                </a:solidFill>
                <a:latin typeface="Calibri"/>
                <a:ea typeface="Calibri"/>
                <a:cs typeface="Calibri"/>
                <a:sym typeface="Calibri"/>
              </a:rPr>
              <a:t> Searches the string for the first occurrence of the substring specified in arguments. It returns the position of the first occurrence of substring.</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find_first_of(“string”):</a:t>
            </a:r>
            <a:r>
              <a:rPr b="0" i="0" lang="en-US" sz="1800" u="none" cap="none" strike="noStrike">
                <a:solidFill>
                  <a:srgbClr val="000000"/>
                </a:solidFill>
                <a:latin typeface="Calibri"/>
                <a:ea typeface="Calibri"/>
                <a:cs typeface="Calibri"/>
                <a:sym typeface="Calibri"/>
              </a:rPr>
              <a:t> Searches the string for the first character that matches any of the characters specified in its arguments. It returns the position of the first character that matches.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find_last_of(“string”):</a:t>
            </a:r>
            <a:r>
              <a:rPr b="0" i="0" lang="en-US" sz="1800" u="none" cap="none" strike="noStrike">
                <a:solidFill>
                  <a:srgbClr val="000000"/>
                </a:solidFill>
                <a:latin typeface="Calibri"/>
                <a:ea typeface="Calibri"/>
                <a:cs typeface="Calibri"/>
                <a:sym typeface="Calibri"/>
              </a:rPr>
              <a:t> Searches the string for the last character that matches any of the characters specified in its arguments. It returns the position of the last character that matches.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rfind(“string”):</a:t>
            </a:r>
            <a:r>
              <a:rPr b="0" i="0" lang="en-US" sz="1800" u="none" cap="none" strike="noStrike">
                <a:solidFill>
                  <a:srgbClr val="000000"/>
                </a:solidFill>
                <a:latin typeface="Calibri"/>
                <a:ea typeface="Calibri"/>
                <a:cs typeface="Calibri"/>
                <a:sym typeface="Calibri"/>
              </a:rPr>
              <a:t> Searches the string for the last occurrence of the substring specified in arguments. It returns the position of the last occurrence of substring</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58" name="Google Shape;358;gde54af4009_0_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 String Operation</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de54af4009_0_98"/>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#include&lt;string&gt;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str("Learn and Learn very fast");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"First occurrence of \"Learn\" starts from :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str.find("Learn") &lt;&lt; 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"First occurrence of character from \"arn\" is at :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str.find_first_of("arn") &lt;&lt; 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364" name="Google Shape;364;gde54af4009_0_9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 String Operation</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de54af4009_0_104"/>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"Last occurrence of character from \"arn\" is at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str.find_last_of("arn") &lt;&lt; 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"Last occurrence of \"Learn\" starts from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str.rfind("Learn") &lt;&lt; 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370" name="Google Shape;370;gde54af4009_0_10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 String Operation</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de54af4009_0_110"/>
          <p:cNvSpPr txBox="1"/>
          <p:nvPr/>
        </p:nvSpPr>
        <p:spPr>
          <a:xfrm>
            <a:off x="94468" y="706789"/>
            <a:ext cx="8952300" cy="428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Write a C++ program to reverse a given string.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Example: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Input: upgrad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Output: dargup</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2.Write a C++ program to capitalize the first letter of each word of a given string. Words must      be separated by only one space.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Example: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Input: learn and grow</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Output: Learn And Grow</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3.Write a C++ program to count all the vowels in a given string.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Example: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Input: eagerer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output: number of vowels -&gt; 4</a:t>
            </a:r>
            <a:endParaRPr b="0" i="0" sz="1400" u="none" cap="none" strike="noStrike">
              <a:solidFill>
                <a:srgbClr val="000000"/>
              </a:solidFill>
              <a:latin typeface="Calibri"/>
              <a:ea typeface="Calibri"/>
              <a:cs typeface="Calibri"/>
              <a:sym typeface="Calibri"/>
            </a:endParaRPr>
          </a:p>
        </p:txBody>
      </p:sp>
      <p:sp>
        <p:nvSpPr>
          <p:cNvPr id="376" name="Google Shape;376;gde54af4009_0_1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Practice Question</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2"/>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382" name="Google Shape;382;p22"/>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3"/>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388" name="Google Shape;388;p23"/>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 array is a collection of similar items stored in contiguous memory locations. In programming, sometimes a simple variable is not enough to hold all the data. For example, let's say we want to store the marks of 500 students, having 500 different variables for this task is not feasible, we can define an array with size 500 that can hold the marks of all students</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164" name="Google Shape;164;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Array</a:t>
            </a:r>
            <a:endParaRPr b="1" i="0" sz="2800" u="none" cap="none" strike="noStrike">
              <a:solidFill>
                <a:srgbClr val="FFFFFF"/>
              </a:solidFill>
              <a:latin typeface="Calibri"/>
              <a:ea typeface="Calibri"/>
              <a:cs typeface="Calibri"/>
              <a:sym typeface="Calibri"/>
            </a:endParaRPr>
          </a:p>
        </p:txBody>
      </p:sp>
      <p:pic>
        <p:nvPicPr>
          <p:cNvPr descr="Table&#10;&#10;Description automatically generated" id="165" name="Google Shape;165;p4"/>
          <p:cNvPicPr preferRelativeResize="0"/>
          <p:nvPr/>
        </p:nvPicPr>
        <p:blipFill rotWithShape="1">
          <a:blip r:embed="rId3">
            <a:alphaModFix/>
          </a:blip>
          <a:srcRect b="0" l="0" r="0" t="0"/>
          <a:stretch/>
        </p:blipFill>
        <p:spPr>
          <a:xfrm>
            <a:off x="130475" y="2313227"/>
            <a:ext cx="8570342" cy="28030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Method 1:-</a:t>
            </a:r>
            <a:r>
              <a:rPr b="0" i="0" lang="en-US" sz="1800" u="none" cap="none" strike="noStrike">
                <a:solidFill>
                  <a:srgbClr val="000000"/>
                </a:solidFill>
                <a:latin typeface="Calibri"/>
                <a:ea typeface="Calibri"/>
                <a:cs typeface="Calibri"/>
                <a:sym typeface="Calibri"/>
              </a:rPr>
              <a:t>int arr[5];</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arr[0] = 10;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arr[1] = 20;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arr[2] = 30;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arr[3] = 40;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arr[4] = 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Method 2:-</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arr[] = {10, 20, 30, 40, 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Method 3:-</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int arr[5] = {10, 20, 30, 40, 50};</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71" name="Google Shape;171;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Declaring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arr[] = {11, 22, 33, 44, 55};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cout&lt;&lt;arr[0]&lt;&lt;endl;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cout&lt;&lt;arr[1]&lt;&lt;endl;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cout&lt;&lt;arr[2]&lt;&lt;endl;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cout&lt;&lt;arr[3]&lt;&lt;endl;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cout&lt;&lt;arr[4]&lt;&lt;endl;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177" name="Google Shape;177;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Accessing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Random access of elements using array index.</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Use of less line of code as it creates a single array of multiple elements.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Easy access to all the elements.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Traversal through the array becomes easy using a single loop.</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Sorting becomes easy as it can be accomplished by writing less line of code.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83" name="Google Shape;183;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Advantage of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Allows a fixed number of elements to be entered which is decided at the time of declaration. Unlike a linked list, an array in C is not dynamic.</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Insertion and deletion of elements can be costly since the elements are needed to be managed in accordance with the new memory allocation.</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89" name="Google Shape;189;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Disadvantage of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Write a program of array rotation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Input array:-</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1 2 3 4 5 6 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The rotation of array by one will make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2 3 4 5 6 1</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Input array:-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1 2 3 4 5 6 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The rotation of array by two will make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3 4 5 6 1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95" name="Google Shape;195;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Array Rotation</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