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74" roundtripDataSignature="AMtx7miEGwbaYRwKu1fVy88Odc9piYv1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30" Type="http://schemas.openxmlformats.org/officeDocument/2006/relationships/slide" Target="slides/slide25.xml"/><Relationship Id="rId74" Type="http://customschemas.google.com/relationships/presentationmetadata" Target="meta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e56045641_0_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de5604564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e56045641_0_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de56045641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 name="Google Shape;6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e56045641_0_1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de56045641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e56045641_0_2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gde56045641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e56045641_0_4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gde56045641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e56045641_0_4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de56045641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e56045641_0_5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gde56045641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e56045641_0_6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de56045641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e56045641_0_6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gde56045641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e56045641_0_7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gde56045641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e56045641_0_8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gde56045641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e56045641_0_8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gde56045641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 name="Google Shape;7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e56045641_0_9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gde56045641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e56045641_0_9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gde56045641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e56045641_0_10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gde56045641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e56045641_0_12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 name="Google Shape;274;gde56045641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e56045641_0_13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gde56045641_0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de56045641_0_14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6" name="Google Shape;286;gde56045641_0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e56045641_0_14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gde56045641_0_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e56045641_0_15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gde56045641_0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de56045641_0_15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4" name="Google Shape;304;gde56045641_0_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de56045641_0_16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0" name="Google Shape;310;gde56045641_0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de56045641_0_17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gde56045641_0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de56045641_0_27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gde56045641_0_2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de56045641_0_29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8" name="Google Shape;328;gde56045641_0_2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de56045641_0_30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4" name="Google Shape;334;gde56045641_0_3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de56045641_0_31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0" name="Google Shape;340;gde56045641_0_3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de56045641_0_3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7" name="Google Shape;347;gde56045641_0_3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de56045641_0_32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3" name="Google Shape;353;gde56045641_0_3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de56045641_0_33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9" name="Google Shape;359;gde56045641_0_3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de56045641_0_33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5" name="Google Shape;365;gde56045641_0_3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de56045641_0_34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1" name="Google Shape;371;gde56045641_0_3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de56045641_0_34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8" name="Google Shape;378;gde56045641_0_3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de56045641_0_35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5" name="Google Shape;385;gde56045641_0_3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de56045641_0_36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1" name="Google Shape;391;gde56045641_0_3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de56045641_0_36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7" name="Google Shape;397;gde56045641_0_3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de56045641_0_37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3" name="Google Shape;403;gde56045641_0_3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de56045641_0_38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0" name="Google Shape;410;gde56045641_0_3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de56045641_0_38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7" name="Google Shape;417;gde56045641_0_3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de56045641_0_39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4" name="Google Shape;424;gde56045641_0_3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de56045641_0_40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0" name="Google Shape;430;gde56045641_0_4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de56045641_0_40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7" name="Google Shape;437;gde56045641_0_4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de56045641_0_4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3" name="Google Shape;443;gde56045641_0_4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de56045641_0_4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9" name="Google Shape;449;gde56045641_0_4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de56045641_0_42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7" name="Google Shape;457;gde56045641_0_4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de56045641_0_43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4" name="Google Shape;464;gde56045641_0_4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de56045641_0_44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1" name="Google Shape;471;gde56045641_0_4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de56045641_0_44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8" name="Google Shape;478;gde56045641_0_4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de56045641_0_45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4" name="Google Shape;484;gde56045641_0_4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2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0" name="Google Shape;49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2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6" name="Google Shape;496;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0" name="Shape 10"/>
        <p:cNvGrpSpPr/>
        <p:nvPr/>
      </p:nvGrpSpPr>
      <p:grpSpPr>
        <a:xfrm>
          <a:off x="0" y="0"/>
          <a:ext cx="0" cy="0"/>
          <a:chOff x="0" y="0"/>
          <a:chExt cx="0" cy="0"/>
        </a:xfrm>
      </p:grpSpPr>
      <p:sp>
        <p:nvSpPr>
          <p:cNvPr id="11" name="Google Shape;11;p26"/>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26"/>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2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9" name="Google Shape;49;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3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3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3" name="Google Shape;53;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4" name="Shape 14"/>
        <p:cNvGrpSpPr/>
        <p:nvPr/>
      </p:nvGrpSpPr>
      <p:grpSpPr>
        <a:xfrm>
          <a:off x="0" y="0"/>
          <a:ext cx="0" cy="0"/>
          <a:chOff x="0" y="0"/>
          <a:chExt cx="0" cy="0"/>
        </a:xfrm>
      </p:grpSpPr>
      <p:sp>
        <p:nvSpPr>
          <p:cNvPr id="15" name="Google Shape;15;p27"/>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7"/>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27"/>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27"/>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2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2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5" name="Google Shape;2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3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3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3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6" name="Google Shape;46;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 name="Google Shape;9;p25"/>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www.geeksforgeeks.org/destructors-c/" TargetMode="External"/><Relationship Id="rId4" Type="http://schemas.openxmlformats.org/officeDocument/2006/relationships/image" Target="../media/image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Logo, company name&#10;&#10;Description automatically generated" id="60" name="Google Shape;60;p1"/>
          <p:cNvPicPr preferRelativeResize="0"/>
          <p:nvPr/>
        </p:nvPicPr>
        <p:blipFill rotWithShape="1">
          <a:blip r:embed="rId3">
            <a:alphaModFix/>
          </a:blip>
          <a:srcRect b="0" l="0" r="0" t="0"/>
          <a:stretch/>
        </p:blipFill>
        <p:spPr>
          <a:xfrm>
            <a:off x="5225235" y="1161385"/>
            <a:ext cx="3405963" cy="2820729"/>
          </a:xfrm>
          <a:prstGeom prst="rect">
            <a:avLst/>
          </a:prstGeom>
          <a:noFill/>
          <a:ln>
            <a:noFill/>
          </a:ln>
        </p:spPr>
      </p:pic>
      <p:sp>
        <p:nvSpPr>
          <p:cNvPr id="61" name="Google Shape;61;p1"/>
          <p:cNvSpPr txBox="1"/>
          <p:nvPr/>
        </p:nvSpPr>
        <p:spPr>
          <a:xfrm>
            <a:off x="429142" y="2217806"/>
            <a:ext cx="41679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2000"/>
              <a:t>Inheritance</a:t>
            </a:r>
            <a:endParaRPr b="1"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1"/>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Eg. Parent-child, Animal- Dog,  Fruit - Apple , doctor- pediatrician</a:t>
            </a:r>
            <a:endParaRPr/>
          </a:p>
        </p:txBody>
      </p:sp>
      <p:sp>
        <p:nvSpPr>
          <p:cNvPr id="121" name="Google Shape;121;p1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Single Inheritance</a:t>
            </a:r>
            <a:endParaRPr b="1" i="0" sz="2400" u="none" cap="none" strike="noStrike">
              <a:solidFill>
                <a:srgbClr val="FFFFFF"/>
              </a:solidFill>
              <a:latin typeface="Calibri"/>
              <a:ea typeface="Calibri"/>
              <a:cs typeface="Calibri"/>
              <a:sym typeface="Calibri"/>
            </a:endParaRPr>
          </a:p>
        </p:txBody>
      </p:sp>
      <p:pic>
        <p:nvPicPr>
          <p:cNvPr id="122" name="Google Shape;122;p11"/>
          <p:cNvPicPr preferRelativeResize="0"/>
          <p:nvPr/>
        </p:nvPicPr>
        <p:blipFill rotWithShape="1">
          <a:blip r:embed="rId3">
            <a:alphaModFix/>
          </a:blip>
          <a:srcRect b="39870" l="28596" r="38204" t="33621"/>
          <a:stretch/>
        </p:blipFill>
        <p:spPr>
          <a:xfrm>
            <a:off x="1103586" y="1032622"/>
            <a:ext cx="6233790" cy="2798379"/>
          </a:xfrm>
          <a:prstGeom prst="rect">
            <a:avLst/>
          </a:prstGeom>
          <a:noFill/>
          <a:ln>
            <a:noFill/>
          </a:ln>
        </p:spPr>
      </p:pic>
      <p:sp>
        <p:nvSpPr>
          <p:cNvPr id="123" name="Google Shape;123;p11"/>
          <p:cNvSpPr txBox="1"/>
          <p:nvPr/>
        </p:nvSpPr>
        <p:spPr>
          <a:xfrm>
            <a:off x="4918841" y="2711669"/>
            <a:ext cx="1576552"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2"/>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Eg. Grandfather- Father- Child, Vehicle-Car- Audi, Doctor- Orthopedic- KneeSurgeon</a:t>
            </a:r>
            <a:endParaRPr b="0" i="0" sz="2400" u="none" cap="none" strike="noStrike">
              <a:solidFill>
                <a:srgbClr val="000000"/>
              </a:solidFill>
              <a:latin typeface="Calibri"/>
              <a:ea typeface="Calibri"/>
              <a:cs typeface="Calibri"/>
              <a:sym typeface="Calibri"/>
            </a:endParaRPr>
          </a:p>
        </p:txBody>
      </p:sp>
      <p:sp>
        <p:nvSpPr>
          <p:cNvPr id="129" name="Google Shape;129;p1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Multi-level Inheritance</a:t>
            </a:r>
            <a:endParaRPr b="1" i="0" sz="2400" u="none" cap="none" strike="noStrike">
              <a:solidFill>
                <a:srgbClr val="FFFFFF"/>
              </a:solidFill>
              <a:latin typeface="Calibri"/>
              <a:ea typeface="Calibri"/>
              <a:cs typeface="Calibri"/>
              <a:sym typeface="Calibri"/>
            </a:endParaRPr>
          </a:p>
        </p:txBody>
      </p:sp>
      <p:sp>
        <p:nvSpPr>
          <p:cNvPr id="130" name="Google Shape;130;p12"/>
          <p:cNvSpPr txBox="1"/>
          <p:nvPr/>
        </p:nvSpPr>
        <p:spPr>
          <a:xfrm>
            <a:off x="4918841" y="2711669"/>
            <a:ext cx="1576552"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31" name="Google Shape;131;p12"/>
          <p:cNvPicPr preferRelativeResize="0"/>
          <p:nvPr/>
        </p:nvPicPr>
        <p:blipFill rotWithShape="1">
          <a:blip r:embed="rId3">
            <a:alphaModFix/>
          </a:blip>
          <a:srcRect b="22845" l="31867" r="38324" t="24354"/>
          <a:stretch/>
        </p:blipFill>
        <p:spPr>
          <a:xfrm>
            <a:off x="1623848" y="671320"/>
            <a:ext cx="6148551" cy="3719369"/>
          </a:xfrm>
          <a:prstGeom prst="rect">
            <a:avLst/>
          </a:prstGeom>
          <a:noFill/>
          <a:ln>
            <a:noFill/>
          </a:ln>
        </p:spPr>
      </p:pic>
      <p:sp>
        <p:nvSpPr>
          <p:cNvPr id="132" name="Google Shape;132;p12"/>
          <p:cNvSpPr txBox="1"/>
          <p:nvPr/>
        </p:nvSpPr>
        <p:spPr>
          <a:xfrm>
            <a:off x="5265683" y="1292767"/>
            <a:ext cx="1844565"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3"/>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Eg. Mother, Father- Child ,  student , Teacher- Teaching Assistant</a:t>
            </a:r>
            <a:endParaRPr/>
          </a:p>
        </p:txBody>
      </p:sp>
      <p:sp>
        <p:nvSpPr>
          <p:cNvPr id="138" name="Google Shape;138;p1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Multiple Inheritance</a:t>
            </a:r>
            <a:endParaRPr b="1" i="0" sz="2400" u="none" cap="none" strike="noStrike">
              <a:solidFill>
                <a:srgbClr val="FFFFFF"/>
              </a:solidFill>
              <a:latin typeface="Calibri"/>
              <a:ea typeface="Calibri"/>
              <a:cs typeface="Calibri"/>
              <a:sym typeface="Calibri"/>
            </a:endParaRPr>
          </a:p>
        </p:txBody>
      </p:sp>
      <p:sp>
        <p:nvSpPr>
          <p:cNvPr id="139" name="Google Shape;139;p13"/>
          <p:cNvSpPr txBox="1"/>
          <p:nvPr/>
        </p:nvSpPr>
        <p:spPr>
          <a:xfrm>
            <a:off x="4918841" y="2711669"/>
            <a:ext cx="1576552"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0" name="Google Shape;140;p13"/>
          <p:cNvSpPr txBox="1"/>
          <p:nvPr/>
        </p:nvSpPr>
        <p:spPr>
          <a:xfrm>
            <a:off x="5265683" y="1292767"/>
            <a:ext cx="1844565"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41" name="Google Shape;141;p13"/>
          <p:cNvPicPr preferRelativeResize="0"/>
          <p:nvPr/>
        </p:nvPicPr>
        <p:blipFill rotWithShape="1">
          <a:blip r:embed="rId3">
            <a:alphaModFix/>
          </a:blip>
          <a:srcRect b="52612" l="25766" r="33521" t="19197"/>
          <a:stretch/>
        </p:blipFill>
        <p:spPr>
          <a:xfrm>
            <a:off x="1671145" y="1130726"/>
            <a:ext cx="6855502" cy="2668764"/>
          </a:xfrm>
          <a:prstGeom prst="rect">
            <a:avLst/>
          </a:prstGeom>
          <a:noFill/>
          <a:ln>
            <a:noFill/>
          </a:ln>
        </p:spPr>
      </p:pic>
      <p:sp>
        <p:nvSpPr>
          <p:cNvPr id="142" name="Google Shape;142;p13"/>
          <p:cNvSpPr txBox="1"/>
          <p:nvPr/>
        </p:nvSpPr>
        <p:spPr>
          <a:xfrm>
            <a:off x="6960913" y="1965596"/>
            <a:ext cx="1056290"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4"/>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Eg. Animal- Dog, lion, cat etc,</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Fruit- Apple, Mango etc,   </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Person- student ,Teacher, scientist, Engineer etc</a:t>
            </a:r>
            <a:endParaRPr b="0" i="0" sz="2400" u="none" cap="none" strike="noStrike">
              <a:solidFill>
                <a:srgbClr val="000000"/>
              </a:solidFill>
              <a:latin typeface="Calibri"/>
              <a:ea typeface="Calibri"/>
              <a:cs typeface="Calibri"/>
              <a:sym typeface="Calibri"/>
            </a:endParaRPr>
          </a:p>
        </p:txBody>
      </p:sp>
      <p:sp>
        <p:nvSpPr>
          <p:cNvPr id="148" name="Google Shape;148;p1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Hierarchical Inheritance</a:t>
            </a:r>
            <a:endParaRPr b="1" i="0" sz="2400" u="none" cap="none" strike="noStrike">
              <a:solidFill>
                <a:srgbClr val="FFFFFF"/>
              </a:solidFill>
              <a:latin typeface="Calibri"/>
              <a:ea typeface="Calibri"/>
              <a:cs typeface="Calibri"/>
              <a:sym typeface="Calibri"/>
            </a:endParaRPr>
          </a:p>
        </p:txBody>
      </p:sp>
      <p:sp>
        <p:nvSpPr>
          <p:cNvPr id="149" name="Google Shape;149;p14"/>
          <p:cNvSpPr txBox="1"/>
          <p:nvPr/>
        </p:nvSpPr>
        <p:spPr>
          <a:xfrm>
            <a:off x="4918841" y="2711669"/>
            <a:ext cx="1576552"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0" name="Google Shape;150;p14"/>
          <p:cNvSpPr txBox="1"/>
          <p:nvPr/>
        </p:nvSpPr>
        <p:spPr>
          <a:xfrm>
            <a:off x="5265683" y="1292767"/>
            <a:ext cx="1844565"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1" name="Google Shape;151;p14"/>
          <p:cNvSpPr txBox="1"/>
          <p:nvPr/>
        </p:nvSpPr>
        <p:spPr>
          <a:xfrm>
            <a:off x="6960913" y="1965596"/>
            <a:ext cx="1056290"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52" name="Google Shape;152;p14"/>
          <p:cNvPicPr preferRelativeResize="0"/>
          <p:nvPr/>
        </p:nvPicPr>
        <p:blipFill rotWithShape="1">
          <a:blip r:embed="rId3">
            <a:alphaModFix/>
          </a:blip>
          <a:srcRect b="0" l="0" r="0" t="0"/>
          <a:stretch/>
        </p:blipFill>
        <p:spPr>
          <a:xfrm>
            <a:off x="2144111" y="745586"/>
            <a:ext cx="4080478" cy="306917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5"/>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Eg:Person- student ,Teacher – Teaching Assistant</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p:txBody>
      </p:sp>
      <p:sp>
        <p:nvSpPr>
          <p:cNvPr id="158" name="Google Shape;158;p1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Hybrid Inheritance</a:t>
            </a:r>
            <a:endParaRPr b="1" i="0" sz="2400" u="none" cap="none" strike="noStrike">
              <a:solidFill>
                <a:srgbClr val="FFFFFF"/>
              </a:solidFill>
              <a:latin typeface="Calibri"/>
              <a:ea typeface="Calibri"/>
              <a:cs typeface="Calibri"/>
              <a:sym typeface="Calibri"/>
            </a:endParaRPr>
          </a:p>
        </p:txBody>
      </p:sp>
      <p:sp>
        <p:nvSpPr>
          <p:cNvPr id="159" name="Google Shape;159;p15"/>
          <p:cNvSpPr txBox="1"/>
          <p:nvPr/>
        </p:nvSpPr>
        <p:spPr>
          <a:xfrm>
            <a:off x="4918841" y="2711669"/>
            <a:ext cx="1576552"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0" name="Google Shape;160;p15"/>
          <p:cNvSpPr txBox="1"/>
          <p:nvPr/>
        </p:nvSpPr>
        <p:spPr>
          <a:xfrm>
            <a:off x="5265683" y="1292767"/>
            <a:ext cx="1844565"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1" name="Google Shape;161;p15"/>
          <p:cNvSpPr txBox="1"/>
          <p:nvPr/>
        </p:nvSpPr>
        <p:spPr>
          <a:xfrm>
            <a:off x="6960913" y="1965596"/>
            <a:ext cx="1056290"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62" name="Google Shape;162;p15"/>
          <p:cNvPicPr preferRelativeResize="0"/>
          <p:nvPr/>
        </p:nvPicPr>
        <p:blipFill rotWithShape="1">
          <a:blip r:embed="rId3">
            <a:alphaModFix/>
          </a:blip>
          <a:srcRect b="0" l="0" r="0" t="0"/>
          <a:stretch/>
        </p:blipFill>
        <p:spPr>
          <a:xfrm>
            <a:off x="1095375" y="890588"/>
            <a:ext cx="6953250" cy="3362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6"/>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BaseClass{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members....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member function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DerivedClass : public BaseClass{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members....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member function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168" name="Google Shape;168;p1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Syntax of class derivation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7"/>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class can be derived from more than one classes, which means it can inherit data and functions from multiple base classes.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To define a derived class, we use a class derivation list to specify the base class(es).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class derivation list names one or more base classes and has the form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r>
              <a:rPr b="1" i="1" lang="en-US" sz="1800" u="none" cap="none" strike="noStrike">
                <a:solidFill>
                  <a:srgbClr val="000000"/>
                </a:solidFill>
                <a:latin typeface="Calibri"/>
                <a:ea typeface="Calibri"/>
                <a:cs typeface="Calibri"/>
                <a:sym typeface="Calibri"/>
              </a:rPr>
              <a:t>class derived-class: access-specifier base-class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Where access-specifier is one of public, protected, or private, and base-class is the name of a previously defined class.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If the access-specifier is not used, then it is private by default.</a:t>
            </a:r>
            <a:endParaRPr/>
          </a:p>
        </p:txBody>
      </p:sp>
      <p:sp>
        <p:nvSpPr>
          <p:cNvPr id="174" name="Google Shape;174;p1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Syntax of class derivation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Create a class Employee which stores and displays attributes of an employee like empname, empno,  department, salary. Create a derived class called Project which allows to store project name.  Write a C++ program to create object of project class.</a:t>
            </a:r>
            <a:endParaRPr/>
          </a:p>
        </p:txBody>
      </p:sp>
      <p:sp>
        <p:nvSpPr>
          <p:cNvPr id="180" name="Google Shape;180;p2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de56045641_0_7"/>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For creating a sub-class which is inherited from the base class we have to follow the below syntax. </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Syntax: </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3"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subclass_name : access_mode base_class_name</a:t>
            </a:r>
            <a:endParaRPr b="0" i="0" sz="1800" u="none" cap="none" strike="noStrike">
              <a:solidFill>
                <a:srgbClr val="000000"/>
              </a:solidFill>
              <a:latin typeface="Calibri"/>
              <a:ea typeface="Calibri"/>
              <a:cs typeface="Calibri"/>
              <a:sym typeface="Calibri"/>
            </a:endParaRPr>
          </a:p>
          <a:p>
            <a:pPr indent="0" lvl="3"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3"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//body of subclass</a:t>
            </a:r>
            <a:endParaRPr/>
          </a:p>
          <a:p>
            <a:pPr indent="0" lvl="3"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Here, subclass_name is the name of the sub class.</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access_mode is the mode in which you want to inherit this sub class for example: public, private etc. </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base_class_name is the name of the base class from which you want to inherit the sub class. </a:t>
            </a:r>
            <a:endParaRPr/>
          </a:p>
        </p:txBody>
      </p:sp>
      <p:sp>
        <p:nvSpPr>
          <p:cNvPr id="186" name="Google Shape;186;gde56045641_0_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Implementing inheritance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de56045641_0_13"/>
          <p:cNvSpPr txBox="1"/>
          <p:nvPr/>
        </p:nvSpPr>
        <p:spPr>
          <a:xfrm>
            <a:off x="95855" y="636905"/>
            <a:ext cx="8952300" cy="43797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Public mode</a:t>
            </a:r>
            <a:r>
              <a:rPr b="0" i="0" lang="en-US" sz="1800" u="none" cap="none" strike="noStrike">
                <a:solidFill>
                  <a:srgbClr val="000000"/>
                </a:solidFill>
                <a:latin typeface="Calibri"/>
                <a:ea typeface="Calibri"/>
                <a:cs typeface="Calibri"/>
                <a:sym typeface="Calibri"/>
              </a:rPr>
              <a:t>: If we derive a sub class from a public base class. Then the public member of the base class will become public in the derived class and protected members of the base class will become protected in derived class.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Protected mode</a:t>
            </a:r>
            <a:r>
              <a:rPr b="0" i="0" lang="en-US" sz="1800" u="none" cap="none" strike="noStrike">
                <a:solidFill>
                  <a:srgbClr val="000000"/>
                </a:solidFill>
                <a:latin typeface="Calibri"/>
                <a:ea typeface="Calibri"/>
                <a:cs typeface="Calibri"/>
                <a:sym typeface="Calibri"/>
              </a:rPr>
              <a:t>: If we derive a sub class from a Protected base class. Then both public member and protected members of the base class will become protected in derived class.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Private mode</a:t>
            </a:r>
            <a:r>
              <a:rPr b="0" i="0" lang="en-US" sz="1800" u="none" cap="none" strike="noStrike">
                <a:solidFill>
                  <a:srgbClr val="000000"/>
                </a:solidFill>
                <a:latin typeface="Calibri"/>
                <a:ea typeface="Calibri"/>
                <a:cs typeface="Calibri"/>
                <a:sym typeface="Calibri"/>
              </a:rPr>
              <a:t>: If we derive a sub class from a Private base class. Then both public member and protected members of the base class will become Private in derived class.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Let us understand it with example: First understand how private and public members  of base class are affected by modes of inheritance</a:t>
            </a:r>
            <a:endParaRPr/>
          </a:p>
        </p:txBody>
      </p:sp>
      <p:sp>
        <p:nvSpPr>
          <p:cNvPr id="192" name="Google Shape;192;gde56045641_0_1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Modes of inheritance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rPr b="0" i="0" lang="en-US" sz="2000" u="none" cap="none" strike="noStrike">
                <a:solidFill>
                  <a:srgbClr val="000000"/>
                </a:solidFill>
                <a:latin typeface="Calibri"/>
                <a:ea typeface="Calibri"/>
                <a:cs typeface="Calibri"/>
                <a:sym typeface="Calibri"/>
              </a:rPr>
              <a:t>Today we are going to cover -</a:t>
            </a:r>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Inheritance basics – base class , dervied class</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Type of inheritance- 	simple, multi-level, multiple and hierarchical</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Access specifier or mode (private, protected, public inheritance)</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Access specifier (private, protected, public) , Protected members</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Modes (private, protected, public inheritance)</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Overriding member functions, </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Order of execution of constructors and destructors, </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Resolving ambiguities in inheritance, </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Virtual base class.</a:t>
            </a:r>
            <a:endParaRPr>
              <a:latin typeface="Calibri"/>
              <a:ea typeface="Calibri"/>
              <a:cs typeface="Calibri"/>
              <a:sym typeface="Calibri"/>
            </a:endParaRPr>
          </a:p>
          <a:p>
            <a:pPr indent="-228600" lvl="0" marL="457200" marR="0" rtl="0" algn="l">
              <a:lnSpc>
                <a:spcPct val="200000"/>
              </a:lnSpc>
              <a:spcBef>
                <a:spcPts val="0"/>
              </a:spcBef>
              <a:spcAft>
                <a:spcPts val="0"/>
              </a:spcAft>
              <a:buClr>
                <a:srgbClr val="000000"/>
              </a:buClr>
              <a:buSzPts val="2400"/>
              <a:buFont typeface="Calibri"/>
              <a:buNone/>
            </a:pPr>
            <a:r>
              <a:t/>
            </a:r>
            <a:endParaRPr b="0" i="0" sz="2000" u="none" cap="none" strike="noStrike">
              <a:solidFill>
                <a:srgbClr val="000000"/>
              </a:solidFill>
              <a:latin typeface="Calibri"/>
              <a:ea typeface="Calibri"/>
              <a:cs typeface="Calibri"/>
              <a:sym typeface="Calibri"/>
            </a:endParaRPr>
          </a:p>
        </p:txBody>
      </p:sp>
      <p:sp>
        <p:nvSpPr>
          <p:cNvPr id="67" name="Google Shape;67;p3"/>
          <p:cNvSpPr txBox="1"/>
          <p:nvPr/>
        </p:nvSpPr>
        <p:spPr>
          <a:xfrm>
            <a:off x="148856" y="14350"/>
            <a:ext cx="3280144"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Today’s Agenda</a:t>
            </a:r>
            <a:endParaRPr b="1" i="0" sz="30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de56045641_0_19"/>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class student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int rollno;</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student() {rollno=1;}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test: </a:t>
            </a:r>
            <a:r>
              <a:rPr b="1" i="0" lang="en-US" sz="1800" u="none" cap="none" strike="noStrike">
                <a:solidFill>
                  <a:srgbClr val="000000"/>
                </a:solidFill>
                <a:latin typeface="Calibri"/>
                <a:ea typeface="Calibri"/>
                <a:cs typeface="Calibri"/>
                <a:sym typeface="Calibri"/>
              </a:rPr>
              <a:t>public</a:t>
            </a:r>
            <a:r>
              <a:rPr b="0" i="0" lang="en-US" sz="1800" u="none" cap="none" strike="noStrike">
                <a:solidFill>
                  <a:srgbClr val="000000"/>
                </a:solidFill>
                <a:latin typeface="Calibri"/>
                <a:ea typeface="Calibri"/>
                <a:cs typeface="Calibri"/>
                <a:sym typeface="Calibri"/>
              </a:rPr>
              <a:t> student  //here  public is mode of inheritance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float  marks;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test() { marks=40;}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void display(void);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198" name="Google Shape;198;gde56045641_0_1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 revisited</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de56045641_0_25"/>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test::display()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//cout&lt;&lt;"Rollno ="&lt;&lt;rollno&lt;&lt;endl; //not accessible here as private in base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cout&lt;&lt;"Marks ="&lt;&lt;marks&lt;&lt;endl;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test t1;</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t1.display();</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Marks =40</a:t>
            </a:r>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Note</a:t>
            </a:r>
            <a:r>
              <a:rPr b="0" i="0" lang="en-US" sz="1800" u="none" cap="none" strike="noStrike">
                <a:solidFill>
                  <a:srgbClr val="000000"/>
                </a:solidFill>
                <a:latin typeface="Calibri"/>
                <a:ea typeface="Calibri"/>
                <a:cs typeface="Calibri"/>
                <a:sym typeface="Calibri"/>
              </a:rPr>
              <a:t> that we always create objects of derived class and access all the members of base class and derived class using  object of derived class.</a:t>
            </a:r>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04" name="Google Shape;204;gde56045641_0_2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de56045641_0_43"/>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student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	int rollno;</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student() {rollno=1;}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test: </a:t>
            </a:r>
            <a:r>
              <a:rPr b="1" i="0" lang="en-US" sz="1800" u="none" cap="none" strike="noStrike">
                <a:solidFill>
                  <a:srgbClr val="FF0000"/>
                </a:solidFill>
                <a:latin typeface="Calibri"/>
                <a:ea typeface="Calibri"/>
                <a:cs typeface="Calibri"/>
                <a:sym typeface="Calibri"/>
              </a:rPr>
              <a:t>public</a:t>
            </a:r>
            <a:r>
              <a:rPr b="0" i="0" lang="en-US" sz="1800" u="none" cap="none" strike="noStrike">
                <a:solidFill>
                  <a:srgbClr val="FF0000"/>
                </a:solidFill>
                <a:latin typeface="Calibri"/>
                <a:ea typeface="Calibri"/>
                <a:cs typeface="Calibri"/>
                <a:sym typeface="Calibri"/>
              </a:rPr>
              <a:t> </a:t>
            </a:r>
            <a:r>
              <a:rPr b="0" i="0" lang="en-US" sz="1800" u="none" cap="none" strike="noStrike">
                <a:solidFill>
                  <a:srgbClr val="000000"/>
                </a:solidFill>
                <a:latin typeface="Calibri"/>
                <a:ea typeface="Calibri"/>
                <a:cs typeface="Calibri"/>
                <a:sym typeface="Calibri"/>
              </a:rPr>
              <a:t>student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	float  marks;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test() { marks=40;}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void display(void);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210" name="Google Shape;210;gde56045641_0_43"/>
          <p:cNvSpPr txBox="1"/>
          <p:nvPr/>
        </p:nvSpPr>
        <p:spPr>
          <a:xfrm>
            <a:off x="389700" y="122852"/>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Making private members public</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de56045641_0_49"/>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test::display()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cout&lt;&lt;"Rollno ="&lt;&lt;rollno&lt;&lt;endl; //accessible here as public in base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cout&lt;&lt;"Marks ="&lt;&lt;marks&lt;&lt;endl;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test t1;</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cout&lt;&lt;"rollno= "&lt;&lt;t1.rollno&lt;&lt;" Marks = "&lt;&lt;t1.marks&lt;&lt;endl;</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t1.display(); //not required now</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Marks =40</a:t>
            </a:r>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16" name="Google Shape;216;gde56045641_0_4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Making private members public</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de56045641_0_55"/>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Solution of making private members public works, but it is against the principle of OOP – Data hiding or encapsulation. Hence you should not make data members of a class public.</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Then what is the solution: how to make base class members accessible in derived class?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Answer is using by making them protected.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Protected members:  </a:t>
            </a:r>
            <a:r>
              <a:rPr b="0" i="0" lang="en-US" sz="1800" u="none" cap="none" strike="noStrike">
                <a:solidFill>
                  <a:srgbClr val="000000"/>
                </a:solidFill>
                <a:latin typeface="Calibri"/>
                <a:ea typeface="Calibri"/>
                <a:cs typeface="Calibri"/>
                <a:sym typeface="Calibri"/>
              </a:rPr>
              <a:t>The protected members are the members in the base class which can be accessed directly in the derived class. The private members in the base class cannot be directly accessed in the derived class, while protected members can be directly accessed.</a:t>
            </a:r>
            <a:endParaRPr/>
          </a:p>
          <a:p>
            <a:pPr indent="-171450" lvl="5"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22" name="Google Shape;222;gde56045641_0_5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Making private members </a:t>
            </a:r>
            <a:r>
              <a:rPr b="1" lang="en-US" sz="2400">
                <a:solidFill>
                  <a:srgbClr val="FFFFFF"/>
                </a:solidFill>
                <a:latin typeface="Calibri"/>
                <a:ea typeface="Calibri"/>
                <a:cs typeface="Calibri"/>
                <a:sym typeface="Calibri"/>
              </a:rPr>
              <a:t>accessible</a:t>
            </a:r>
            <a:r>
              <a:rPr b="1" i="0" lang="en-US" sz="2400" u="none" cap="none" strike="noStrike">
                <a:solidFill>
                  <a:srgbClr val="FFFFFF"/>
                </a:solidFill>
                <a:latin typeface="Calibri"/>
                <a:ea typeface="Calibri"/>
                <a:cs typeface="Calibri"/>
                <a:sym typeface="Calibri"/>
              </a:rPr>
              <a:t> in derived class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de56045641_0_61"/>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class student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protected: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int rollno;</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student() {rollno=1;}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test: </a:t>
            </a:r>
            <a:r>
              <a:rPr b="1" i="0" lang="en-US" sz="1800" u="none" cap="none" strike="noStrike">
                <a:solidFill>
                  <a:srgbClr val="000000"/>
                </a:solidFill>
                <a:latin typeface="Calibri"/>
                <a:ea typeface="Calibri"/>
                <a:cs typeface="Calibri"/>
                <a:sym typeface="Calibri"/>
              </a:rPr>
              <a:t>public</a:t>
            </a:r>
            <a:r>
              <a:rPr b="0" i="0" lang="en-US" sz="1800" u="none" cap="none" strike="noStrike">
                <a:solidFill>
                  <a:srgbClr val="000000"/>
                </a:solidFill>
                <a:latin typeface="Calibri"/>
                <a:ea typeface="Calibri"/>
                <a:cs typeface="Calibri"/>
                <a:sym typeface="Calibri"/>
              </a:rPr>
              <a:t> student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float  marks;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test() { marks=40;}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void display(void);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228" name="Google Shape;228;gde56045641_0_6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 protected members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de56045641_0_67"/>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test::display()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cout&lt;&lt;"Rollno ="&lt;&lt;rollno&lt;&lt;endl; // accessible here as protected in base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cout&lt;&lt;"Marks ="&lt;&lt;marks&lt;&lt;endl;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test t1;</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t1.display();</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Rollno=1</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Marks =40</a:t>
            </a:r>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34" name="Google Shape;234;gde56045641_0_6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de56045641_0_73"/>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40" name="Google Shape;240;gde56045641_0_7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How Modes of inheritance impact the members </a:t>
            </a:r>
            <a:endParaRPr b="1" i="0" sz="2400" u="none" cap="none" strike="noStrike">
              <a:solidFill>
                <a:srgbClr val="FFFFFF"/>
              </a:solidFill>
              <a:latin typeface="Calibri"/>
              <a:ea typeface="Calibri"/>
              <a:cs typeface="Calibri"/>
              <a:sym typeface="Calibri"/>
            </a:endParaRPr>
          </a:p>
        </p:txBody>
      </p:sp>
      <p:pic>
        <p:nvPicPr>
          <p:cNvPr id="241" name="Google Shape;241;gde56045641_0_73"/>
          <p:cNvPicPr preferRelativeResize="0"/>
          <p:nvPr/>
        </p:nvPicPr>
        <p:blipFill rotWithShape="1">
          <a:blip r:embed="rId3">
            <a:alphaModFix/>
          </a:blip>
          <a:srcRect b="35195" l="7925" r="42878" t="26722"/>
          <a:stretch/>
        </p:blipFill>
        <p:spPr>
          <a:xfrm>
            <a:off x="162083" y="839972"/>
            <a:ext cx="8697271" cy="378519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de56045641_0_80"/>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Private members </a:t>
            </a:r>
            <a:r>
              <a:rPr b="0" i="0" lang="en-US" sz="1800" u="none" cap="none" strike="noStrike">
                <a:solidFill>
                  <a:srgbClr val="000000"/>
                </a:solidFill>
                <a:latin typeface="Calibri"/>
                <a:ea typeface="Calibri"/>
                <a:cs typeface="Calibri"/>
                <a:sym typeface="Calibri"/>
              </a:rPr>
              <a:t>: Irrespective of mode (type) of inheritance, the private members are not accessible outside the class (not even in main, or further derived classes)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Protected members:  </a:t>
            </a:r>
            <a:r>
              <a:rPr b="0" i="0" lang="en-US" sz="1800" u="none" cap="none" strike="noStrike">
                <a:solidFill>
                  <a:srgbClr val="000000"/>
                </a:solidFill>
                <a:latin typeface="Calibri"/>
                <a:ea typeface="Calibri"/>
                <a:cs typeface="Calibri"/>
                <a:sym typeface="Calibri"/>
              </a:rPr>
              <a:t>If mode of inheritance is public or protected, protected members of base class remain protected in derived class, if mode is private, protected members become private</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public members:  </a:t>
            </a:r>
            <a:r>
              <a:rPr b="0" i="0" lang="en-US" sz="1800" u="none" cap="none" strike="noStrike">
                <a:solidFill>
                  <a:srgbClr val="000000"/>
                </a:solidFill>
                <a:latin typeface="Calibri"/>
                <a:ea typeface="Calibri"/>
                <a:cs typeface="Calibri"/>
                <a:sym typeface="Calibri"/>
              </a:rPr>
              <a:t>: If mode of inheritance is public , public members will remain public in derived class . In case of  protected mode of inheritance, public members become protected in derived class, if mode is private, public members become private in derived class which cannot be inherited further</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Let us understand it with example</a:t>
            </a:r>
            <a:endParaRPr/>
          </a:p>
        </p:txBody>
      </p:sp>
      <p:sp>
        <p:nvSpPr>
          <p:cNvPr id="247" name="Google Shape;247;gde56045641_0_8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Impact on members of modes of inheritance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de56045641_0_86"/>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class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int x;</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protected: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int 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private: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int z;</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class B : </a:t>
            </a:r>
            <a:r>
              <a:rPr b="1" i="0" lang="en-US" sz="1800" u="none" cap="none" strike="noStrike">
                <a:solidFill>
                  <a:srgbClr val="000000"/>
                </a:solidFill>
                <a:latin typeface="Times New Roman"/>
                <a:ea typeface="Times New Roman"/>
                <a:cs typeface="Times New Roman"/>
                <a:sym typeface="Times New Roman"/>
              </a:rPr>
              <a:t>public</a:t>
            </a:r>
            <a:r>
              <a:rPr b="0" i="0" lang="en-US" sz="1800" u="none" cap="none" strike="noStrike">
                <a:solidFill>
                  <a:srgbClr val="000000"/>
                </a:solidFill>
                <a:latin typeface="Times New Roman"/>
                <a:ea typeface="Times New Roman"/>
                <a:cs typeface="Times New Roman"/>
                <a:sym typeface="Times New Roman"/>
              </a:rPr>
              <a:t>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x is public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y is protected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z is not accessible from 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b="0" i="0" sz="1800" u="none" cap="none" strike="noStrike">
              <a:solidFill>
                <a:srgbClr val="000000"/>
              </a:solidFill>
              <a:latin typeface="Calibri"/>
              <a:ea typeface="Calibri"/>
              <a:cs typeface="Calibri"/>
              <a:sym typeface="Calibri"/>
            </a:endParaRPr>
          </a:p>
        </p:txBody>
      </p:sp>
      <p:sp>
        <p:nvSpPr>
          <p:cNvPr id="253" name="Google Shape;253;gde56045641_0_8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observe the inheritance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3" name="Google Shape;73;p4"/>
          <p:cNvSpPr txBox="1"/>
          <p:nvPr/>
        </p:nvSpPr>
        <p:spPr>
          <a:xfrm>
            <a:off x="2137144" y="2072376"/>
            <a:ext cx="4603898"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Let’s Get Started-</a:t>
            </a:r>
            <a:endParaRPr b="1" i="0" sz="3000" u="none" cap="none" strike="noStrike">
              <a:solidFill>
                <a:schemeClr val="dk1"/>
              </a:solidFill>
              <a:latin typeface="Calibri"/>
              <a:ea typeface="Calibri"/>
              <a:cs typeface="Calibri"/>
              <a:sym typeface="Calibri"/>
            </a:endParaRPr>
          </a:p>
        </p:txBody>
      </p:sp>
      <p:sp>
        <p:nvSpPr>
          <p:cNvPr id="74" name="Google Shape;74;p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de56045641_0_92"/>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class C : </a:t>
            </a:r>
            <a:r>
              <a:rPr b="1" i="0" lang="en-US" sz="1800" u="none" cap="none" strike="noStrike">
                <a:solidFill>
                  <a:srgbClr val="000000"/>
                </a:solidFill>
                <a:latin typeface="Times New Roman"/>
                <a:ea typeface="Times New Roman"/>
                <a:cs typeface="Times New Roman"/>
                <a:sym typeface="Times New Roman"/>
              </a:rPr>
              <a:t>protected </a:t>
            </a:r>
            <a:r>
              <a:rPr b="0" i="0" lang="en-US" sz="1800" u="none" cap="none" strike="noStrike">
                <a:solidFill>
                  <a:srgbClr val="000000"/>
                </a:solidFill>
                <a:latin typeface="Times New Roman"/>
                <a:ea typeface="Times New Roman"/>
                <a:cs typeface="Times New Roman"/>
                <a:sym typeface="Times New Roman"/>
              </a:rPr>
              <a:t>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x is protected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y is protected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z is not accessible from 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class D : </a:t>
            </a:r>
            <a:r>
              <a:rPr b="1" i="0" lang="en-US" sz="1800" u="none" cap="none" strike="noStrike">
                <a:solidFill>
                  <a:srgbClr val="000000"/>
                </a:solidFill>
                <a:latin typeface="Times New Roman"/>
                <a:ea typeface="Times New Roman"/>
                <a:cs typeface="Times New Roman"/>
                <a:sym typeface="Times New Roman"/>
              </a:rPr>
              <a:t>private</a:t>
            </a:r>
            <a:r>
              <a:rPr b="0" i="0" lang="en-US" sz="1800" u="none" cap="none" strike="noStrike">
                <a:solidFill>
                  <a:srgbClr val="000000"/>
                </a:solidFill>
                <a:latin typeface="Times New Roman"/>
                <a:ea typeface="Times New Roman"/>
                <a:cs typeface="Times New Roman"/>
                <a:sym typeface="Times New Roman"/>
              </a:rPr>
              <a:t> A    // private' is default for classes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 x is private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 y is private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 z is not accessible from 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b="0" i="0" sz="1800" u="none" cap="none" strike="noStrike">
              <a:solidFill>
                <a:srgbClr val="000000"/>
              </a:solidFill>
              <a:latin typeface="Calibri"/>
              <a:ea typeface="Calibri"/>
              <a:cs typeface="Calibri"/>
              <a:sym typeface="Calibri"/>
            </a:endParaRPr>
          </a:p>
        </p:txBody>
      </p:sp>
      <p:sp>
        <p:nvSpPr>
          <p:cNvPr id="259" name="Google Shape;259;gde56045641_0_9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observe the inheritance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de56045641_0_98"/>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the inheritance is private, the private members of the base class are ______  in the derived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Inaccessible</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Accessible</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Protected</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Private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65" name="Google Shape;265;gde56045641_0_9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de56045641_0_10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the inheritance is private, the private members of the base class are ______  in the derived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Inaccessible</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Accessible</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Protected</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Private</a:t>
            </a:r>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Answer: option A</a:t>
            </a:r>
            <a:endParaRPr/>
          </a:p>
        </p:txBody>
      </p:sp>
      <p:sp>
        <p:nvSpPr>
          <p:cNvPr id="271" name="Google Shape;271;gde56045641_0_10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de56045641_0_128"/>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Create two classes Cuboid and CubiodVol. Cuboid  with three data fields- length, </a:t>
            </a:r>
            <a:r>
              <a:rPr b="0" i="1" lang="en-US" sz="1600" u="none" cap="none" strike="noStrike">
                <a:solidFill>
                  <a:srgbClr val="000000"/>
                </a:solidFill>
                <a:latin typeface="Arial"/>
                <a:ea typeface="Arial"/>
                <a:cs typeface="Arial"/>
                <a:sym typeface="Arial"/>
              </a:rPr>
              <a:t>width</a:t>
            </a:r>
            <a:r>
              <a:rPr b="0" i="0" lang="en-US" sz="1600" u="none" cap="none" strike="noStrike">
                <a:solidFill>
                  <a:srgbClr val="000000"/>
                </a:solidFill>
                <a:latin typeface="Arial"/>
                <a:ea typeface="Arial"/>
                <a:cs typeface="Arial"/>
                <a:sym typeface="Arial"/>
              </a:rPr>
              <a:t> and </a:t>
            </a:r>
            <a:r>
              <a:rPr b="0" i="1" lang="en-US" sz="1600" u="none" cap="none" strike="noStrike">
                <a:solidFill>
                  <a:srgbClr val="000000"/>
                </a:solidFill>
                <a:latin typeface="Arial"/>
                <a:ea typeface="Arial"/>
                <a:cs typeface="Arial"/>
                <a:sym typeface="Arial"/>
              </a:rPr>
              <a:t>height</a:t>
            </a:r>
            <a:r>
              <a:rPr b="0" i="0" lang="en-US" sz="1600" u="none" cap="none" strike="noStrike">
                <a:solidFill>
                  <a:srgbClr val="000000"/>
                </a:solidFill>
                <a:latin typeface="Arial"/>
                <a:ea typeface="Arial"/>
                <a:cs typeface="Arial"/>
                <a:sym typeface="Arial"/>
              </a:rPr>
              <a:t> of </a:t>
            </a:r>
            <a:r>
              <a:rPr b="0" i="1" lang="en-US" sz="1600" u="none" cap="none" strike="noStrike">
                <a:solidFill>
                  <a:srgbClr val="000000"/>
                </a:solidFill>
                <a:latin typeface="Arial"/>
                <a:ea typeface="Arial"/>
                <a:cs typeface="Arial"/>
                <a:sym typeface="Arial"/>
              </a:rPr>
              <a:t>int</a:t>
            </a:r>
            <a:r>
              <a:rPr b="0" i="0" lang="en-US" sz="1600" u="none" cap="none" strike="noStrike">
                <a:solidFill>
                  <a:srgbClr val="000000"/>
                </a:solidFill>
                <a:latin typeface="Arial"/>
                <a:ea typeface="Arial"/>
                <a:cs typeface="Arial"/>
                <a:sym typeface="Arial"/>
              </a:rPr>
              <a:t> types. The class should have d</a:t>
            </a:r>
            <a:r>
              <a:rPr b="0" i="1" lang="en-US" sz="1600" u="none" cap="none" strike="noStrike">
                <a:solidFill>
                  <a:srgbClr val="000000"/>
                </a:solidFill>
                <a:latin typeface="Arial"/>
                <a:ea typeface="Arial"/>
                <a:cs typeface="Arial"/>
                <a:sym typeface="Arial"/>
              </a:rPr>
              <a:t>isplay() </a:t>
            </a:r>
            <a:r>
              <a:rPr b="0" i="0" lang="en-US" sz="1600" u="none" cap="none" strike="noStrike">
                <a:solidFill>
                  <a:srgbClr val="000000"/>
                </a:solidFill>
                <a:latin typeface="Arial"/>
                <a:ea typeface="Arial"/>
                <a:cs typeface="Arial"/>
                <a:sym typeface="Arial"/>
              </a:rPr>
              <a:t>method, to print the length, </a:t>
            </a:r>
            <a:r>
              <a:rPr b="0" i="1" lang="en-US" sz="1600" u="none" cap="none" strike="noStrike">
                <a:solidFill>
                  <a:srgbClr val="000000"/>
                </a:solidFill>
                <a:latin typeface="Arial"/>
                <a:ea typeface="Arial"/>
                <a:cs typeface="Arial"/>
                <a:sym typeface="Arial"/>
              </a:rPr>
              <a:t>width</a:t>
            </a:r>
            <a:r>
              <a:rPr b="0" i="0" lang="en-US" sz="1600" u="none" cap="none" strike="noStrike">
                <a:solidFill>
                  <a:srgbClr val="000000"/>
                </a:solidFill>
                <a:latin typeface="Arial"/>
                <a:ea typeface="Arial"/>
                <a:cs typeface="Arial"/>
                <a:sym typeface="Arial"/>
              </a:rPr>
              <a:t> and </a:t>
            </a:r>
            <a:r>
              <a:rPr b="0" i="1" lang="en-US" sz="1600" u="none" cap="none" strike="noStrike">
                <a:solidFill>
                  <a:srgbClr val="000000"/>
                </a:solidFill>
                <a:latin typeface="Arial"/>
                <a:ea typeface="Arial"/>
                <a:cs typeface="Arial"/>
                <a:sym typeface="Arial"/>
              </a:rPr>
              <a:t>height</a:t>
            </a:r>
            <a:r>
              <a:rPr b="0" i="0" lang="en-US" sz="1600" u="none" cap="none" strike="noStrike">
                <a:solidFill>
                  <a:srgbClr val="000000"/>
                </a:solidFill>
                <a:latin typeface="Arial"/>
                <a:ea typeface="Arial"/>
                <a:cs typeface="Arial"/>
                <a:sym typeface="Arial"/>
              </a:rPr>
              <a:t> of the cuboid separated by space. The</a:t>
            </a:r>
            <a:r>
              <a:rPr b="0" i="1" lang="en-US" sz="1600" u="none" cap="none" strike="noStrike">
                <a:solidFill>
                  <a:srgbClr val="000000"/>
                </a:solidFill>
                <a:latin typeface="Arial"/>
                <a:ea typeface="Arial"/>
                <a:cs typeface="Arial"/>
                <a:sym typeface="Arial"/>
              </a:rPr>
              <a:t>CuboidVol</a:t>
            </a:r>
            <a:r>
              <a:rPr b="0" i="0" lang="en-US" sz="1600" u="none" cap="none" strike="noStrike">
                <a:solidFill>
                  <a:srgbClr val="000000"/>
                </a:solidFill>
                <a:latin typeface="Arial"/>
                <a:ea typeface="Arial"/>
                <a:cs typeface="Arial"/>
                <a:sym typeface="Arial"/>
              </a:rPr>
              <a:t> class is derived from Cuboid class. The class should have </a:t>
            </a:r>
            <a:r>
              <a:rPr b="0" i="1" lang="en-US" sz="1600" u="none" cap="none" strike="noStrike">
                <a:solidFill>
                  <a:srgbClr val="000000"/>
                </a:solidFill>
                <a:latin typeface="Arial"/>
                <a:ea typeface="Arial"/>
                <a:cs typeface="Arial"/>
                <a:sym typeface="Arial"/>
              </a:rPr>
              <a:t>read_input()</a:t>
            </a:r>
            <a:r>
              <a:rPr b="0" i="0" lang="en-US" sz="1600" u="none" cap="none" strike="noStrike">
                <a:solidFill>
                  <a:srgbClr val="000000"/>
                </a:solidFill>
                <a:latin typeface="Arial"/>
                <a:ea typeface="Arial"/>
                <a:cs typeface="Arial"/>
                <a:sym typeface="Arial"/>
              </a:rPr>
              <a:t> method, to read the values of length, </a:t>
            </a:r>
            <a:r>
              <a:rPr b="0" i="1" lang="en-US" sz="1600" u="none" cap="none" strike="noStrike">
                <a:solidFill>
                  <a:srgbClr val="000000"/>
                </a:solidFill>
                <a:latin typeface="Arial"/>
                <a:ea typeface="Arial"/>
                <a:cs typeface="Arial"/>
                <a:sym typeface="Arial"/>
              </a:rPr>
              <a:t>width</a:t>
            </a:r>
            <a:r>
              <a:rPr b="0" i="0" lang="en-US" sz="1600" u="none" cap="none" strike="noStrike">
                <a:solidFill>
                  <a:srgbClr val="000000"/>
                </a:solidFill>
                <a:latin typeface="Arial"/>
                <a:ea typeface="Arial"/>
                <a:cs typeface="Arial"/>
                <a:sym typeface="Arial"/>
              </a:rPr>
              <a:t> and </a:t>
            </a:r>
            <a:r>
              <a:rPr b="0" i="1" lang="en-US" sz="1600" u="none" cap="none" strike="noStrike">
                <a:solidFill>
                  <a:srgbClr val="000000"/>
                </a:solidFill>
                <a:latin typeface="Arial"/>
                <a:ea typeface="Arial"/>
                <a:cs typeface="Arial"/>
                <a:sym typeface="Arial"/>
              </a:rPr>
              <a:t>height</a:t>
            </a:r>
            <a:r>
              <a:rPr b="0" i="0" lang="en-US" sz="1600" u="none" cap="none" strike="noStrike">
                <a:solidFill>
                  <a:srgbClr val="000000"/>
                </a:solidFill>
                <a:latin typeface="Arial"/>
                <a:ea typeface="Arial"/>
                <a:cs typeface="Arial"/>
                <a:sym typeface="Arial"/>
              </a:rPr>
              <a:t> of the Cuboid. The </a:t>
            </a:r>
            <a:r>
              <a:rPr b="0" i="1" lang="en-US" sz="1600" u="none" cap="none" strike="noStrike">
                <a:solidFill>
                  <a:srgbClr val="000000"/>
                </a:solidFill>
                <a:latin typeface="Arial"/>
                <a:ea typeface="Arial"/>
                <a:cs typeface="Arial"/>
                <a:sym typeface="Arial"/>
              </a:rPr>
              <a:t>CuboidVol</a:t>
            </a:r>
            <a:r>
              <a:rPr b="0" i="0" lang="en-US" sz="1600" u="none" cap="none" strike="noStrike">
                <a:solidFill>
                  <a:srgbClr val="000000"/>
                </a:solidFill>
                <a:latin typeface="Arial"/>
                <a:ea typeface="Arial"/>
                <a:cs typeface="Arial"/>
                <a:sym typeface="Arial"/>
              </a:rPr>
              <a:t> class should also the </a:t>
            </a:r>
            <a:r>
              <a:rPr b="0" i="1" lang="en-US" sz="1600" u="none" cap="none" strike="noStrike">
                <a:solidFill>
                  <a:srgbClr val="000000"/>
                </a:solidFill>
                <a:latin typeface="Arial"/>
                <a:ea typeface="Arial"/>
                <a:cs typeface="Arial"/>
                <a:sym typeface="Arial"/>
              </a:rPr>
              <a:t>displayVol()</a:t>
            </a:r>
            <a:r>
              <a:rPr b="0" i="0" lang="en-US" sz="1600" u="none" cap="none" strike="noStrike">
                <a:solidFill>
                  <a:srgbClr val="000000"/>
                </a:solidFill>
                <a:latin typeface="Arial"/>
                <a:ea typeface="Arial"/>
                <a:cs typeface="Arial"/>
                <a:sym typeface="Arial"/>
              </a:rPr>
              <a:t> method to print the volume of the Cuboid ( length * width * height ).</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Output expected:</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If length = 12, width = 10 and height = 2</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Volume of the cuboid is = ( length * width * height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 12 * 10 * 2</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 240</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Note: Assume necessary data wherever required</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sp>
        <p:nvSpPr>
          <p:cNvPr id="277" name="Google Shape;277;gde56045641_0_12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de56045641_0_13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Use the concept of multi-level inheritance. Create a class student with roll number as a member. Create 2 classes:</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Test: containing the marks of a student in 5 subjects inheriting class student ( having roll number of the student).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Result: containing the function Display() to compute the total and average and then displaying the output as Roll number, total and average which are space separated.</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Note: Assume necessary data wherever required</a:t>
            </a:r>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600" u="none" cap="none" strike="noStrike">
              <a:solidFill>
                <a:srgbClr val="000000"/>
              </a:solidFill>
              <a:latin typeface="Arial"/>
              <a:ea typeface="Arial"/>
              <a:cs typeface="Arial"/>
              <a:sym typeface="Arial"/>
            </a:endParaRPr>
          </a:p>
        </p:txBody>
      </p:sp>
      <p:sp>
        <p:nvSpPr>
          <p:cNvPr id="283" name="Google Shape;283;gde56045641_0_13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de56045641_0_140"/>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Create a class shape with attributes as length and breath of float type. Create derived classes  rectangle , circle to calculate area of them. Have display methods in both of these derived classes to display the areas calculated .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Note: Assume necessary data wherever required</a:t>
            </a:r>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600" u="none" cap="none" strike="noStrike">
              <a:solidFill>
                <a:srgbClr val="000000"/>
              </a:solidFill>
              <a:latin typeface="Arial"/>
              <a:ea typeface="Arial"/>
              <a:cs typeface="Arial"/>
              <a:sym typeface="Arial"/>
            </a:endParaRPr>
          </a:p>
        </p:txBody>
      </p:sp>
      <p:sp>
        <p:nvSpPr>
          <p:cNvPr id="289" name="Google Shape;289;gde56045641_0_14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de56045641_0_146"/>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Earlier we have discussed </a:t>
            </a:r>
            <a:r>
              <a:rPr b="1" i="0" lang="en-US" sz="1600" u="none" cap="none" strike="noStrike">
                <a:solidFill>
                  <a:srgbClr val="000000"/>
                </a:solidFill>
                <a:latin typeface="Arial"/>
                <a:ea typeface="Arial"/>
                <a:cs typeface="Arial"/>
                <a:sym typeface="Arial"/>
              </a:rPr>
              <a:t>function overloading</a:t>
            </a:r>
            <a:r>
              <a:rPr b="0" i="0" lang="en-US" sz="1600" u="none" cap="none" strike="noStrike">
                <a:solidFill>
                  <a:srgbClr val="000000"/>
                </a:solidFill>
                <a:latin typeface="Arial"/>
                <a:ea typeface="Arial"/>
                <a:cs typeface="Arial"/>
                <a:sym typeface="Arial"/>
              </a:rPr>
              <a:t> where same function takes various forms.</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The function name is same , but the parameter list changes</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Now let is see the concept of function overriding</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If the member function in defined in both the derived class and the based class with the same name and same number/type of parameters, then the concept is called as  </a:t>
            </a:r>
            <a:r>
              <a:rPr b="1" i="0" lang="en-US" sz="1600" u="none" cap="none" strike="noStrike">
                <a:solidFill>
                  <a:srgbClr val="000000"/>
                </a:solidFill>
                <a:latin typeface="Arial"/>
                <a:ea typeface="Arial"/>
                <a:cs typeface="Arial"/>
                <a:sym typeface="Arial"/>
              </a:rPr>
              <a:t>function overriding</a:t>
            </a:r>
            <a:r>
              <a:rPr b="0" i="0" lang="en-US"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The function in derived class overrides the function in base class.</a:t>
            </a:r>
            <a:endParaRPr/>
          </a:p>
          <a:p>
            <a:pPr indent="0" lvl="0" marL="0" marR="0" rtl="0" algn="l">
              <a:lnSpc>
                <a:spcPct val="100000"/>
              </a:lnSpc>
              <a:spcBef>
                <a:spcPts val="0"/>
              </a:spcBef>
              <a:spcAft>
                <a:spcPts val="0"/>
              </a:spcAft>
              <a:buNone/>
            </a:pPr>
            <a:r>
              <a:rPr b="1" i="0" lang="en-US" sz="1600" u="none" cap="none" strike="noStrike">
                <a:solidFill>
                  <a:srgbClr val="FFFFFF"/>
                </a:solidFill>
                <a:latin typeface="Calibri"/>
                <a:ea typeface="Calibri"/>
                <a:cs typeface="Calibri"/>
                <a:sym typeface="Calibri"/>
              </a:rPr>
              <a:t>Access Overriding member functions using :: -another way</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It is the redefinition of base class function in its derived class with same signature i.e return type and parameters.</a:t>
            </a:r>
            <a:br>
              <a:rPr b="0" i="0" lang="en-US" sz="1600" u="none" cap="none" strike="noStrike">
                <a:solidFill>
                  <a:srgbClr val="000000"/>
                </a:solidFill>
                <a:latin typeface="Arial"/>
                <a:ea typeface="Arial"/>
                <a:cs typeface="Arial"/>
                <a:sym typeface="Arial"/>
              </a:rPr>
            </a:br>
            <a:endParaRPr b="0" i="0" sz="1600" u="none" cap="none" strike="noStrike">
              <a:solidFill>
                <a:srgbClr val="000000"/>
              </a:solidFill>
              <a:latin typeface="Arial"/>
              <a:ea typeface="Arial"/>
              <a:cs typeface="Arial"/>
              <a:sym typeface="Arial"/>
            </a:endParaRPr>
          </a:p>
        </p:txBody>
      </p:sp>
      <p:sp>
        <p:nvSpPr>
          <p:cNvPr id="295" name="Google Shape;295;gde56045641_0_14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Overriding member functions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de56045641_0_152"/>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#include &lt;iostream&gt;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using namespace std;</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class Base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public:</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void print()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cout &lt;&lt; "Base Function" &lt;&lt; endl;</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class Derived : public Base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public:</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void print()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cout &lt;&lt; "Derived Function" &lt;&lt; endl;</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sp>
        <p:nvSpPr>
          <p:cNvPr id="301" name="Google Shape;301;gde56045641_0_15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Overriding member functions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de56045641_0_158"/>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int main()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Base base1;</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base1.print();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return 0;</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Output: Base Function</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Had we called the print() function from an object of the Base class, the function would not have been overridden.</a:t>
            </a:r>
            <a:endParaRPr b="0" i="0" sz="1600" u="none" cap="none" strike="noStrike">
              <a:solidFill>
                <a:srgbClr val="000000"/>
              </a:solidFill>
              <a:latin typeface="Arial"/>
              <a:ea typeface="Arial"/>
              <a:cs typeface="Arial"/>
              <a:sym typeface="Arial"/>
            </a:endParaRPr>
          </a:p>
        </p:txBody>
      </p:sp>
      <p:sp>
        <p:nvSpPr>
          <p:cNvPr id="307" name="Google Shape;307;gde56045641_0_15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Overriding member functions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de56045641_0_16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int main()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Derived derived1;</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derived1.print();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Output: Derived Function</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Here, the same function print() is defined in both Base and Derived classes. So, when we call print() from the Derived object derived1, the print() from Derived is executed by overriding the function in Base. The function was overridden because we called the function from an object of the Derived class.</a:t>
            </a:r>
            <a:endParaRPr b="0" i="0" sz="1600" u="none" cap="none" strike="noStrike">
              <a:solidFill>
                <a:srgbClr val="000000"/>
              </a:solidFill>
              <a:latin typeface="Arial"/>
              <a:ea typeface="Arial"/>
              <a:cs typeface="Arial"/>
              <a:sym typeface="Arial"/>
            </a:endParaRPr>
          </a:p>
        </p:txBody>
      </p:sp>
      <p:sp>
        <p:nvSpPr>
          <p:cNvPr id="313" name="Google Shape;313;gde56045641_0_16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Overriding member functions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Inheritance is one of the object oriented programming paradigm as mentioned initially</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Inheritance is the process of using properties of one class into the another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is achieved by deriving sub-class from the base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class that is inherited is called a super class,base class or parent class and the derived class is called a sub-class, derived class or child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sub-class is a specialized version of a super class.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Eg. we can categories the ‘animal’ into two categories: ‘wild animal’ and ‘pet animal’. Also we can categories ‘wild animal’ into ‘tiger’, ‘lion’, ‘leopard’ and ‘pet animal’ into ‘cat’, ‘dog’, ‘bull’.</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80" name="Google Shape;80;p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Inheritance basics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de56045641_0_170"/>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Consider above Base and Derived class</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int main()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Derived derived1, derived2;</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derived1.print();</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 access print() function of the Base class</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derived2.Base::print();</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Output: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Derived Function</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Base Function</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The base class function can be accessed using scope resolution operator. </a:t>
            </a:r>
            <a:endParaRPr/>
          </a:p>
        </p:txBody>
      </p:sp>
      <p:sp>
        <p:nvSpPr>
          <p:cNvPr id="319" name="Google Shape;319;gde56045641_0_17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Access Overriding member functions using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de56045641_0_275"/>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Whenever we create an object of a class, the default constructor of that class is invoked automatically to initialize the members of the class. </a:t>
            </a:r>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If we inherit a class from another class and create an object of the derived class, it is clear that the default constructor of the derived class will be invoked but before that the default constructor of all of the base classes will be invoked, i.e the order of invokation is that the base class’s default constructor will be invoked first and then the derived class’s default constructor will be invoked.</a:t>
            </a:r>
            <a:endParaRPr/>
          </a:p>
        </p:txBody>
      </p:sp>
      <p:sp>
        <p:nvSpPr>
          <p:cNvPr id="325" name="Google Shape;325;gde56045641_0_27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Order of execution in constructors and destructors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de56045641_0_299"/>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Why the base class’s constructor is called on creating an object of derived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To understand this you will have to recall your knowledge on inheritance.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happens when a class is inherited from other?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data members and member functions of base class comes automatically in derived class based on the access specifier but the definition of these members exists in base class only.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So when we create an object of derived class, all of the members of derived class must be initialized but the inherited members in derived class can only be initialized by the base class’s constructor as the definition of these members exists in base class only.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is why the constructor of base class is called first to initialize all the inherited members. </a:t>
            </a:r>
            <a:endParaRPr/>
          </a:p>
        </p:txBody>
      </p:sp>
      <p:sp>
        <p:nvSpPr>
          <p:cNvPr id="331" name="Google Shape;331;gde56045641_0_29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0" i="0" lang="en-US" sz="2400" u="none" cap="none" strike="noStrike">
                <a:solidFill>
                  <a:schemeClr val="lt1"/>
                </a:solidFill>
                <a:latin typeface="Calibri"/>
                <a:ea typeface="Calibri"/>
                <a:cs typeface="Calibri"/>
                <a:sym typeface="Calibri"/>
              </a:rPr>
              <a:t>Why the base class’s constructor is called first?</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de56045641_0_305"/>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5"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For multiple inheritance order of constructor call is, the base class’s constructors are called in the order of inheritance and then the derived class’s constructor.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class student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public:</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student()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cout &lt;&lt; "Inside first base class" &lt;&lt; endl;</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class teacher</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public:</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teacher()</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cout &lt;&lt; "Inside second base class" &lt;&lt; endl;</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b="0" i="0" sz="1600" u="none" cap="none" strike="noStrike">
              <a:solidFill>
                <a:srgbClr val="000000"/>
              </a:solidFill>
              <a:latin typeface="Calibri"/>
              <a:ea typeface="Calibri"/>
              <a:cs typeface="Calibri"/>
              <a:sym typeface="Calibri"/>
            </a:endParaRPr>
          </a:p>
        </p:txBody>
      </p:sp>
      <p:sp>
        <p:nvSpPr>
          <p:cNvPr id="337" name="Google Shape;337;gde56045641_0_30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Order of constructor call for Multiple Inheritance</a:t>
            </a:r>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de56045641_0_311"/>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class TeachingAssistant: public student, public teacher</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public:</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 child class's Constructor</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TeachingAssistant()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cout &lt;&lt; "Inside child class" &lt;&lt; endl;</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main function</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 creating object of class Child</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TeachingAssistant TA1;</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a:t>
            </a:r>
            <a:endParaRPr/>
          </a:p>
          <a:p>
            <a:pPr indent="0" lvl="5" marL="0" marR="0" rtl="0" algn="l">
              <a:lnSpc>
                <a:spcPct val="100000"/>
              </a:lnSpc>
              <a:spcBef>
                <a:spcPts val="0"/>
              </a:spcBef>
              <a:spcAft>
                <a:spcPts val="0"/>
              </a:spcAft>
              <a:buNone/>
            </a:pPr>
            <a:r>
              <a:t/>
            </a:r>
            <a:endParaRPr b="0" i="0" sz="16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600" u="none" cap="none" strike="noStrike">
              <a:solidFill>
                <a:srgbClr val="000000"/>
              </a:solidFill>
              <a:latin typeface="Calibri"/>
              <a:ea typeface="Calibri"/>
              <a:cs typeface="Calibri"/>
              <a:sym typeface="Calibri"/>
            </a:endParaRPr>
          </a:p>
        </p:txBody>
      </p:sp>
      <p:sp>
        <p:nvSpPr>
          <p:cNvPr id="343" name="Google Shape;343;gde56045641_0_31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Order of constructor call for Multiple Inheritance</a:t>
            </a:r>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rgbClr val="FFFFFF"/>
              </a:solidFill>
              <a:latin typeface="Calibri"/>
              <a:ea typeface="Calibri"/>
              <a:cs typeface="Calibri"/>
              <a:sym typeface="Calibri"/>
            </a:endParaRPr>
          </a:p>
        </p:txBody>
      </p:sp>
      <p:sp>
        <p:nvSpPr>
          <p:cNvPr id="344" name="Google Shape;344;gde56045641_0_311"/>
          <p:cNvSpPr txBox="1"/>
          <p:nvPr/>
        </p:nvSpPr>
        <p:spPr>
          <a:xfrm>
            <a:off x="5252484" y="3519347"/>
            <a:ext cx="3243000" cy="11697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Output: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Inside first base class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Inside second base class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Inside child class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de56045641_0_318"/>
          <p:cNvSpPr txBox="1"/>
          <p:nvPr/>
        </p:nvSpPr>
        <p:spPr>
          <a:xfrm>
            <a:off x="389699" y="122852"/>
            <a:ext cx="85734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Parameterized Constructors in Derived Classes</a:t>
            </a:r>
            <a:endParaRPr/>
          </a:p>
        </p:txBody>
      </p:sp>
      <p:sp>
        <p:nvSpPr>
          <p:cNvPr id="350" name="Google Shape;350;gde56045641_0_318"/>
          <p:cNvSpPr/>
          <p:nvPr/>
        </p:nvSpPr>
        <p:spPr>
          <a:xfrm>
            <a:off x="265814" y="744279"/>
            <a:ext cx="8697300" cy="4524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To call the parameterized constructor of base class when derived class’s parameterized constructor is called, you have to explicitly specify the base class’s parameterized constructor in derived class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general form of defining a derived class constructor is: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Derived-constructor (arglist1, arglist2,…….arglistN):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base1(arglist1),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base2(arglist2),</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baseN(arglist 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Body of derived constructor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de56045641_0_32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alpha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x;</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alpha(int 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x=i;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cout&lt;&lt;"\nalpha initialized\n";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show_x(void)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cout&lt;&lt;"x="&lt;&lt;x&lt;&lt;endl;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356" name="Google Shape;356;gde56045641_0_32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Parameterized Constructors in Derived Classes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de56045641_0_330"/>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class beta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float 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beta(float j)</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y=j;</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cout&lt;&lt;"beta initialized\n";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void show_y(void)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cout&lt;&lt;"y="&lt;&lt;y&lt;&lt;"\n";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362" name="Google Shape;362;gde56045641_0_33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Parameterized Constructors in Derived Classes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de56045641_0_336"/>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class gamma:public beta, public alpha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int m, 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gamma(int a, float b, int c, int d): alpha(a), beta(b)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m=c;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n=d;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cout&lt;&lt;"gamma initialized\n";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void show_mn(void)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cout&lt;&lt;"m="&lt;&lt;m&lt;&lt;"\n"&lt;&lt;"n="&lt;&lt;n&lt;&lt;"\n";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p:txBody>
      </p:sp>
      <p:sp>
        <p:nvSpPr>
          <p:cNvPr id="368" name="Google Shape;368;gde56045641_0_33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Parameterized Constructors in Derived Classes</a:t>
            </a:r>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de56045641_0_342"/>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gamma g(5, 10.75,20,30);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g.show_x();</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g.show_y();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g.show_mn();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Here the constructor is called in the order of inheritance and not in the order of constructor call.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To prove the above point , change the line as follows and observe the output</a:t>
            </a:r>
            <a:endParaRPr/>
          </a:p>
          <a:p>
            <a:pPr indent="0" lvl="0" marL="0" marR="0" rtl="0" algn="l">
              <a:lnSpc>
                <a:spcPct val="100000"/>
              </a:lnSpc>
              <a:spcBef>
                <a:spcPts val="0"/>
              </a:spcBef>
              <a:spcAft>
                <a:spcPts val="0"/>
              </a:spcAft>
              <a:buNone/>
            </a:pPr>
            <a:r>
              <a:rPr b="0" i="1" lang="en-US" sz="1800" u="none" cap="none" strike="noStrike">
                <a:solidFill>
                  <a:srgbClr val="000000"/>
                </a:solidFill>
                <a:latin typeface="Calibri"/>
                <a:ea typeface="Calibri"/>
                <a:cs typeface="Calibri"/>
                <a:sym typeface="Calibri"/>
              </a:rPr>
              <a:t>class gamma:public beta, public alpha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to </a:t>
            </a:r>
            <a:endParaRPr/>
          </a:p>
          <a:p>
            <a:pPr indent="0" lvl="0" marL="0" marR="0" rtl="0" algn="l">
              <a:lnSpc>
                <a:spcPct val="100000"/>
              </a:lnSpc>
              <a:spcBef>
                <a:spcPts val="0"/>
              </a:spcBef>
              <a:spcAft>
                <a:spcPts val="0"/>
              </a:spcAft>
              <a:buNone/>
            </a:pPr>
            <a:r>
              <a:rPr b="0" i="1" lang="en-US" sz="1800" u="none" cap="none" strike="noStrike">
                <a:solidFill>
                  <a:srgbClr val="000000"/>
                </a:solidFill>
                <a:latin typeface="Calibri"/>
                <a:ea typeface="Calibri"/>
                <a:cs typeface="Calibri"/>
                <a:sym typeface="Calibri"/>
              </a:rPr>
              <a:t>class gamma:public alpha, public beta</a:t>
            </a:r>
            <a:endParaRPr/>
          </a:p>
        </p:txBody>
      </p:sp>
      <p:sp>
        <p:nvSpPr>
          <p:cNvPr id="374" name="Google Shape;374;gde56045641_0_34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Parameterized Constructor in Derived Class</a:t>
            </a:r>
            <a:endParaRPr/>
          </a:p>
        </p:txBody>
      </p:sp>
      <p:sp>
        <p:nvSpPr>
          <p:cNvPr id="375" name="Google Shape;375;gde56045641_0_342"/>
          <p:cNvSpPr txBox="1"/>
          <p:nvPr/>
        </p:nvSpPr>
        <p:spPr>
          <a:xfrm>
            <a:off x="5114260" y="882502"/>
            <a:ext cx="3817200" cy="2308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a:t>
            </a:r>
            <a:r>
              <a:rPr b="0" i="0" lang="en-US" sz="1800" u="none" cap="none" strike="noStrike">
                <a:solidFill>
                  <a:srgbClr val="000000"/>
                </a:solidFill>
                <a:latin typeface="Arial"/>
                <a:ea typeface="Arial"/>
                <a:cs typeface="Arial"/>
                <a:sym typeface="Arial"/>
              </a:rPr>
              <a:t>beta initialized                                  alpha initialized                               gamma initialized                             x=5                                                   y=10.75                                            m=20                                                n=30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 inherits all of the instance variables and methods defined by the super class and add its own, unique elements.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Inheritance provides the facility of re-usability.</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We can add new features (new data and function) into existing class without modifying it.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is done by deriving new class (subclass or child class) from existing class (super class or parent class).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sub class contains the facility of super class as well as its own features..</a:t>
            </a:r>
            <a:endParaRPr/>
          </a:p>
        </p:txBody>
      </p:sp>
      <p:sp>
        <p:nvSpPr>
          <p:cNvPr id="86" name="Google Shape;86;p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Inheritance basics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de56045641_0_349"/>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81" name="Google Shape;381;gde56045641_0_34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Points to remember</a:t>
            </a:r>
            <a:endParaRPr b="1" i="0" sz="2400" u="none" cap="none" strike="noStrike">
              <a:solidFill>
                <a:srgbClr val="FFFFFF"/>
              </a:solidFill>
              <a:latin typeface="Calibri"/>
              <a:ea typeface="Calibri"/>
              <a:cs typeface="Calibri"/>
              <a:sym typeface="Calibri"/>
            </a:endParaRPr>
          </a:p>
        </p:txBody>
      </p:sp>
      <p:sp>
        <p:nvSpPr>
          <p:cNvPr id="382" name="Google Shape;382;gde56045641_0_349"/>
          <p:cNvSpPr/>
          <p:nvPr/>
        </p:nvSpPr>
        <p:spPr>
          <a:xfrm>
            <a:off x="180753" y="808074"/>
            <a:ext cx="8855100" cy="313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Whenever the derived class’s default constructor is called, the base class’s default constructor is called automatically.</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parameterised constructor of base class cannot be called in default constructor of sub class, it should be called in the parameterised constructor of sub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To call the parameterised constructor of base class inside the parameterised consructor of sub class, we have to mention it explicitly.</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constructor is called in the order of inheritance and not in the order of constructor call</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de56045641_0_356"/>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alpha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x;</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alpha(int 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x=i;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cout&lt;&lt;"\nalpha constructed\n";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show_alpha(void)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cout&lt;&lt;"x="&lt;&lt;x&lt;&lt;endl;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388" name="Google Shape;388;gde56045641_0_35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Initialization list in constructors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de56045641_0_362"/>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beta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float p,q;</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beta(float a, float b):p(a), q(b+p)</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cout&lt;&lt;"beta constructed\n";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void show_beta(void)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cout&lt;&lt;"p="&lt;&lt;p&lt;&lt;"\n";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cout&lt;&lt;"q="&lt;&lt;q&lt;&lt;"\n";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394" name="Google Shape;394;gde56045641_0_36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Initialization list in constructors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de56045641_0_368"/>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gamma:public alpha, public beta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u,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gamma(int a, float b, int c): alpha(a*2), beta(c,c), u(a)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cout&lt;&lt;"gamma constructed\n";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show_gamma(void)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cout&lt;&lt;"u="&lt;&lt;u&lt;&lt;"\n"&lt;&lt;"v="&lt;&lt;v&lt;&lt;"\n";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400" name="Google Shape;400;gde56045641_0_36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Initialization list in constructors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de56045641_0_374"/>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gamma g(2,2.5, 4);</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cout&lt;&lt;"Display member values\n";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g.show_alpha();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g.show_beta();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g.show_gamma();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Observe how the initializer list works in case of parameterized constructor call in inheritance.</a:t>
            </a:r>
            <a:endParaRPr/>
          </a:p>
        </p:txBody>
      </p:sp>
      <p:sp>
        <p:nvSpPr>
          <p:cNvPr id="406" name="Google Shape;406;gde56045641_0_37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Initialization list in constructors</a:t>
            </a:r>
            <a:endParaRPr b="1" i="0" sz="2400" u="none" cap="none" strike="noStrike">
              <a:solidFill>
                <a:srgbClr val="FFFFFF"/>
              </a:solidFill>
              <a:latin typeface="Calibri"/>
              <a:ea typeface="Calibri"/>
              <a:cs typeface="Calibri"/>
              <a:sym typeface="Calibri"/>
            </a:endParaRPr>
          </a:p>
        </p:txBody>
      </p:sp>
      <p:sp>
        <p:nvSpPr>
          <p:cNvPr id="407" name="Google Shape;407;gde56045641_0_374"/>
          <p:cNvSpPr txBox="1"/>
          <p:nvPr/>
        </p:nvSpPr>
        <p:spPr>
          <a:xfrm>
            <a:off x="4369981" y="861237"/>
            <a:ext cx="4465800" cy="2247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Output: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alpha constructed                                                          beta constructed                                                            gamma constructed                                                       Display member values                                                 x=4                                                                                 p=4                                                                                q=8                                                                                u=2                                                                                v=2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de56045641_0_381"/>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sng" cap="none" strike="noStrike">
                <a:solidFill>
                  <a:srgbClr val="000000"/>
                </a:solidFill>
                <a:latin typeface="Arial"/>
                <a:ea typeface="Arial"/>
                <a:cs typeface="Arial"/>
                <a:sym typeface="Arial"/>
                <a:hlinkClick r:id="rId3">
                  <a:extLst>
                    <a:ext uri="{A12FA001-AC4F-418D-AE19-62706E023703}">
                      <ahyp:hlinkClr val="tx"/>
                    </a:ext>
                  </a:extLst>
                </a:hlinkClick>
              </a:rPr>
              <a:t>Destructors</a:t>
            </a:r>
            <a:r>
              <a:rPr b="0" i="0" lang="en-US" sz="1800" u="none" cap="none" strike="noStrike">
                <a:solidFill>
                  <a:srgbClr val="000000"/>
                </a:solidFill>
                <a:latin typeface="Arial"/>
                <a:ea typeface="Arial"/>
                <a:cs typeface="Arial"/>
                <a:sym typeface="Arial"/>
              </a:rPr>
              <a:t> in C++ are called in the opposite order of that of Constructors.</a:t>
            </a:r>
            <a:endParaRPr b="0" i="0" sz="1800" u="none" cap="none" strike="noStrike">
              <a:solidFill>
                <a:srgbClr val="000000"/>
              </a:solidFill>
              <a:latin typeface="Calibri"/>
              <a:ea typeface="Calibri"/>
              <a:cs typeface="Calibri"/>
              <a:sym typeface="Calibri"/>
            </a:endParaRPr>
          </a:p>
        </p:txBody>
      </p:sp>
      <p:sp>
        <p:nvSpPr>
          <p:cNvPr id="413" name="Google Shape;413;gde56045641_0_38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Destructor calls in inheritance</a:t>
            </a:r>
            <a:endParaRPr b="1" i="0" sz="2400" u="none" cap="none" strike="noStrike">
              <a:solidFill>
                <a:srgbClr val="FFFFFF"/>
              </a:solidFill>
              <a:latin typeface="Calibri"/>
              <a:ea typeface="Calibri"/>
              <a:cs typeface="Calibri"/>
              <a:sym typeface="Calibri"/>
            </a:endParaRPr>
          </a:p>
        </p:txBody>
      </p:sp>
      <p:pic>
        <p:nvPicPr>
          <p:cNvPr descr="Lightbox" id="414" name="Google Shape;414;gde56045641_0_381"/>
          <p:cNvPicPr preferRelativeResize="0"/>
          <p:nvPr/>
        </p:nvPicPr>
        <p:blipFill rotWithShape="1">
          <a:blip r:embed="rId4">
            <a:alphaModFix/>
          </a:blip>
          <a:srcRect b="0" l="0" r="0" t="0"/>
          <a:stretch/>
        </p:blipFill>
        <p:spPr>
          <a:xfrm>
            <a:off x="1711841" y="1126526"/>
            <a:ext cx="4992236" cy="365356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de56045641_0_388"/>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diamond problem occurs when two superclasses of a class have a common base class. For example, in the following diagram, the TA class gets two copies of all attributes of Person class, this causes ambiguities. This is a special case of hybrid inheritance</a:t>
            </a:r>
            <a:endParaRPr/>
          </a:p>
        </p:txBody>
      </p:sp>
      <p:sp>
        <p:nvSpPr>
          <p:cNvPr id="420" name="Google Shape;420;gde56045641_0_388"/>
          <p:cNvSpPr txBox="1"/>
          <p:nvPr/>
        </p:nvSpPr>
        <p:spPr>
          <a:xfrm>
            <a:off x="0" y="132960"/>
            <a:ext cx="79674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 Multipath inheritance/diamond problem</a:t>
            </a:r>
            <a:endParaRPr b="1" i="0" sz="2400" u="none" cap="none" strike="noStrike">
              <a:solidFill>
                <a:srgbClr val="FFFFFF"/>
              </a:solidFill>
              <a:latin typeface="Calibri"/>
              <a:ea typeface="Calibri"/>
              <a:cs typeface="Calibri"/>
              <a:sym typeface="Calibri"/>
            </a:endParaRPr>
          </a:p>
        </p:txBody>
      </p:sp>
      <p:pic>
        <p:nvPicPr>
          <p:cNvPr id="421" name="Google Shape;421;gde56045641_0_388"/>
          <p:cNvPicPr preferRelativeResize="0"/>
          <p:nvPr/>
        </p:nvPicPr>
        <p:blipFill rotWithShape="1">
          <a:blip r:embed="rId3">
            <a:alphaModFix/>
          </a:blip>
          <a:srcRect b="0" l="0" r="0" t="0"/>
          <a:stretch/>
        </p:blipFill>
        <p:spPr>
          <a:xfrm>
            <a:off x="1605516" y="1672962"/>
            <a:ext cx="3944680" cy="3293104"/>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gde56045641_0_395"/>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derived class with two base classes and these two base classes have one common child class is called multipath inheritance. An ambiguity can arise in this type of inheritance.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ClassA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ClassB : public ClassA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ClassC : public ClassA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427" name="Google Shape;427;gde56045641_0_395"/>
          <p:cNvSpPr txBox="1"/>
          <p:nvPr/>
        </p:nvSpPr>
        <p:spPr>
          <a:xfrm>
            <a:off x="389699" y="92375"/>
            <a:ext cx="79674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Special case of hybrid inheritance : Multipath inheritance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gde56045641_0_401"/>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class ClassD : public ClassB, public ClassC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int d;</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void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ClassD obj;</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 obj.a = 10;                   //Statement 1, Error</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obj.ClassB::a = 10; // Statement 2</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obj.ClassC::a = 100; // Statement 3</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obj.b = 20;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obj.c = 30;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obj.d = 40;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cout &lt;&lt; "\n A from ClassB  : " &lt;&lt; obj.ClassB::a;</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cout &lt;&lt; "\n A from ClassC  : " &lt;&lt; obj.ClassC::a;</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cout &lt;&lt; "\n B : " &lt;&lt; obj.b;</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cout &lt;&lt; "\n C : " &lt;&lt; obj.c;</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cout &lt;&lt; "\n D : " &lt;&lt; obj.d;</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a:t>
            </a:r>
            <a:endParaRPr/>
          </a:p>
        </p:txBody>
      </p:sp>
      <p:sp>
        <p:nvSpPr>
          <p:cNvPr id="433" name="Google Shape;433;gde56045641_0_401"/>
          <p:cNvSpPr txBox="1"/>
          <p:nvPr/>
        </p:nvSpPr>
        <p:spPr>
          <a:xfrm>
            <a:off x="389700" y="92375"/>
            <a:ext cx="8265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Special case of hybrid inheritance : Multipath inheritance</a:t>
            </a:r>
            <a:endParaRPr b="1" i="0" sz="2400" u="none" cap="none" strike="noStrike">
              <a:solidFill>
                <a:srgbClr val="FFFFFF"/>
              </a:solidFill>
              <a:latin typeface="Calibri"/>
              <a:ea typeface="Calibri"/>
              <a:cs typeface="Calibri"/>
              <a:sym typeface="Calibri"/>
            </a:endParaRPr>
          </a:p>
        </p:txBody>
      </p:sp>
      <p:sp>
        <p:nvSpPr>
          <p:cNvPr id="434" name="Google Shape;434;gde56045641_0_401"/>
          <p:cNvSpPr txBox="1"/>
          <p:nvPr/>
        </p:nvSpPr>
        <p:spPr>
          <a:xfrm>
            <a:off x="4763386" y="1275907"/>
            <a:ext cx="4061700" cy="13854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Ouput: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from ClassB  : 10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from ClassC  : 100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 : 20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 : 30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 : 40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de56045641_0_408"/>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the above example, both ClassB &amp; ClassC inherit ClassA, they both have single copy of ClassA.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However ClassD inherit both ClassB &amp; ClassC, therefore ClassD have two copies of ClassA, one from ClassB and another from ClassC.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If we need to access the data member a of ClassA through the object of ClassD, we must specify the path from which a will be accessed, whether it is from ClassB or ClassC, because compiler can’t differentiate between two copies of ClassA in ClassD.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There are 2 ways to avoid this ambiguity: </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Avoiding ambiguity using scope resolution operator: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Using scope resolution operator we can manually specify the path from which data 	member a will be accessed, as shown in statement 3 and 4, in the above example.  	But Still, there are two copies of ClassA in ClassD.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  Using virtual base class</a:t>
            </a:r>
            <a:endParaRPr/>
          </a:p>
        </p:txBody>
      </p:sp>
      <p:sp>
        <p:nvSpPr>
          <p:cNvPr id="440" name="Google Shape;440;gde56045641_0_408"/>
          <p:cNvSpPr txBox="1"/>
          <p:nvPr/>
        </p:nvSpPr>
        <p:spPr>
          <a:xfrm>
            <a:off x="389699" y="92375"/>
            <a:ext cx="84246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Special case of hybrid inheritance : Multipath inheritance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7"/>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Application development time is less.</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Application take less memory.</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Application execution time is less.</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Redundancy (repetition) of the code is reduced or minimized so that we get consistence results and less storage cost.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Explaination: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Inheritance provides the facility of re-usability. Means Instead of writing the same code, again and again, we can simply inherit the properties of one class into the other. This makes it easier to create and maintain an application. OOP is all about real-world objects and inheritance is a way of representing real-world relationships.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92" name="Google Shape;92;p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Advantages of inheritance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gde56045641_0_41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class ClassA</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class ClassB : virtual public ClassA</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class ClassC : public virtual ClassA        //order of public and virtual does not matter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446" name="Google Shape;446;gde56045641_0_41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Virtual Base class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de56045641_0_420"/>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class ClassD : public ClassB, public ClassC</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ClassD obj;</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obj.a = 10;        //Statement 3</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obj.a = 100;      //Statement 4</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obj.b = 20;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obj.c = 30;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obj.d = 40;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"\n A : "&lt;&lt; obj.a&lt;&lt;"\n B : "&lt;&lt; obj.b;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"\n C : "&lt;&lt; obj.c&lt;&lt; "\n D : "&lt;&lt; obj.d;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52" name="Google Shape;452;gde56045641_0_42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Virtual Base Class</a:t>
            </a:r>
            <a:endParaRPr/>
          </a:p>
        </p:txBody>
      </p:sp>
      <p:sp>
        <p:nvSpPr>
          <p:cNvPr id="453" name="Google Shape;453;gde56045641_0_420"/>
          <p:cNvSpPr txBox="1"/>
          <p:nvPr/>
        </p:nvSpPr>
        <p:spPr>
          <a:xfrm>
            <a:off x="6039293" y="1254642"/>
            <a:ext cx="2530500" cy="11697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Output: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 100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 : 20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 : 30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 : 40</a:t>
            </a:r>
            <a:endParaRPr b="0" i="0" sz="1400" u="none" cap="none" strike="noStrike">
              <a:solidFill>
                <a:srgbClr val="000000"/>
              </a:solidFill>
              <a:latin typeface="Arial"/>
              <a:ea typeface="Arial"/>
              <a:cs typeface="Arial"/>
              <a:sym typeface="Arial"/>
            </a:endParaRPr>
          </a:p>
        </p:txBody>
      </p:sp>
      <p:sp>
        <p:nvSpPr>
          <p:cNvPr id="454" name="Google Shape;454;gde56045641_0_420"/>
          <p:cNvSpPr txBox="1"/>
          <p:nvPr/>
        </p:nvSpPr>
        <p:spPr>
          <a:xfrm>
            <a:off x="5635256" y="2861222"/>
            <a:ext cx="2934600" cy="2247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Calibri"/>
                <a:ea typeface="Calibri"/>
                <a:cs typeface="Calibri"/>
                <a:sym typeface="Calibri"/>
              </a:rPr>
              <a:t>Note: According to the above example, ClassD has only one copy of ClassA, therefore, statement 4 will overwrite the value of a, given at statement 3.</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de56045641_0_428"/>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Write a c++ program to implement following inheritance </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without using virtual base class.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Define only constructors at each level of the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Inheritance.  (need not have any other methods)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Observe the order of  execution.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 Using virtual base class.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60" name="Google Shape;460;gde56045641_0_42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 </a:t>
            </a:r>
            <a:endParaRPr/>
          </a:p>
        </p:txBody>
      </p:sp>
      <p:pic>
        <p:nvPicPr>
          <p:cNvPr id="461" name="Google Shape;461;gde56045641_0_428"/>
          <p:cNvPicPr preferRelativeResize="0"/>
          <p:nvPr/>
        </p:nvPicPr>
        <p:blipFill rotWithShape="1">
          <a:blip r:embed="rId3">
            <a:alphaModFix/>
          </a:blip>
          <a:srcRect b="0" l="0" r="0" t="0"/>
          <a:stretch/>
        </p:blipFill>
        <p:spPr>
          <a:xfrm>
            <a:off x="4900085" y="1173232"/>
            <a:ext cx="3710764" cy="3097824"/>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gde56045641_0_435"/>
          <p:cNvSpPr txBox="1"/>
          <p:nvPr/>
        </p:nvSpPr>
        <p:spPr>
          <a:xfrm>
            <a:off x="83686" y="671320"/>
            <a:ext cx="52326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class Base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fun()          {    cout &lt;&lt; "Base::fun() called";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fun(int i)     {   cout &lt;&lt; "Base::fun(int i) called";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class Derived: public Base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fun()   {     cout &lt;&lt; "Derived::fun() called";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Derived 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d.Base::fun(5);</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467" name="Google Shape;467;gde56045641_0_43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a:p>
        </p:txBody>
      </p:sp>
      <p:sp>
        <p:nvSpPr>
          <p:cNvPr id="468" name="Google Shape;468;gde56045641_0_435"/>
          <p:cNvSpPr txBox="1"/>
          <p:nvPr/>
        </p:nvSpPr>
        <p:spPr>
          <a:xfrm>
            <a:off x="5433237" y="765544"/>
            <a:ext cx="3551400" cy="4248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is the output: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Compiler Error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 Base::fun(int i) called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de56045641_0_442"/>
          <p:cNvSpPr txBox="1"/>
          <p:nvPr/>
        </p:nvSpPr>
        <p:spPr>
          <a:xfrm>
            <a:off x="83686" y="671320"/>
            <a:ext cx="52326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class Base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fun()          {    cout &lt;&lt; "Base::fun() called";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fun(int i)     {   cout &lt;&lt; "Base::fun(int i) called";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class Derived: public Base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fun()   {     cout &lt;&lt; "Derived::fun() called";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Derived 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d.Base::fun(5);</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474" name="Google Shape;474;gde56045641_0_44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a:p>
        </p:txBody>
      </p:sp>
      <p:sp>
        <p:nvSpPr>
          <p:cNvPr id="475" name="Google Shape;475;gde56045641_0_442"/>
          <p:cNvSpPr txBox="1"/>
          <p:nvPr/>
        </p:nvSpPr>
        <p:spPr>
          <a:xfrm>
            <a:off x="5433237" y="765544"/>
            <a:ext cx="3551400" cy="45252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is the output: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Compiler Error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 Base::fun(int i) called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Output: Option 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We can access base class functions using scope resolution operator.</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gde56045641_0_449"/>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one is false?</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Whenever the derived class’s default constructor is called, the base class’s default constructor is called automatically.</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The parameterised constructor of base class can be called in default constructor of sub class</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To call the parameterised constructor of base class, the parameterised consructor of sub class must mention it explicitly.</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The constructor is called in the order of inheritance and not in the order of constructor call</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1" name="Google Shape;481;gde56045641_0_44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gde56045641_0_455"/>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one is false?</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Whenever the derived class’s default constructor is called, the base class’s default constructor is called automatically.</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The parameterised constructor of base class can be called in default constructor of sub class</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To call the parameterised constructor of base class, the parameterised consructor of sub class must mention it explicitly.</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The constructor is called in the order of inheritance and not in the order of constructor call</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Answer: Option B</a:t>
            </a:r>
            <a:endParaRPr/>
          </a:p>
        </p:txBody>
      </p:sp>
      <p:sp>
        <p:nvSpPr>
          <p:cNvPr id="487" name="Google Shape;487;gde56045641_0_45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23"/>
          <p:cNvSpPr txBox="1"/>
          <p:nvPr/>
        </p:nvSpPr>
        <p:spPr>
          <a:xfrm>
            <a:off x="94468" y="811499"/>
            <a:ext cx="8952289" cy="4239625"/>
          </a:xfrm>
          <a:prstGeom prst="rect">
            <a:avLst/>
          </a:prstGeom>
          <a:noFill/>
          <a:ln>
            <a:noFill/>
          </a:ln>
        </p:spPr>
        <p:txBody>
          <a:bodyPr anchorCtr="0" anchor="t" bIns="91425" lIns="91425" spcFirstLastPara="1" rIns="91425" wrap="square" tIns="91425">
            <a:noAutofit/>
          </a:bodyPr>
          <a:lstStyle/>
          <a:p>
            <a:pPr indent="0" lvl="2" marL="0" marR="0" rtl="0" algn="ctr">
              <a:lnSpc>
                <a:spcPct val="150000"/>
              </a:lnSpc>
              <a:spcBef>
                <a:spcPts val="0"/>
              </a:spcBef>
              <a:spcAft>
                <a:spcPts val="0"/>
              </a:spcAft>
              <a:buNone/>
            </a:pPr>
            <a:r>
              <a:t/>
            </a:r>
            <a:endParaRPr b="1" i="0" sz="4000" u="none" cap="none" strike="noStrike">
              <a:solidFill>
                <a:srgbClr val="000000"/>
              </a:solidFill>
              <a:latin typeface="Calibri"/>
              <a:ea typeface="Calibri"/>
              <a:cs typeface="Calibri"/>
              <a:sym typeface="Calibri"/>
            </a:endParaRPr>
          </a:p>
          <a:p>
            <a:pPr indent="0" lvl="2" marL="0" marR="0" rtl="0" algn="ctr">
              <a:lnSpc>
                <a:spcPct val="150000"/>
              </a:lnSpc>
              <a:spcBef>
                <a:spcPts val="0"/>
              </a:spcBef>
              <a:spcAft>
                <a:spcPts val="0"/>
              </a:spcAft>
              <a:buNone/>
            </a:pPr>
            <a:r>
              <a:rPr b="1" i="0" lang="en-US" sz="4000" u="none" cap="none" strike="noStrike">
                <a:solidFill>
                  <a:srgbClr val="000000"/>
                </a:solidFill>
                <a:latin typeface="Calibri"/>
                <a:ea typeface="Calibri"/>
                <a:cs typeface="Calibri"/>
                <a:sym typeface="Calibri"/>
              </a:rPr>
              <a:t>Any Questions??</a:t>
            </a:r>
            <a:endParaRPr/>
          </a:p>
        </p:txBody>
      </p:sp>
      <p:sp>
        <p:nvSpPr>
          <p:cNvPr id="493" name="Google Shape;493;p23"/>
          <p:cNvSpPr txBox="1"/>
          <p:nvPr/>
        </p:nvSpPr>
        <p:spPr>
          <a:xfrm>
            <a:off x="340079" y="138448"/>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lt1"/>
                </a:solidFill>
                <a:latin typeface="Calibri"/>
                <a:ea typeface="Calibri"/>
                <a:cs typeface="Calibri"/>
                <a:sym typeface="Calibri"/>
              </a:rPr>
              <a:t>QNA Time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24"/>
          <p:cNvSpPr txBox="1"/>
          <p:nvPr>
            <p:ph type="title"/>
          </p:nvPr>
        </p:nvSpPr>
        <p:spPr>
          <a:xfrm>
            <a:off x="662435" y="2001171"/>
            <a:ext cx="7819200" cy="6351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SzPts val="2800"/>
              <a:buNone/>
            </a:pPr>
            <a:r>
              <a:rPr lang="en-US"/>
              <a:t>Thank You!</a:t>
            </a:r>
            <a:endParaRPr/>
          </a:p>
          <a:p>
            <a:pPr indent="0" lvl="0" marL="12700" rtl="0" algn="ctr">
              <a:lnSpc>
                <a:spcPct val="100000"/>
              </a:lnSpc>
              <a:spcBef>
                <a:spcPts val="0"/>
              </a:spcBef>
              <a:spcAft>
                <a:spcPts val="0"/>
              </a:spcAft>
              <a:buSzPts val="2800"/>
              <a:buNone/>
            </a:pPr>
            <a:r>
              <a:t/>
            </a:r>
            <a:endParaRPr sz="2000"/>
          </a:p>
          <a:p>
            <a:pPr indent="0" lvl="0" marL="12700" rtl="0" algn="l">
              <a:lnSpc>
                <a:spcPct val="100000"/>
              </a:lnSpc>
              <a:spcBef>
                <a:spcPts val="0"/>
              </a:spcBef>
              <a:spcAft>
                <a:spcPts val="0"/>
              </a:spcAft>
              <a:buSzPts val="2800"/>
              <a:buNone/>
            </a:pPr>
            <a:r>
              <a:t/>
            </a:r>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p:txBody>
      </p:sp>
      <p:sp>
        <p:nvSpPr>
          <p:cNvPr id="499" name="Google Shape;499;p24"/>
          <p:cNvSpPr txBox="1"/>
          <p:nvPr/>
        </p:nvSpPr>
        <p:spPr>
          <a:xfrm>
            <a:off x="1754372" y="3625702"/>
            <a:ext cx="598613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See you guys in next class.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8"/>
          <p:cNvSpPr txBox="1"/>
          <p:nvPr/>
        </p:nvSpPr>
        <p:spPr>
          <a:xfrm>
            <a:off x="83685" y="671320"/>
            <a:ext cx="8952289" cy="315005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98" name="Google Shape;98;p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Knowledge check- question</a:t>
            </a:r>
            <a:endParaRPr/>
          </a:p>
        </p:txBody>
      </p:sp>
      <p:pic>
        <p:nvPicPr>
          <p:cNvPr id="99" name="Google Shape;99;p8"/>
          <p:cNvPicPr preferRelativeResize="0"/>
          <p:nvPr/>
        </p:nvPicPr>
        <p:blipFill rotWithShape="1">
          <a:blip r:embed="rId3">
            <a:alphaModFix/>
          </a:blip>
          <a:srcRect b="37780" l="7657" r="29093" t="24439"/>
          <a:stretch/>
        </p:blipFill>
        <p:spPr>
          <a:xfrm>
            <a:off x="389700" y="805214"/>
            <a:ext cx="8229600" cy="2763671"/>
          </a:xfrm>
          <a:prstGeom prst="rect">
            <a:avLst/>
          </a:prstGeom>
          <a:noFill/>
          <a:ln>
            <a:noFill/>
          </a:ln>
        </p:spPr>
      </p:pic>
      <p:sp>
        <p:nvSpPr>
          <p:cNvPr id="100" name="Google Shape;100;p8"/>
          <p:cNvSpPr txBox="1"/>
          <p:nvPr/>
        </p:nvSpPr>
        <p:spPr>
          <a:xfrm>
            <a:off x="286603" y="3725839"/>
            <a:ext cx="8461612"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Identify the base class and derived classes in the above figure.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is ‘Animal’ class called here? What about rest all classes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Type the answers in the chat box.</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9"/>
          <p:cNvSpPr txBox="1"/>
          <p:nvPr/>
        </p:nvSpPr>
        <p:spPr>
          <a:xfrm>
            <a:off x="83685" y="671320"/>
            <a:ext cx="8952289" cy="315005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06" name="Google Shape;106;p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Knowledge check - Answer</a:t>
            </a:r>
            <a:endParaRPr/>
          </a:p>
        </p:txBody>
      </p:sp>
      <p:pic>
        <p:nvPicPr>
          <p:cNvPr id="107" name="Google Shape;107;p9"/>
          <p:cNvPicPr preferRelativeResize="0"/>
          <p:nvPr/>
        </p:nvPicPr>
        <p:blipFill rotWithShape="1">
          <a:blip r:embed="rId3">
            <a:alphaModFix/>
          </a:blip>
          <a:srcRect b="37780" l="7657" r="29093" t="24439"/>
          <a:stretch/>
        </p:blipFill>
        <p:spPr>
          <a:xfrm>
            <a:off x="389700" y="805214"/>
            <a:ext cx="8229600" cy="2763671"/>
          </a:xfrm>
          <a:prstGeom prst="rect">
            <a:avLst/>
          </a:prstGeom>
          <a:noFill/>
          <a:ln>
            <a:noFill/>
          </a:ln>
        </p:spPr>
      </p:pic>
      <p:sp>
        <p:nvSpPr>
          <p:cNvPr id="108" name="Google Shape;108;p9"/>
          <p:cNvSpPr txBox="1"/>
          <p:nvPr/>
        </p:nvSpPr>
        <p:spPr>
          <a:xfrm>
            <a:off x="286603" y="3725839"/>
            <a:ext cx="8461612" cy="175432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           Base class : Animal and derived classes :Wild animal and Pet animal;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Base class : Wild animal , child classes : Tiger, Lion, Leopard;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Base class : Pet Animal , child classes: Cat, Dog, Bull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2.            ‘Animal’ class : Base class /super class / Parent class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Wild Animal, Pet Animal: Derived  class/ Sub class/ Child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0"/>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14" name="Google Shape;114;p1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Types of inheritance</a:t>
            </a:r>
            <a:endParaRPr b="1" i="0" sz="2400" u="none" cap="none" strike="noStrike">
              <a:solidFill>
                <a:srgbClr val="FFFFFF"/>
              </a:solidFill>
              <a:latin typeface="Calibri"/>
              <a:ea typeface="Calibri"/>
              <a:cs typeface="Calibri"/>
              <a:sym typeface="Calibri"/>
            </a:endParaRPr>
          </a:p>
        </p:txBody>
      </p:sp>
      <p:sp>
        <p:nvSpPr>
          <p:cNvPr id="115" name="Google Shape;115;p10"/>
          <p:cNvSpPr txBox="1"/>
          <p:nvPr/>
        </p:nvSpPr>
        <p:spPr>
          <a:xfrm>
            <a:off x="236085" y="823720"/>
            <a:ext cx="8952289" cy="4379804"/>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Single inheritance :  This is a form of inheritance in which a class inherits only one parent class.  </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Multi-level inheritance : In this form of inheritance , a base class is inherited by a derived class, which further becomes base class and inherited by next level derived class and so on</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Multiple inheritance : Here  a class inherits more than one parent class. </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Hierarchical inheritance:  In this, various child classes inherit a single Parent class.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Hybrid inheritance: It is the combination of  multi-level, multiple and hierarchical inheritance.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BLACKSTORM</dc:creator>
</cp:coreProperties>
</file>