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57"/>
  </p:notesMasterIdLst>
  <p:sldIdLst>
    <p:sldId id="256" r:id="rId2"/>
    <p:sldId id="257" r:id="rId3"/>
    <p:sldId id="258" r:id="rId4"/>
    <p:sldId id="259" r:id="rId5"/>
    <p:sldId id="351" r:id="rId6"/>
    <p:sldId id="513" r:id="rId7"/>
    <p:sldId id="462" r:id="rId8"/>
    <p:sldId id="514" r:id="rId9"/>
    <p:sldId id="515" r:id="rId10"/>
    <p:sldId id="516" r:id="rId11"/>
    <p:sldId id="478" r:id="rId12"/>
    <p:sldId id="517" r:id="rId13"/>
    <p:sldId id="518" r:id="rId14"/>
    <p:sldId id="509" r:id="rId15"/>
    <p:sldId id="519" r:id="rId16"/>
    <p:sldId id="523" r:id="rId17"/>
    <p:sldId id="524" r:id="rId18"/>
    <p:sldId id="525" r:id="rId19"/>
    <p:sldId id="498" r:id="rId20"/>
    <p:sldId id="526" r:id="rId21"/>
    <p:sldId id="491" r:id="rId22"/>
    <p:sldId id="527" r:id="rId23"/>
    <p:sldId id="528" r:id="rId24"/>
    <p:sldId id="280" r:id="rId25"/>
    <p:sldId id="466" r:id="rId26"/>
    <p:sldId id="447" r:id="rId27"/>
    <p:sldId id="468" r:id="rId28"/>
    <p:sldId id="492" r:id="rId29"/>
    <p:sldId id="494" r:id="rId30"/>
    <p:sldId id="495" r:id="rId31"/>
    <p:sldId id="496" r:id="rId32"/>
    <p:sldId id="529" r:id="rId33"/>
    <p:sldId id="497" r:id="rId34"/>
    <p:sldId id="500" r:id="rId35"/>
    <p:sldId id="493" r:id="rId36"/>
    <p:sldId id="530" r:id="rId37"/>
    <p:sldId id="531" r:id="rId38"/>
    <p:sldId id="532" r:id="rId39"/>
    <p:sldId id="533" r:id="rId40"/>
    <p:sldId id="534" r:id="rId41"/>
    <p:sldId id="535" r:id="rId42"/>
    <p:sldId id="536" r:id="rId43"/>
    <p:sldId id="537" r:id="rId44"/>
    <p:sldId id="538" r:id="rId45"/>
    <p:sldId id="539" r:id="rId46"/>
    <p:sldId id="540" r:id="rId47"/>
    <p:sldId id="541" r:id="rId48"/>
    <p:sldId id="542" r:id="rId49"/>
    <p:sldId id="543" r:id="rId50"/>
    <p:sldId id="544" r:id="rId51"/>
    <p:sldId id="545" r:id="rId52"/>
    <p:sldId id="546" r:id="rId53"/>
    <p:sldId id="547" r:id="rId54"/>
    <p:sldId id="294" r:id="rId55"/>
    <p:sldId id="295" r:id="rId5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292" y="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023702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148767" y="2249983"/>
            <a:ext cx="4454601" cy="400110"/>
          </a:xfrm>
          <a:prstGeom prst="rect">
            <a:avLst/>
          </a:prstGeom>
          <a:noFill/>
        </p:spPr>
        <p:txBody>
          <a:bodyPr wrap="square" lIns="91440" tIns="45720" rIns="91440" bIns="45720" rtlCol="0" anchor="t">
            <a:spAutoFit/>
          </a:bodyPr>
          <a:lstStyle/>
          <a:p>
            <a:pPr algn="ctr"/>
            <a:r>
              <a:rPr lang="en-US" sz="2000" dirty="0"/>
              <a:t>Templates Day 2 and STL </a:t>
            </a:r>
            <a:r>
              <a:rPr lang="en-US" sz="2000" dirty="0" err="1"/>
              <a:t>lec</a:t>
            </a:r>
            <a:r>
              <a:rPr lang="en-US" sz="2000" dirty="0"/>
              <a:t>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54379" y="695070"/>
            <a:ext cx="8881595" cy="4379804"/>
          </a:xfrm>
          <a:prstGeom prst="rect">
            <a:avLst/>
          </a:prstGeom>
          <a:noFill/>
          <a:ln>
            <a:solidFill>
              <a:schemeClr val="bg1">
                <a:lumMod val="95000"/>
              </a:schemeClr>
            </a:solidFill>
          </a:ln>
        </p:spPr>
        <p:txBody>
          <a:bodyPr spcFirstLastPara="1" wrap="square" lIns="91425" tIns="91425" rIns="91425" bIns="91425" anchor="t" anchorCtr="0">
            <a:noAutofit/>
          </a:bodyPr>
          <a:lstStyle/>
          <a:p>
            <a:pPr lvl="1"/>
            <a:r>
              <a:rPr lang="en-US" sz="1800" dirty="0" err="1">
                <a:latin typeface="Calibri" pitchFamily="34" charset="0"/>
                <a:cs typeface="Calibri" pitchFamily="34" charset="0"/>
              </a:rPr>
              <a:t>int</a:t>
            </a:r>
            <a:r>
              <a:rPr lang="en-US" sz="1800" dirty="0">
                <a:latin typeface="Calibri" pitchFamily="34" charset="0"/>
                <a:cs typeface="Calibri" pitchFamily="34" charset="0"/>
              </a:rPr>
              <a:t> main () {</a:t>
            </a:r>
          </a:p>
          <a:p>
            <a:pPr lvl="1"/>
            <a:r>
              <a:rPr lang="en-US" sz="1800" dirty="0">
                <a:latin typeface="Calibri" pitchFamily="34" charset="0"/>
                <a:cs typeface="Calibri" pitchFamily="34" charset="0"/>
              </a:rPr>
              <a:t>  Derived &lt;</a:t>
            </a:r>
            <a:r>
              <a:rPr lang="en-US" sz="1800" dirty="0" err="1">
                <a:latin typeface="Calibri" pitchFamily="34" charset="0"/>
                <a:cs typeface="Calibri" pitchFamily="34" charset="0"/>
              </a:rPr>
              <a:t>int</a:t>
            </a:r>
            <a:r>
              <a:rPr lang="en-US" sz="1800" dirty="0">
                <a:latin typeface="Calibri" pitchFamily="34" charset="0"/>
                <a:cs typeface="Calibri" pitchFamily="34" charset="0"/>
              </a:rPr>
              <a:t>&gt; D;</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D.setdata</a:t>
            </a:r>
            <a:r>
              <a:rPr lang="en-US" sz="1800" dirty="0">
                <a:latin typeface="Calibri" pitchFamily="34" charset="0"/>
                <a:cs typeface="Calibri" pitchFamily="34" charset="0"/>
              </a:rPr>
              <a:t>(10);</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D.setZ</a:t>
            </a:r>
            <a:r>
              <a:rPr lang="en-US" sz="1800" dirty="0">
                <a:latin typeface="Calibri" pitchFamily="34" charset="0"/>
                <a:cs typeface="Calibri" pitchFamily="34" charset="0"/>
              </a:rPr>
              <a:t>(5);</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D.display</a:t>
            </a:r>
            <a:r>
              <a:rPr lang="en-US" sz="1800" dirty="0">
                <a:latin typeface="Calibri" pitchFamily="34" charset="0"/>
                <a:cs typeface="Calibri" pitchFamily="34" charset="0"/>
              </a:rPr>
              <a:t>();</a:t>
            </a:r>
          </a:p>
          <a:p>
            <a:pPr lvl="1"/>
            <a:r>
              <a:rPr lang="en-US" sz="1800" dirty="0">
                <a:latin typeface="Calibri" pitchFamily="34" charset="0"/>
                <a:cs typeface="Calibri" pitchFamily="34" charset="0"/>
              </a:rPr>
              <a:t>  return 0;</a:t>
            </a:r>
          </a:p>
          <a:p>
            <a:pPr lvl="1"/>
            <a:r>
              <a:rPr lang="en-US" sz="1800" dirty="0">
                <a:latin typeface="Calibri" pitchFamily="34" charset="0"/>
                <a:cs typeface="Calibri" pitchFamily="34" charset="0"/>
              </a:rPr>
              <a:t>}</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Output:</a:t>
            </a:r>
          </a:p>
          <a:p>
            <a:pPr lvl="1"/>
            <a:r>
              <a:rPr lang="en-US" sz="1800" dirty="0">
                <a:latin typeface="Calibri" pitchFamily="34" charset="0"/>
                <a:cs typeface="Calibri" pitchFamily="34" charset="0"/>
              </a:rPr>
              <a:t>x=10</a:t>
            </a:r>
          </a:p>
          <a:p>
            <a:pPr lvl="1"/>
            <a:r>
              <a:rPr lang="en-US" sz="1800" dirty="0">
                <a:latin typeface="Calibri" pitchFamily="34" charset="0"/>
                <a:cs typeface="Calibri" pitchFamily="34" charset="0"/>
              </a:rPr>
              <a:t>z=5</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I</a:t>
            </a:r>
            <a:r>
              <a:rPr lang="en" sz="2400" b="1" dirty="0">
                <a:solidFill>
                  <a:srgbClr val="FFFFFF"/>
                </a:solidFill>
                <a:latin typeface="Calibri" panose="020F0502020204030204" pitchFamily="34" charset="0"/>
                <a:cs typeface="Calibri" panose="020F0502020204030204" pitchFamily="34" charset="0"/>
              </a:rPr>
              <a:t>nheritance example with template class</a:t>
            </a: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39212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I</a:t>
            </a:r>
            <a:r>
              <a:rPr lang="en" sz="2400" b="1" dirty="0">
                <a:solidFill>
                  <a:srgbClr val="FFFFFF"/>
                </a:solidFill>
                <a:latin typeface="Calibri" panose="020F0502020204030204" pitchFamily="34" charset="0"/>
                <a:cs typeface="Calibri" panose="020F0502020204030204" pitchFamily="34" charset="0"/>
              </a:rPr>
              <a:t>nheritance with constructor</a:t>
            </a:r>
          </a:p>
        </p:txBody>
      </p:sp>
      <p:graphicFrame>
        <p:nvGraphicFramePr>
          <p:cNvPr id="2" name="Table 1"/>
          <p:cNvGraphicFramePr>
            <a:graphicFrameLocks noGrp="1"/>
          </p:cNvGraphicFramePr>
          <p:nvPr>
            <p:extLst>
              <p:ext uri="{D42A27DB-BD31-4B8C-83A1-F6EECF244321}">
                <p14:modId xmlns:p14="http://schemas.microsoft.com/office/powerpoint/2010/main" val="11389138"/>
              </p:ext>
            </p:extLst>
          </p:nvPr>
        </p:nvGraphicFramePr>
        <p:xfrm>
          <a:off x="153575" y="783780"/>
          <a:ext cx="8788543" cy="4389120"/>
        </p:xfrm>
        <a:graphic>
          <a:graphicData uri="http://schemas.openxmlformats.org/drawingml/2006/table">
            <a:tbl>
              <a:tblPr/>
              <a:tblGrid>
                <a:gridCol w="8788543">
                  <a:extLst>
                    <a:ext uri="{9D8B030D-6E8A-4147-A177-3AD203B41FA5}">
                      <a16:colId xmlns:a16="http://schemas.microsoft.com/office/drawing/2014/main" val="20000"/>
                    </a:ext>
                  </a:extLst>
                </a:gridCol>
              </a:tblGrid>
              <a:tr h="3435845">
                <a:tc>
                  <a:txBody>
                    <a:bodyPr/>
                    <a:lstStyle/>
                    <a:p>
                      <a:pPr rtl="0" fontAlgn="base"/>
                      <a:r>
                        <a:rPr lang="en-US" sz="1800" b="0" i="0" u="none" strike="noStrike" cap="none" dirty="0">
                          <a:solidFill>
                            <a:schemeClr val="tx1"/>
                          </a:solidFill>
                          <a:effectLst/>
                          <a:latin typeface="Calibri" pitchFamily="34" charset="0"/>
                          <a:ea typeface="+mn-ea"/>
                          <a:cs typeface="Calibri" pitchFamily="34" charset="0"/>
                          <a:sym typeface="Arial"/>
                        </a:rPr>
                        <a:t>Observe how</a:t>
                      </a:r>
                      <a:r>
                        <a:rPr lang="en-US" sz="1800" b="0" i="0" u="none" strike="noStrike" cap="none" baseline="0" dirty="0">
                          <a:solidFill>
                            <a:schemeClr val="tx1"/>
                          </a:solidFill>
                          <a:effectLst/>
                          <a:latin typeface="Calibri" pitchFamily="34" charset="0"/>
                          <a:ea typeface="+mn-ea"/>
                          <a:cs typeface="Calibri" pitchFamily="34" charset="0"/>
                          <a:sym typeface="Arial"/>
                        </a:rPr>
                        <a:t> the constructor calls are made when working with templates. Note the text in bold letters.</a:t>
                      </a:r>
                    </a:p>
                    <a:p>
                      <a:pPr rtl="0" fontAlgn="base"/>
                      <a:endParaRPr lang="en-US" sz="1800" b="0" i="0" u="none" strike="noStrike" cap="none" dirty="0">
                        <a:solidFill>
                          <a:schemeClr val="tx1"/>
                        </a:solidFill>
                        <a:effectLst/>
                        <a:latin typeface="Calibri" pitchFamily="34" charset="0"/>
                        <a:ea typeface="+mn-ea"/>
                        <a:cs typeface="Calibri" pitchFamily="34" charset="0"/>
                        <a:sym typeface="Arial"/>
                      </a:endParaRPr>
                    </a:p>
                    <a:p>
                      <a:pPr rtl="0" fontAlgn="base"/>
                      <a:r>
                        <a:rPr lang="en-US" sz="1800" b="0" i="0" u="none" strike="noStrike" cap="none" dirty="0">
                          <a:solidFill>
                            <a:schemeClr val="tx1"/>
                          </a:solidFill>
                          <a:effectLst/>
                          <a:latin typeface="Calibri" pitchFamily="34" charset="0"/>
                          <a:ea typeface="+mn-ea"/>
                          <a:cs typeface="Calibri" pitchFamily="34" charset="0"/>
                          <a:sym typeface="Arial"/>
                        </a:rPr>
                        <a:t>#include&lt;</a:t>
                      </a:r>
                      <a:r>
                        <a:rPr lang="en-US" sz="1800" b="0" i="0" u="none" strike="noStrike" cap="none" dirty="0" err="1">
                          <a:solidFill>
                            <a:schemeClr val="tx1"/>
                          </a:solidFill>
                          <a:effectLst/>
                          <a:latin typeface="Calibri" pitchFamily="34" charset="0"/>
                          <a:ea typeface="+mn-ea"/>
                          <a:cs typeface="Calibri" pitchFamily="34" charset="0"/>
                          <a:sym typeface="Arial"/>
                        </a:rPr>
                        <a:t>iostream</a:t>
                      </a:r>
                      <a:r>
                        <a:rPr lang="en-US" sz="1800" b="0" i="0" u="none" strike="noStrike" cap="none" dirty="0">
                          <a:solidFill>
                            <a:schemeClr val="tx1"/>
                          </a:solidFill>
                          <a:effectLst/>
                          <a:latin typeface="Calibri" pitchFamily="34" charset="0"/>
                          <a:ea typeface="+mn-ea"/>
                          <a:cs typeface="Calibri" pitchFamily="34" charset="0"/>
                          <a:sym typeface="Arial"/>
                        </a:rPr>
                        <a:t>&gt;</a:t>
                      </a:r>
                    </a:p>
                    <a:p>
                      <a:pPr rtl="0" fontAlgn="base"/>
                      <a:r>
                        <a:rPr lang="en-US" sz="1800" b="0" i="0" u="none" strike="noStrike" cap="none" dirty="0">
                          <a:solidFill>
                            <a:schemeClr val="tx1"/>
                          </a:solidFill>
                          <a:effectLst/>
                          <a:latin typeface="Calibri" pitchFamily="34" charset="0"/>
                          <a:ea typeface="+mn-ea"/>
                          <a:cs typeface="Calibri" pitchFamily="34" charset="0"/>
                          <a:sym typeface="Arial"/>
                        </a:rPr>
                        <a:t>using namespace </a:t>
                      </a:r>
                      <a:r>
                        <a:rPr lang="en-US" sz="1800" b="0" i="0" u="none" strike="noStrike" cap="none" dirty="0" err="1">
                          <a:solidFill>
                            <a:schemeClr val="tx1"/>
                          </a:solidFill>
                          <a:effectLst/>
                          <a:latin typeface="Calibri" pitchFamily="34" charset="0"/>
                          <a:ea typeface="+mn-ea"/>
                          <a:cs typeface="Calibri" pitchFamily="34" charset="0"/>
                          <a:sym typeface="Arial"/>
                        </a:rPr>
                        <a:t>std</a:t>
                      </a:r>
                      <a:r>
                        <a:rPr lang="en-US" sz="1800" b="0" i="0" u="none" strike="noStrike" cap="none" dirty="0">
                          <a:solidFill>
                            <a:schemeClr val="tx1"/>
                          </a:solidFill>
                          <a:effectLst/>
                          <a:latin typeface="Calibri" pitchFamily="34" charset="0"/>
                          <a:ea typeface="+mn-ea"/>
                          <a:cs typeface="Calibri" pitchFamily="34" charset="0"/>
                          <a:sym typeface="Arial"/>
                        </a:rPr>
                        <a:t>;</a:t>
                      </a:r>
                    </a:p>
                    <a:p>
                      <a:pPr rtl="0" fontAlgn="base"/>
                      <a:endParaRPr lang="en-US" sz="1800" b="0" i="0" u="none" strike="noStrike" cap="none" dirty="0">
                        <a:solidFill>
                          <a:schemeClr val="tx1"/>
                        </a:solidFill>
                        <a:effectLst/>
                        <a:latin typeface="Calibri" pitchFamily="34" charset="0"/>
                        <a:ea typeface="+mn-ea"/>
                        <a:cs typeface="Calibri" pitchFamily="34" charset="0"/>
                        <a:sym typeface="Arial"/>
                      </a:endParaRPr>
                    </a:p>
                    <a:p>
                      <a:pPr rtl="0" fontAlgn="base"/>
                      <a:r>
                        <a:rPr lang="en-US" sz="1800" b="1" i="0" u="none" strike="noStrike" cap="none" dirty="0">
                          <a:solidFill>
                            <a:schemeClr val="tx1"/>
                          </a:solidFill>
                          <a:effectLst/>
                          <a:latin typeface="Calibri" pitchFamily="34" charset="0"/>
                          <a:ea typeface="+mn-ea"/>
                          <a:cs typeface="Calibri" pitchFamily="34" charset="0"/>
                          <a:sym typeface="Arial"/>
                        </a:rPr>
                        <a:t>template&lt;class t&gt; </a:t>
                      </a:r>
                    </a:p>
                    <a:p>
                      <a:pPr rtl="0" fontAlgn="base"/>
                      <a:r>
                        <a:rPr lang="en-US" sz="1800" b="0" i="0" u="none" strike="noStrike" cap="none" dirty="0">
                          <a:solidFill>
                            <a:schemeClr val="tx1"/>
                          </a:solidFill>
                          <a:effectLst/>
                          <a:latin typeface="Calibri" pitchFamily="34" charset="0"/>
                          <a:ea typeface="+mn-ea"/>
                          <a:cs typeface="Calibri" pitchFamily="34" charset="0"/>
                          <a:sym typeface="Arial"/>
                        </a:rPr>
                        <a:t>class base {</a:t>
                      </a:r>
                    </a:p>
                    <a:p>
                      <a:pPr rtl="0" fontAlgn="base"/>
                      <a:r>
                        <a:rPr lang="en-US" sz="1800" b="0" i="0" u="none" strike="noStrike" cap="none" dirty="0">
                          <a:solidFill>
                            <a:schemeClr val="tx1"/>
                          </a:solidFill>
                          <a:effectLst/>
                          <a:latin typeface="Calibri" pitchFamily="34" charset="0"/>
                          <a:ea typeface="+mn-ea"/>
                          <a:cs typeface="Calibri" pitchFamily="34" charset="0"/>
                          <a:sym typeface="Arial"/>
                        </a:rPr>
                        <a:t>protected:</a:t>
                      </a:r>
                    </a:p>
                    <a:p>
                      <a:pPr rtl="0" fontAlgn="base"/>
                      <a:r>
                        <a:rPr lang="en-US" sz="1800" b="0" i="0" u="none" strike="noStrike" cap="none" dirty="0">
                          <a:solidFill>
                            <a:schemeClr val="tx1"/>
                          </a:solidFill>
                          <a:effectLst/>
                          <a:latin typeface="Calibri" pitchFamily="34" charset="0"/>
                          <a:ea typeface="+mn-ea"/>
                          <a:cs typeface="Calibri" pitchFamily="34" charset="0"/>
                          <a:sym typeface="Arial"/>
                        </a:rPr>
                        <a:t>    </a:t>
                      </a:r>
                      <a:r>
                        <a:rPr lang="en-US" sz="1800" b="1" i="0" u="none" strike="noStrike" cap="none" dirty="0">
                          <a:solidFill>
                            <a:schemeClr val="tx1"/>
                          </a:solidFill>
                          <a:effectLst/>
                          <a:latin typeface="Calibri" pitchFamily="34" charset="0"/>
                          <a:ea typeface="+mn-ea"/>
                          <a:cs typeface="Calibri" pitchFamily="34" charset="0"/>
                          <a:sym typeface="Arial"/>
                        </a:rPr>
                        <a:t>t</a:t>
                      </a:r>
                      <a:r>
                        <a:rPr lang="en-US" sz="1800" b="0" i="0" u="none" strike="noStrike" cap="none" dirty="0">
                          <a:solidFill>
                            <a:schemeClr val="tx1"/>
                          </a:solidFill>
                          <a:effectLst/>
                          <a:latin typeface="Calibri" pitchFamily="34" charset="0"/>
                          <a:ea typeface="+mn-ea"/>
                          <a:cs typeface="Calibri" pitchFamily="34" charset="0"/>
                          <a:sym typeface="Arial"/>
                        </a:rPr>
                        <a:t> a;</a:t>
                      </a:r>
                    </a:p>
                    <a:p>
                      <a:pPr rtl="0" fontAlgn="base"/>
                      <a:r>
                        <a:rPr lang="en-US" sz="1800" b="0" i="0" u="none" strike="noStrike" cap="none" dirty="0">
                          <a:solidFill>
                            <a:schemeClr val="tx1"/>
                          </a:solidFill>
                          <a:effectLst/>
                          <a:latin typeface="Calibri" pitchFamily="34" charset="0"/>
                          <a:ea typeface="+mn-ea"/>
                          <a:cs typeface="Calibri" pitchFamily="34" charset="0"/>
                          <a:sym typeface="Arial"/>
                        </a:rPr>
                        <a:t>public:</a:t>
                      </a:r>
                    </a:p>
                    <a:p>
                      <a:pPr rtl="0" fontAlgn="base"/>
                      <a:r>
                        <a:rPr lang="en-US" sz="1800" b="0" i="0" u="none" strike="noStrike" cap="none" dirty="0">
                          <a:solidFill>
                            <a:schemeClr val="tx1"/>
                          </a:solidFill>
                          <a:effectLst/>
                          <a:latin typeface="Calibri" pitchFamily="34" charset="0"/>
                          <a:ea typeface="+mn-ea"/>
                          <a:cs typeface="Calibri" pitchFamily="34" charset="0"/>
                          <a:sym typeface="Arial"/>
                        </a:rPr>
                        <a:t>    base(</a:t>
                      </a:r>
                      <a:r>
                        <a:rPr lang="en-US" sz="1800" b="1" i="0" u="none" strike="noStrike" cap="none" dirty="0">
                          <a:solidFill>
                            <a:schemeClr val="tx1"/>
                          </a:solidFill>
                          <a:effectLst/>
                          <a:latin typeface="Calibri" pitchFamily="34" charset="0"/>
                          <a:ea typeface="+mn-ea"/>
                          <a:cs typeface="Calibri" pitchFamily="34" charset="0"/>
                          <a:sym typeface="Arial"/>
                        </a:rPr>
                        <a:t>t</a:t>
                      </a:r>
                      <a:r>
                        <a:rPr lang="en-US" sz="1800" b="0" i="0" u="none" strike="noStrike" cap="none" dirty="0">
                          <a:solidFill>
                            <a:schemeClr val="tx1"/>
                          </a:solidFill>
                          <a:effectLst/>
                          <a:latin typeface="Calibri" pitchFamily="34" charset="0"/>
                          <a:ea typeface="+mn-ea"/>
                          <a:cs typeface="Calibri" pitchFamily="34" charset="0"/>
                          <a:sym typeface="Arial"/>
                        </a:rPr>
                        <a:t> </a:t>
                      </a:r>
                      <a:r>
                        <a:rPr lang="en-US" sz="1800" b="0" i="0" u="none" strike="noStrike" cap="none" dirty="0" err="1">
                          <a:solidFill>
                            <a:schemeClr val="tx1"/>
                          </a:solidFill>
                          <a:effectLst/>
                          <a:latin typeface="Calibri" pitchFamily="34" charset="0"/>
                          <a:ea typeface="+mn-ea"/>
                          <a:cs typeface="Calibri" pitchFamily="34" charset="0"/>
                          <a:sym typeface="Arial"/>
                        </a:rPr>
                        <a:t>aa</a:t>
                      </a:r>
                      <a:r>
                        <a:rPr lang="en-US" sz="1800" b="0" i="0" u="none" strike="noStrike" cap="none" dirty="0">
                          <a:solidFill>
                            <a:schemeClr val="tx1"/>
                          </a:solidFill>
                          <a:effectLst/>
                          <a:latin typeface="Calibri" pitchFamily="34" charset="0"/>
                          <a:ea typeface="+mn-ea"/>
                          <a:cs typeface="Calibri" pitchFamily="34" charset="0"/>
                          <a:sym typeface="Arial"/>
                        </a:rPr>
                        <a:t>){</a:t>
                      </a:r>
                    </a:p>
                    <a:p>
                      <a:pPr rtl="0" fontAlgn="base"/>
                      <a:r>
                        <a:rPr lang="en-US" sz="1800" b="0" i="0" u="none" strike="noStrike" cap="none" dirty="0">
                          <a:solidFill>
                            <a:schemeClr val="tx1"/>
                          </a:solidFill>
                          <a:effectLst/>
                          <a:latin typeface="Calibri" pitchFamily="34" charset="0"/>
                          <a:ea typeface="+mn-ea"/>
                          <a:cs typeface="Calibri" pitchFamily="34" charset="0"/>
                          <a:sym typeface="Arial"/>
                        </a:rPr>
                        <a:t>        a = </a:t>
                      </a:r>
                      <a:r>
                        <a:rPr lang="en-US" sz="1800" b="0" i="0" u="none" strike="noStrike" cap="none" dirty="0" err="1">
                          <a:solidFill>
                            <a:schemeClr val="tx1"/>
                          </a:solidFill>
                          <a:effectLst/>
                          <a:latin typeface="Calibri" pitchFamily="34" charset="0"/>
                          <a:ea typeface="+mn-ea"/>
                          <a:cs typeface="Calibri" pitchFamily="34" charset="0"/>
                          <a:sym typeface="Arial"/>
                        </a:rPr>
                        <a:t>aa</a:t>
                      </a:r>
                      <a:r>
                        <a:rPr lang="en-US" sz="1800" b="0" i="0" u="none" strike="noStrike" cap="none" dirty="0">
                          <a:solidFill>
                            <a:schemeClr val="tx1"/>
                          </a:solidFill>
                          <a:effectLst/>
                          <a:latin typeface="Calibri" pitchFamily="34" charset="0"/>
                          <a:ea typeface="+mn-ea"/>
                          <a:cs typeface="Calibri" pitchFamily="34" charset="0"/>
                          <a:sym typeface="Arial"/>
                        </a:rPr>
                        <a:t>;</a:t>
                      </a:r>
                    </a:p>
                    <a:p>
                      <a:pPr rtl="0" fontAlgn="base"/>
                      <a:r>
                        <a:rPr lang="en-US" sz="1800" b="0" i="0" u="none" strike="noStrike" cap="none" dirty="0">
                          <a:solidFill>
                            <a:schemeClr val="tx1"/>
                          </a:solidFill>
                          <a:effectLst/>
                          <a:latin typeface="Calibri" pitchFamily="34" charset="0"/>
                          <a:ea typeface="+mn-ea"/>
                          <a:cs typeface="Calibri" pitchFamily="34" charset="0"/>
                          <a:sym typeface="Arial"/>
                        </a:rPr>
                        <a:t>        </a:t>
                      </a:r>
                      <a:r>
                        <a:rPr lang="en-US" sz="1800" b="0" i="0" u="none" strike="noStrike" cap="none" dirty="0" err="1">
                          <a:solidFill>
                            <a:schemeClr val="tx1"/>
                          </a:solidFill>
                          <a:effectLst/>
                          <a:latin typeface="Calibri" pitchFamily="34" charset="0"/>
                          <a:ea typeface="+mn-ea"/>
                          <a:cs typeface="Calibri" pitchFamily="34" charset="0"/>
                          <a:sym typeface="Arial"/>
                        </a:rPr>
                        <a:t>cout</a:t>
                      </a:r>
                      <a:r>
                        <a:rPr lang="en-US" sz="1800" b="0" i="0" u="none" strike="noStrike" cap="none" dirty="0">
                          <a:solidFill>
                            <a:schemeClr val="tx1"/>
                          </a:solidFill>
                          <a:effectLst/>
                          <a:latin typeface="Calibri" pitchFamily="34" charset="0"/>
                          <a:ea typeface="+mn-ea"/>
                          <a:cs typeface="Calibri" pitchFamily="34" charset="0"/>
                          <a:sym typeface="Arial"/>
                        </a:rPr>
                        <a:t>&lt;&lt;"base "&lt;&lt;a&lt;&lt;</a:t>
                      </a:r>
                      <a:r>
                        <a:rPr lang="en-US" sz="1800" b="0" i="0" u="none" strike="noStrike" cap="none" dirty="0" err="1">
                          <a:solidFill>
                            <a:schemeClr val="tx1"/>
                          </a:solidFill>
                          <a:effectLst/>
                          <a:latin typeface="Calibri" pitchFamily="34" charset="0"/>
                          <a:ea typeface="+mn-ea"/>
                          <a:cs typeface="Calibri" pitchFamily="34" charset="0"/>
                          <a:sym typeface="Arial"/>
                        </a:rPr>
                        <a:t>endl</a:t>
                      </a:r>
                      <a:r>
                        <a:rPr lang="en-US" sz="1800" b="0" i="0" u="none" strike="noStrike" cap="none" dirty="0">
                          <a:solidFill>
                            <a:schemeClr val="tx1"/>
                          </a:solidFill>
                          <a:effectLst/>
                          <a:latin typeface="Calibri" pitchFamily="34" charset="0"/>
                          <a:ea typeface="+mn-ea"/>
                          <a:cs typeface="Calibri" pitchFamily="34" charset="0"/>
                          <a:sym typeface="Arial"/>
                        </a:rPr>
                        <a:t>;</a:t>
                      </a:r>
                    </a:p>
                    <a:p>
                      <a:pPr rtl="0" fontAlgn="base"/>
                      <a:r>
                        <a:rPr lang="en-US" sz="1800" b="0" i="0" u="none" strike="noStrike" cap="none" dirty="0">
                          <a:solidFill>
                            <a:schemeClr val="tx1"/>
                          </a:solidFill>
                          <a:effectLst/>
                          <a:latin typeface="Calibri" pitchFamily="34" charset="0"/>
                          <a:ea typeface="+mn-ea"/>
                          <a:cs typeface="Calibri" pitchFamily="34" charset="0"/>
                          <a:sym typeface="Arial"/>
                        </a:rPr>
                        <a:t>    }</a:t>
                      </a:r>
                    </a:p>
                    <a:p>
                      <a:pPr rtl="0" fontAlgn="base"/>
                      <a:r>
                        <a:rPr lang="en-US" sz="1800" b="0" i="0" u="none" strike="noStrike" cap="none" dirty="0">
                          <a:solidFill>
                            <a:schemeClr val="tx1"/>
                          </a:solidFill>
                          <a:effectLst/>
                          <a:latin typeface="Calibri" pitchFamily="34" charset="0"/>
                          <a:ea typeface="+mn-ea"/>
                          <a:cs typeface="Calibri" pitchFamily="34" charset="0"/>
                          <a:sym typeface="Arial"/>
                        </a:rPr>
                        <a:t>};</a:t>
                      </a:r>
                      <a:endParaRPr lang="en-US" sz="1800" baseline="0" dirty="0">
                        <a:latin typeface="Calibri" pitchFamily="34" charset="0"/>
                        <a:cs typeface="Calibri" pitchFamily="34" charset="0"/>
                      </a:endParaRP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77717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I</a:t>
            </a:r>
            <a:r>
              <a:rPr lang="en" sz="2400" b="1" dirty="0">
                <a:solidFill>
                  <a:srgbClr val="FFFFFF"/>
                </a:solidFill>
                <a:latin typeface="Calibri" panose="020F0502020204030204" pitchFamily="34" charset="0"/>
                <a:cs typeface="Calibri" panose="020F0502020204030204" pitchFamily="34" charset="0"/>
              </a:rPr>
              <a:t>nheritance with constructor</a:t>
            </a:r>
          </a:p>
        </p:txBody>
      </p:sp>
      <p:graphicFrame>
        <p:nvGraphicFramePr>
          <p:cNvPr id="2" name="Table 1"/>
          <p:cNvGraphicFramePr>
            <a:graphicFrameLocks noGrp="1"/>
          </p:cNvGraphicFramePr>
          <p:nvPr>
            <p:extLst>
              <p:ext uri="{D42A27DB-BD31-4B8C-83A1-F6EECF244321}">
                <p14:modId xmlns:p14="http://schemas.microsoft.com/office/powerpoint/2010/main" val="871049011"/>
              </p:ext>
            </p:extLst>
          </p:nvPr>
        </p:nvGraphicFramePr>
        <p:xfrm>
          <a:off x="153575" y="783780"/>
          <a:ext cx="8788543" cy="4114800"/>
        </p:xfrm>
        <a:graphic>
          <a:graphicData uri="http://schemas.openxmlformats.org/drawingml/2006/table">
            <a:tbl>
              <a:tblPr/>
              <a:tblGrid>
                <a:gridCol w="8788543">
                  <a:extLst>
                    <a:ext uri="{9D8B030D-6E8A-4147-A177-3AD203B41FA5}">
                      <a16:colId xmlns:a16="http://schemas.microsoft.com/office/drawing/2014/main" val="20000"/>
                    </a:ext>
                  </a:extLst>
                </a:gridCol>
              </a:tblGrid>
              <a:tr h="3435845">
                <a:tc>
                  <a:txBody>
                    <a:bodyPr/>
                    <a:lstStyle/>
                    <a:p>
                      <a:pPr rtl="0" fontAlgn="base"/>
                      <a:r>
                        <a:rPr lang="en-US" sz="1800" b="1" i="0" u="none" strike="noStrike" cap="none" dirty="0">
                          <a:solidFill>
                            <a:schemeClr val="tx1"/>
                          </a:solidFill>
                          <a:effectLst/>
                          <a:latin typeface="Calibri" pitchFamily="34" charset="0"/>
                          <a:ea typeface="+mn-ea"/>
                          <a:cs typeface="Calibri" pitchFamily="34" charset="0"/>
                          <a:sym typeface="Arial"/>
                        </a:rPr>
                        <a:t>template &lt;class t&gt;</a:t>
                      </a:r>
                      <a:r>
                        <a:rPr lang="en-US" sz="1800" b="0" i="0" u="none" strike="noStrike" cap="none" dirty="0">
                          <a:solidFill>
                            <a:schemeClr val="tx1"/>
                          </a:solidFill>
                          <a:effectLst/>
                          <a:latin typeface="Calibri" pitchFamily="34" charset="0"/>
                          <a:ea typeface="+mn-ea"/>
                          <a:cs typeface="Calibri" pitchFamily="34" charset="0"/>
                          <a:sym typeface="Arial"/>
                        </a:rPr>
                        <a:t> </a:t>
                      </a:r>
                    </a:p>
                    <a:p>
                      <a:pPr rtl="0" fontAlgn="base"/>
                      <a:r>
                        <a:rPr lang="en-US" sz="1800" b="0" i="0" u="none" strike="noStrike" cap="none" dirty="0">
                          <a:solidFill>
                            <a:schemeClr val="tx1"/>
                          </a:solidFill>
                          <a:effectLst/>
                          <a:latin typeface="Calibri" pitchFamily="34" charset="0"/>
                          <a:ea typeface="+mn-ea"/>
                          <a:cs typeface="Calibri" pitchFamily="34" charset="0"/>
                          <a:sym typeface="Arial"/>
                        </a:rPr>
                        <a:t>class derived: public base</a:t>
                      </a:r>
                      <a:r>
                        <a:rPr lang="en-US" sz="1800" b="1" i="0" u="none" strike="noStrike" cap="none" dirty="0">
                          <a:solidFill>
                            <a:schemeClr val="tx1"/>
                          </a:solidFill>
                          <a:effectLst/>
                          <a:latin typeface="Calibri" pitchFamily="34" charset="0"/>
                          <a:ea typeface="+mn-ea"/>
                          <a:cs typeface="Calibri" pitchFamily="34" charset="0"/>
                          <a:sym typeface="Arial"/>
                        </a:rPr>
                        <a:t>&lt;t&gt;</a:t>
                      </a:r>
                    </a:p>
                    <a:p>
                      <a:pPr rtl="0" fontAlgn="base"/>
                      <a:r>
                        <a:rPr lang="en-US" sz="1800" b="0" i="0" u="none" strike="noStrike" cap="none" dirty="0">
                          <a:solidFill>
                            <a:schemeClr val="tx1"/>
                          </a:solidFill>
                          <a:effectLst/>
                          <a:latin typeface="Calibri" pitchFamily="34" charset="0"/>
                          <a:ea typeface="+mn-ea"/>
                          <a:cs typeface="Calibri" pitchFamily="34" charset="0"/>
                          <a:sym typeface="Arial"/>
                        </a:rPr>
                        <a:t>{</a:t>
                      </a:r>
                    </a:p>
                    <a:p>
                      <a:pPr rtl="0" fontAlgn="base"/>
                      <a:r>
                        <a:rPr lang="en-US" sz="1800" b="0" i="0" u="none" strike="noStrike" cap="none" dirty="0">
                          <a:solidFill>
                            <a:schemeClr val="tx1"/>
                          </a:solidFill>
                          <a:effectLst/>
                          <a:latin typeface="Calibri" pitchFamily="34" charset="0"/>
                          <a:ea typeface="+mn-ea"/>
                          <a:cs typeface="Calibri" pitchFamily="34" charset="0"/>
                          <a:sym typeface="Arial"/>
                        </a:rPr>
                        <a:t>    public:</a:t>
                      </a:r>
                    </a:p>
                    <a:p>
                      <a:pPr rtl="0" fontAlgn="base"/>
                      <a:r>
                        <a:rPr lang="en-US" sz="1800" b="0" i="0" u="none" strike="noStrike" cap="none" dirty="0">
                          <a:solidFill>
                            <a:schemeClr val="tx1"/>
                          </a:solidFill>
                          <a:effectLst/>
                          <a:latin typeface="Calibri" pitchFamily="34" charset="0"/>
                          <a:ea typeface="+mn-ea"/>
                          <a:cs typeface="Calibri" pitchFamily="34" charset="0"/>
                          <a:sym typeface="Arial"/>
                        </a:rPr>
                        <a:t>        derived(</a:t>
                      </a:r>
                      <a:r>
                        <a:rPr lang="en-US" sz="1800" b="1" i="0" u="none" strike="noStrike" cap="none" dirty="0">
                          <a:solidFill>
                            <a:schemeClr val="tx1"/>
                          </a:solidFill>
                          <a:effectLst/>
                          <a:latin typeface="Calibri" pitchFamily="34" charset="0"/>
                          <a:ea typeface="+mn-ea"/>
                          <a:cs typeface="Calibri" pitchFamily="34" charset="0"/>
                          <a:sym typeface="Arial"/>
                        </a:rPr>
                        <a:t>t</a:t>
                      </a:r>
                      <a:r>
                        <a:rPr lang="en-US" sz="1800" b="0" i="0" u="none" strike="noStrike" cap="none" dirty="0">
                          <a:solidFill>
                            <a:schemeClr val="tx1"/>
                          </a:solidFill>
                          <a:effectLst/>
                          <a:latin typeface="Calibri" pitchFamily="34" charset="0"/>
                          <a:ea typeface="+mn-ea"/>
                          <a:cs typeface="Calibri" pitchFamily="34" charset="0"/>
                          <a:sym typeface="Arial"/>
                        </a:rPr>
                        <a:t> a): base</a:t>
                      </a:r>
                      <a:r>
                        <a:rPr lang="en-US" sz="1800" b="1" i="0" u="none" strike="noStrike" cap="none" dirty="0">
                          <a:solidFill>
                            <a:schemeClr val="tx1"/>
                          </a:solidFill>
                          <a:effectLst/>
                          <a:latin typeface="Calibri" pitchFamily="34" charset="0"/>
                          <a:ea typeface="+mn-ea"/>
                          <a:cs typeface="Calibri" pitchFamily="34" charset="0"/>
                          <a:sym typeface="Arial"/>
                        </a:rPr>
                        <a:t>&lt;t&gt;</a:t>
                      </a:r>
                      <a:r>
                        <a:rPr lang="en-US" sz="1800" b="0" i="0" u="none" strike="noStrike" cap="none" dirty="0">
                          <a:solidFill>
                            <a:schemeClr val="tx1"/>
                          </a:solidFill>
                          <a:effectLst/>
                          <a:latin typeface="Calibri" pitchFamily="34" charset="0"/>
                          <a:ea typeface="+mn-ea"/>
                          <a:cs typeface="Calibri" pitchFamily="34" charset="0"/>
                          <a:sym typeface="Arial"/>
                        </a:rPr>
                        <a:t>(a)</a:t>
                      </a:r>
                    </a:p>
                    <a:p>
                      <a:pPr rtl="0" fontAlgn="base"/>
                      <a:r>
                        <a:rPr lang="en-US" sz="1800" b="0" i="0" u="none" strike="noStrike" cap="none" dirty="0">
                          <a:solidFill>
                            <a:schemeClr val="tx1"/>
                          </a:solidFill>
                          <a:effectLst/>
                          <a:latin typeface="Calibri" pitchFamily="34" charset="0"/>
                          <a:ea typeface="+mn-ea"/>
                          <a:cs typeface="Calibri" pitchFamily="34" charset="0"/>
                          <a:sym typeface="Arial"/>
                        </a:rPr>
                        <a:t> {</a:t>
                      </a:r>
                    </a:p>
                    <a:p>
                      <a:pPr rtl="0" fontAlgn="base"/>
                      <a:r>
                        <a:rPr lang="en-US" sz="1800" b="0" i="0" u="none" strike="noStrike" cap="none" dirty="0">
                          <a:solidFill>
                            <a:schemeClr val="tx1"/>
                          </a:solidFill>
                          <a:effectLst/>
                          <a:latin typeface="Calibri" pitchFamily="34" charset="0"/>
                          <a:ea typeface="+mn-ea"/>
                          <a:cs typeface="Calibri" pitchFamily="34" charset="0"/>
                          <a:sym typeface="Arial"/>
                        </a:rPr>
                        <a:t>        }</a:t>
                      </a:r>
                    </a:p>
                    <a:p>
                      <a:pPr rtl="0" fontAlgn="base"/>
                      <a:r>
                        <a:rPr lang="en-US" sz="1800" b="0" i="0" u="none" strike="noStrike" cap="none" dirty="0">
                          <a:solidFill>
                            <a:schemeClr val="tx1"/>
                          </a:solidFill>
                          <a:effectLst/>
                          <a:latin typeface="Calibri" pitchFamily="34" charset="0"/>
                          <a:ea typeface="+mn-ea"/>
                          <a:cs typeface="Calibri" pitchFamily="34" charset="0"/>
                          <a:sym typeface="Arial"/>
                        </a:rPr>
                        <a:t>        //Here is the method in derived class </a:t>
                      </a:r>
                    </a:p>
                    <a:p>
                      <a:pPr rtl="0" fontAlgn="base"/>
                      <a:r>
                        <a:rPr lang="en-US" sz="1800" b="0" i="0" u="none" strike="noStrike" cap="none" dirty="0">
                          <a:solidFill>
                            <a:schemeClr val="tx1"/>
                          </a:solidFill>
                          <a:effectLst/>
                          <a:latin typeface="Calibri" pitchFamily="34" charset="0"/>
                          <a:ea typeface="+mn-ea"/>
                          <a:cs typeface="Calibri" pitchFamily="34" charset="0"/>
                          <a:sym typeface="Arial"/>
                        </a:rPr>
                        <a:t>    void </a:t>
                      </a:r>
                      <a:r>
                        <a:rPr lang="en-US" sz="1800" b="0" i="0" u="none" strike="noStrike" cap="none" dirty="0" err="1">
                          <a:solidFill>
                            <a:schemeClr val="tx1"/>
                          </a:solidFill>
                          <a:effectLst/>
                          <a:latin typeface="Calibri" pitchFamily="34" charset="0"/>
                          <a:ea typeface="+mn-ea"/>
                          <a:cs typeface="Calibri" pitchFamily="34" charset="0"/>
                          <a:sym typeface="Arial"/>
                        </a:rPr>
                        <a:t>sampleMethod</a:t>
                      </a:r>
                      <a:r>
                        <a:rPr lang="en-US" sz="1800" b="0" i="0" u="none" strike="noStrike" cap="none" dirty="0">
                          <a:solidFill>
                            <a:schemeClr val="tx1"/>
                          </a:solidFill>
                          <a:effectLst/>
                          <a:latin typeface="Calibri" pitchFamily="34" charset="0"/>
                          <a:ea typeface="+mn-ea"/>
                          <a:cs typeface="Calibri" pitchFamily="34" charset="0"/>
                          <a:sym typeface="Arial"/>
                        </a:rPr>
                        <a:t>() {</a:t>
                      </a:r>
                    </a:p>
                    <a:p>
                      <a:pPr rtl="0" fontAlgn="base"/>
                      <a:r>
                        <a:rPr lang="en-US" sz="1800" b="0" i="0" u="none" strike="noStrike" cap="none" dirty="0">
                          <a:solidFill>
                            <a:schemeClr val="tx1"/>
                          </a:solidFill>
                          <a:effectLst/>
                          <a:latin typeface="Calibri" pitchFamily="34" charset="0"/>
                          <a:ea typeface="+mn-ea"/>
                          <a:cs typeface="Calibri" pitchFamily="34" charset="0"/>
                          <a:sym typeface="Arial"/>
                        </a:rPr>
                        <a:t>        </a:t>
                      </a:r>
                      <a:r>
                        <a:rPr lang="en-US" sz="1800" b="0" i="0" u="none" strike="noStrike" cap="none" dirty="0" err="1">
                          <a:solidFill>
                            <a:schemeClr val="tx1"/>
                          </a:solidFill>
                          <a:effectLst/>
                          <a:latin typeface="Calibri" pitchFamily="34" charset="0"/>
                          <a:ea typeface="+mn-ea"/>
                          <a:cs typeface="Calibri" pitchFamily="34" charset="0"/>
                          <a:sym typeface="Arial"/>
                        </a:rPr>
                        <a:t>cout</a:t>
                      </a:r>
                      <a:r>
                        <a:rPr lang="en-US" sz="1800" b="0" i="0" u="none" strike="noStrike" cap="none" dirty="0">
                          <a:solidFill>
                            <a:schemeClr val="tx1"/>
                          </a:solidFill>
                          <a:effectLst/>
                          <a:latin typeface="Calibri" pitchFamily="34" charset="0"/>
                          <a:ea typeface="+mn-ea"/>
                          <a:cs typeface="Calibri" pitchFamily="34" charset="0"/>
                          <a:sym typeface="Arial"/>
                        </a:rPr>
                        <a:t>&lt;&lt;"In sample Method"&lt;&lt;</a:t>
                      </a:r>
                      <a:r>
                        <a:rPr lang="en-US" sz="1800" b="0" i="0" u="none" strike="noStrike" cap="none" dirty="0" err="1">
                          <a:solidFill>
                            <a:schemeClr val="tx1"/>
                          </a:solidFill>
                          <a:effectLst/>
                          <a:latin typeface="Calibri" pitchFamily="34" charset="0"/>
                          <a:ea typeface="+mn-ea"/>
                          <a:cs typeface="Calibri" pitchFamily="34" charset="0"/>
                          <a:sym typeface="Arial"/>
                        </a:rPr>
                        <a:t>endl</a:t>
                      </a:r>
                      <a:r>
                        <a:rPr lang="en-US" sz="1800" b="0" i="0" u="none" strike="noStrike" cap="none" dirty="0">
                          <a:solidFill>
                            <a:schemeClr val="tx1"/>
                          </a:solidFill>
                          <a:effectLst/>
                          <a:latin typeface="Calibri" pitchFamily="34" charset="0"/>
                          <a:ea typeface="+mn-ea"/>
                          <a:cs typeface="Calibri" pitchFamily="34" charset="0"/>
                          <a:sym typeface="Arial"/>
                        </a:rPr>
                        <a:t>;</a:t>
                      </a:r>
                    </a:p>
                    <a:p>
                      <a:pPr rtl="0" fontAlgn="base"/>
                      <a:r>
                        <a:rPr lang="en-US" sz="1800" b="0" i="0" u="none" strike="noStrike" cap="none" dirty="0">
                          <a:solidFill>
                            <a:schemeClr val="tx1"/>
                          </a:solidFill>
                          <a:effectLst/>
                          <a:latin typeface="Calibri" pitchFamily="34" charset="0"/>
                          <a:ea typeface="+mn-ea"/>
                          <a:cs typeface="Calibri" pitchFamily="34" charset="0"/>
                          <a:sym typeface="Arial"/>
                        </a:rPr>
                        <a:t>    }</a:t>
                      </a:r>
                    </a:p>
                    <a:p>
                      <a:pPr rtl="0" fontAlgn="base"/>
                      <a:r>
                        <a:rPr lang="en-US" sz="1800" b="0" i="0" u="none" strike="noStrike" cap="none" dirty="0">
                          <a:solidFill>
                            <a:schemeClr val="tx1"/>
                          </a:solidFill>
                          <a:effectLst/>
                          <a:latin typeface="Calibri" pitchFamily="34" charset="0"/>
                          <a:ea typeface="+mn-ea"/>
                          <a:cs typeface="Calibri" pitchFamily="34" charset="0"/>
                          <a:sym typeface="Arial"/>
                        </a:rPr>
                        <a:t>};</a:t>
                      </a:r>
                    </a:p>
                    <a:p>
                      <a:pPr rtl="0" fontAlgn="base"/>
                      <a:endParaRPr lang="en-US" sz="1800" b="0" i="0" u="none" strike="noStrike" cap="none" dirty="0">
                        <a:solidFill>
                          <a:schemeClr val="tx1"/>
                        </a:solidFill>
                        <a:effectLst/>
                        <a:latin typeface="Calibri" pitchFamily="34" charset="0"/>
                        <a:ea typeface="+mn-ea"/>
                        <a:cs typeface="Calibri" pitchFamily="34" charset="0"/>
                        <a:sym typeface="Arial"/>
                      </a:endParaRPr>
                    </a:p>
                    <a:p>
                      <a:pPr rtl="0" fontAlgn="base"/>
                      <a:r>
                        <a:rPr lang="en-US" sz="1800" b="0" i="0" u="none" strike="noStrike" cap="none" dirty="0">
                          <a:solidFill>
                            <a:schemeClr val="tx1"/>
                          </a:solidFill>
                          <a:effectLst/>
                          <a:latin typeface="Calibri" pitchFamily="34" charset="0"/>
                          <a:ea typeface="+mn-ea"/>
                          <a:cs typeface="Calibri" pitchFamily="34" charset="0"/>
                          <a:sym typeface="Arial"/>
                        </a:rPr>
                        <a:t>Note: </a:t>
                      </a:r>
                      <a:r>
                        <a:rPr lang="en-US" sz="1800" b="0" i="0" u="none" strike="noStrike" cap="none" dirty="0" err="1">
                          <a:solidFill>
                            <a:schemeClr val="tx1"/>
                          </a:solidFill>
                          <a:effectLst/>
                          <a:latin typeface="Calibri" pitchFamily="34" charset="0"/>
                          <a:ea typeface="+mn-ea"/>
                          <a:cs typeface="Calibri" pitchFamily="34" charset="0"/>
                          <a:sym typeface="Arial"/>
                        </a:rPr>
                        <a:t>Everytime</a:t>
                      </a:r>
                      <a:r>
                        <a:rPr lang="en-US" sz="1800" b="0" i="0" u="none" strike="noStrike" cap="none" dirty="0">
                          <a:solidFill>
                            <a:schemeClr val="tx1"/>
                          </a:solidFill>
                          <a:effectLst/>
                          <a:latin typeface="Calibri" pitchFamily="34" charset="0"/>
                          <a:ea typeface="+mn-ea"/>
                          <a:cs typeface="Calibri" pitchFamily="34" charset="0"/>
                          <a:sym typeface="Arial"/>
                        </a:rPr>
                        <a:t> you are referring</a:t>
                      </a:r>
                      <a:r>
                        <a:rPr lang="en-US" sz="1800" b="0" i="0" u="none" strike="noStrike" cap="none" baseline="0" dirty="0">
                          <a:solidFill>
                            <a:schemeClr val="tx1"/>
                          </a:solidFill>
                          <a:effectLst/>
                          <a:latin typeface="Calibri" pitchFamily="34" charset="0"/>
                          <a:ea typeface="+mn-ea"/>
                          <a:cs typeface="Calibri" pitchFamily="34" charset="0"/>
                          <a:sym typeface="Arial"/>
                        </a:rPr>
                        <a:t> to base class , you have to use </a:t>
                      </a:r>
                      <a:r>
                        <a:rPr lang="en-US" sz="1800" b="0" i="0" u="none" strike="noStrike" cap="none" baseline="0" dirty="0" err="1">
                          <a:solidFill>
                            <a:schemeClr val="tx1"/>
                          </a:solidFill>
                          <a:effectLst/>
                          <a:latin typeface="Calibri" pitchFamily="34" charset="0"/>
                          <a:ea typeface="+mn-ea"/>
                          <a:cs typeface="Calibri" pitchFamily="34" charset="0"/>
                          <a:sym typeface="Arial"/>
                        </a:rPr>
                        <a:t>base_class_name</a:t>
                      </a:r>
                      <a:r>
                        <a:rPr lang="en-US" sz="1800" b="0" i="0" u="none" strike="noStrike" cap="none" baseline="0" dirty="0">
                          <a:solidFill>
                            <a:schemeClr val="tx1"/>
                          </a:solidFill>
                          <a:effectLst/>
                          <a:latin typeface="Calibri" pitchFamily="34" charset="0"/>
                          <a:ea typeface="+mn-ea"/>
                          <a:cs typeface="Calibri" pitchFamily="34" charset="0"/>
                          <a:sym typeface="Arial"/>
                        </a:rPr>
                        <a:t>&lt;type&gt; </a:t>
                      </a:r>
                    </a:p>
                    <a:p>
                      <a:pPr rtl="0" fontAlgn="base"/>
                      <a:r>
                        <a:rPr lang="en-US" sz="1800" b="0" i="0" u="none" strike="noStrike" cap="none" baseline="0" dirty="0">
                          <a:solidFill>
                            <a:schemeClr val="tx1"/>
                          </a:solidFill>
                          <a:effectLst/>
                          <a:latin typeface="Calibri" pitchFamily="34" charset="0"/>
                          <a:ea typeface="+mn-ea"/>
                          <a:cs typeface="Calibri" pitchFamily="34" charset="0"/>
                          <a:sym typeface="Arial"/>
                        </a:rPr>
                        <a:t>e.g. here in this case we always use base&lt;t&gt;</a:t>
                      </a:r>
                      <a:endParaRPr lang="en-US" sz="1800" b="0" i="0" u="none" strike="noStrike" cap="none" dirty="0">
                        <a:solidFill>
                          <a:schemeClr val="tx1"/>
                        </a:solidFill>
                        <a:effectLst/>
                        <a:latin typeface="Calibri" pitchFamily="34" charset="0"/>
                        <a:ea typeface="+mn-ea"/>
                        <a:cs typeface="Calibri" pitchFamily="34" charset="0"/>
                        <a:sym typeface="Arial"/>
                      </a:endParaRP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5149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I</a:t>
            </a:r>
            <a:r>
              <a:rPr lang="en" sz="2400" b="1" dirty="0">
                <a:solidFill>
                  <a:srgbClr val="FFFFFF"/>
                </a:solidFill>
                <a:latin typeface="Calibri" panose="020F0502020204030204" pitchFamily="34" charset="0"/>
                <a:cs typeface="Calibri" panose="020F0502020204030204" pitchFamily="34" charset="0"/>
              </a:rPr>
              <a:t>nheritance with constructor</a:t>
            </a:r>
          </a:p>
        </p:txBody>
      </p:sp>
      <p:graphicFrame>
        <p:nvGraphicFramePr>
          <p:cNvPr id="2" name="Table 1"/>
          <p:cNvGraphicFramePr>
            <a:graphicFrameLocks noGrp="1"/>
          </p:cNvGraphicFramePr>
          <p:nvPr>
            <p:extLst>
              <p:ext uri="{D42A27DB-BD31-4B8C-83A1-F6EECF244321}">
                <p14:modId xmlns:p14="http://schemas.microsoft.com/office/powerpoint/2010/main" val="23393348"/>
              </p:ext>
            </p:extLst>
          </p:nvPr>
        </p:nvGraphicFramePr>
        <p:xfrm>
          <a:off x="153575" y="783780"/>
          <a:ext cx="8788543" cy="3435845"/>
        </p:xfrm>
        <a:graphic>
          <a:graphicData uri="http://schemas.openxmlformats.org/drawingml/2006/table">
            <a:tbl>
              <a:tblPr/>
              <a:tblGrid>
                <a:gridCol w="8788543">
                  <a:extLst>
                    <a:ext uri="{9D8B030D-6E8A-4147-A177-3AD203B41FA5}">
                      <a16:colId xmlns:a16="http://schemas.microsoft.com/office/drawing/2014/main" val="20000"/>
                    </a:ext>
                  </a:extLst>
                </a:gridCol>
              </a:tblGrid>
              <a:tr h="3435845">
                <a:tc>
                  <a:txBody>
                    <a:bodyPr/>
                    <a:lstStyle/>
                    <a:p>
                      <a:pPr rtl="0" fontAlgn="base"/>
                      <a:r>
                        <a:rPr lang="en-US" sz="1800" b="0" i="0" u="none" strike="noStrike" cap="none" dirty="0" err="1">
                          <a:solidFill>
                            <a:schemeClr val="tx1"/>
                          </a:solidFill>
                          <a:effectLst/>
                          <a:latin typeface="Calibri" pitchFamily="34" charset="0"/>
                          <a:ea typeface="+mn-ea"/>
                          <a:cs typeface="Calibri" pitchFamily="34" charset="0"/>
                          <a:sym typeface="Arial"/>
                        </a:rPr>
                        <a:t>int</a:t>
                      </a:r>
                      <a:r>
                        <a:rPr lang="en-US" sz="1800" b="0" i="0" u="none" strike="noStrike" cap="none" dirty="0">
                          <a:solidFill>
                            <a:schemeClr val="tx1"/>
                          </a:solidFill>
                          <a:effectLst/>
                          <a:latin typeface="Calibri" pitchFamily="34" charset="0"/>
                          <a:ea typeface="+mn-ea"/>
                          <a:cs typeface="Calibri" pitchFamily="34" charset="0"/>
                          <a:sym typeface="Arial"/>
                        </a:rPr>
                        <a:t> main() {</a:t>
                      </a:r>
                    </a:p>
                    <a:p>
                      <a:pPr rtl="0" fontAlgn="base"/>
                      <a:r>
                        <a:rPr lang="en-US" sz="1800" b="0" i="0" u="none" strike="noStrike" cap="none" dirty="0">
                          <a:solidFill>
                            <a:schemeClr val="tx1"/>
                          </a:solidFill>
                          <a:effectLst/>
                          <a:latin typeface="Calibri" pitchFamily="34" charset="0"/>
                          <a:ea typeface="+mn-ea"/>
                          <a:cs typeface="Calibri" pitchFamily="34" charset="0"/>
                          <a:sym typeface="Arial"/>
                        </a:rPr>
                        <a:t>    derived&lt;</a:t>
                      </a:r>
                      <a:r>
                        <a:rPr lang="en-US" sz="1800" b="0" i="0" u="none" strike="noStrike" cap="none" dirty="0" err="1">
                          <a:solidFill>
                            <a:schemeClr val="tx1"/>
                          </a:solidFill>
                          <a:effectLst/>
                          <a:latin typeface="Calibri" pitchFamily="34" charset="0"/>
                          <a:ea typeface="+mn-ea"/>
                          <a:cs typeface="Calibri" pitchFamily="34" charset="0"/>
                          <a:sym typeface="Arial"/>
                        </a:rPr>
                        <a:t>int</a:t>
                      </a:r>
                      <a:r>
                        <a:rPr lang="en-US" sz="1800" b="0" i="0" u="none" strike="noStrike" cap="none" dirty="0">
                          <a:solidFill>
                            <a:schemeClr val="tx1"/>
                          </a:solidFill>
                          <a:effectLst/>
                          <a:latin typeface="Calibri" pitchFamily="34" charset="0"/>
                          <a:ea typeface="+mn-ea"/>
                          <a:cs typeface="Calibri" pitchFamily="34" charset="0"/>
                          <a:sym typeface="Arial"/>
                        </a:rPr>
                        <a:t>&gt; q(1);</a:t>
                      </a:r>
                    </a:p>
                    <a:p>
                      <a:pPr rtl="0" fontAlgn="base"/>
                      <a:r>
                        <a:rPr lang="en-US" sz="1800" b="0" i="0" u="none" strike="noStrike" cap="none" dirty="0">
                          <a:solidFill>
                            <a:schemeClr val="tx1"/>
                          </a:solidFill>
                          <a:effectLst/>
                          <a:latin typeface="Calibri" pitchFamily="34" charset="0"/>
                          <a:ea typeface="+mn-ea"/>
                          <a:cs typeface="Calibri" pitchFamily="34" charset="0"/>
                          <a:sym typeface="Arial"/>
                        </a:rPr>
                        <a:t>    // calling the methods</a:t>
                      </a:r>
                    </a:p>
                    <a:p>
                      <a:pPr rtl="0" fontAlgn="base"/>
                      <a:r>
                        <a:rPr lang="en-US" sz="1800" b="0" i="0" u="none" strike="noStrike" cap="none" dirty="0">
                          <a:solidFill>
                            <a:schemeClr val="tx1"/>
                          </a:solidFill>
                          <a:effectLst/>
                          <a:latin typeface="Calibri" pitchFamily="34" charset="0"/>
                          <a:ea typeface="+mn-ea"/>
                          <a:cs typeface="Calibri" pitchFamily="34" charset="0"/>
                          <a:sym typeface="Arial"/>
                        </a:rPr>
                        <a:t>    </a:t>
                      </a:r>
                      <a:r>
                        <a:rPr lang="en-US" sz="1800" b="0" i="0" u="none" strike="noStrike" cap="none" dirty="0" err="1">
                          <a:solidFill>
                            <a:schemeClr val="tx1"/>
                          </a:solidFill>
                          <a:effectLst/>
                          <a:latin typeface="Calibri" pitchFamily="34" charset="0"/>
                          <a:ea typeface="+mn-ea"/>
                          <a:cs typeface="Calibri" pitchFamily="34" charset="0"/>
                          <a:sym typeface="Arial"/>
                        </a:rPr>
                        <a:t>q.sampleMethod</a:t>
                      </a:r>
                      <a:r>
                        <a:rPr lang="en-US" sz="1800" b="0" i="0" u="none" strike="noStrike" cap="none" dirty="0">
                          <a:solidFill>
                            <a:schemeClr val="tx1"/>
                          </a:solidFill>
                          <a:effectLst/>
                          <a:latin typeface="Calibri" pitchFamily="34" charset="0"/>
                          <a:ea typeface="+mn-ea"/>
                          <a:cs typeface="Calibri" pitchFamily="34" charset="0"/>
                          <a:sym typeface="Arial"/>
                        </a:rPr>
                        <a:t>();</a:t>
                      </a:r>
                    </a:p>
                    <a:p>
                      <a:pPr rtl="0" fontAlgn="base"/>
                      <a:r>
                        <a:rPr lang="en-US" sz="1800" b="0" i="0" u="none" strike="noStrike" cap="none" dirty="0">
                          <a:solidFill>
                            <a:schemeClr val="tx1"/>
                          </a:solidFill>
                          <a:effectLst/>
                          <a:latin typeface="Calibri" pitchFamily="34" charset="0"/>
                          <a:ea typeface="+mn-ea"/>
                          <a:cs typeface="Calibri" pitchFamily="34" charset="0"/>
                          <a:sym typeface="Arial"/>
                        </a:rPr>
                        <a:t>}</a:t>
                      </a:r>
                    </a:p>
                    <a:p>
                      <a:pPr rtl="0" fontAlgn="base"/>
                      <a:r>
                        <a:rPr lang="en-US" sz="1800" b="0" i="0" u="none" strike="noStrike" cap="none" baseline="0" dirty="0">
                          <a:solidFill>
                            <a:schemeClr val="tx1"/>
                          </a:solidFill>
                          <a:effectLst/>
                          <a:latin typeface="Calibri" pitchFamily="34" charset="0"/>
                          <a:ea typeface="+mn-ea"/>
                          <a:cs typeface="Calibri" pitchFamily="34" charset="0"/>
                          <a:sym typeface="Arial"/>
                        </a:rPr>
                        <a:t>Output:</a:t>
                      </a:r>
                    </a:p>
                    <a:p>
                      <a:r>
                        <a:rPr lang="en-US" sz="1400" b="0" i="0" u="none" strike="noStrike" cap="none" dirty="0">
                          <a:solidFill>
                            <a:schemeClr val="tx1"/>
                          </a:solidFill>
                          <a:effectLst/>
                          <a:latin typeface="+mn-lt"/>
                          <a:ea typeface="+mn-ea"/>
                          <a:cs typeface="+mn-cs"/>
                          <a:sym typeface="Arial"/>
                        </a:rPr>
                        <a:t>base 1                                                                                                                        </a:t>
                      </a:r>
                    </a:p>
                    <a:p>
                      <a:r>
                        <a:rPr lang="en-US" sz="1400" b="0" i="0" u="none" strike="noStrike" cap="none" dirty="0">
                          <a:solidFill>
                            <a:schemeClr val="tx1"/>
                          </a:solidFill>
                          <a:effectLst/>
                          <a:latin typeface="+mn-lt"/>
                          <a:ea typeface="+mn-ea"/>
                          <a:cs typeface="+mn-cs"/>
                          <a:sym typeface="Arial"/>
                        </a:rPr>
                        <a:t>In sample Method</a:t>
                      </a:r>
                    </a:p>
                    <a:p>
                      <a:pPr rtl="0" fontAlgn="base"/>
                      <a:endParaRPr lang="en-US" sz="1800" baseline="0" dirty="0">
                        <a:latin typeface="Calibri" pitchFamily="34" charset="0"/>
                        <a:cs typeface="Calibri" pitchFamily="34" charset="0"/>
                      </a:endParaRP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39973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Practice question</a:t>
            </a:r>
          </a:p>
        </p:txBody>
      </p:sp>
      <p:graphicFrame>
        <p:nvGraphicFramePr>
          <p:cNvPr id="2" name="Table 1"/>
          <p:cNvGraphicFramePr>
            <a:graphicFrameLocks noGrp="1"/>
          </p:cNvGraphicFramePr>
          <p:nvPr>
            <p:extLst>
              <p:ext uri="{D42A27DB-BD31-4B8C-83A1-F6EECF244321}">
                <p14:modId xmlns:p14="http://schemas.microsoft.com/office/powerpoint/2010/main" val="3327790021"/>
              </p:ext>
            </p:extLst>
          </p:nvPr>
        </p:nvGraphicFramePr>
        <p:xfrm>
          <a:off x="153575" y="783780"/>
          <a:ext cx="8788543" cy="3566160"/>
        </p:xfrm>
        <a:graphic>
          <a:graphicData uri="http://schemas.openxmlformats.org/drawingml/2006/table">
            <a:tbl>
              <a:tblPr/>
              <a:tblGrid>
                <a:gridCol w="8788543">
                  <a:extLst>
                    <a:ext uri="{9D8B030D-6E8A-4147-A177-3AD203B41FA5}">
                      <a16:colId xmlns:a16="http://schemas.microsoft.com/office/drawing/2014/main" val="20000"/>
                    </a:ext>
                  </a:extLst>
                </a:gridCol>
              </a:tblGrid>
              <a:tr h="3435845">
                <a:tc>
                  <a:txBody>
                    <a:bodyPr/>
                    <a:lstStyle/>
                    <a:p>
                      <a:pPr rtl="0" fontAlgn="base"/>
                      <a:r>
                        <a:rPr lang="en-US" sz="1800" b="0" i="0" u="none" strike="noStrike" cap="none" dirty="0">
                          <a:solidFill>
                            <a:schemeClr val="tx1"/>
                          </a:solidFill>
                          <a:effectLst/>
                          <a:latin typeface="Calibri" pitchFamily="34" charset="0"/>
                          <a:ea typeface="+mn-ea"/>
                          <a:cs typeface="Calibri" pitchFamily="34" charset="0"/>
                          <a:sym typeface="Arial"/>
                        </a:rPr>
                        <a:t>Which of the following is incorrect</a:t>
                      </a:r>
                      <a:r>
                        <a:rPr lang="en-US" sz="1800" b="0" i="0" u="none" strike="noStrike" cap="none" baseline="0" dirty="0">
                          <a:solidFill>
                            <a:schemeClr val="tx1"/>
                          </a:solidFill>
                          <a:effectLst/>
                          <a:latin typeface="Calibri" pitchFamily="34" charset="0"/>
                          <a:ea typeface="+mn-ea"/>
                          <a:cs typeface="Calibri" pitchFamily="34" charset="0"/>
                          <a:sym typeface="Arial"/>
                        </a:rPr>
                        <a:t> about in </a:t>
                      </a:r>
                      <a:r>
                        <a:rPr lang="en-US" sz="1800" b="0" i="0" u="none" strike="noStrike" cap="none" dirty="0">
                          <a:solidFill>
                            <a:schemeClr val="tx1"/>
                          </a:solidFill>
                          <a:effectLst/>
                          <a:latin typeface="Calibri" pitchFamily="34" charset="0"/>
                          <a:ea typeface="+mn-ea"/>
                          <a:cs typeface="Calibri" pitchFamily="34" charset="0"/>
                          <a:sym typeface="Arial"/>
                        </a:rPr>
                        <a:t>template inheritance?</a:t>
                      </a:r>
                    </a:p>
                    <a:p>
                      <a:pPr lvl="1"/>
                      <a:endParaRPr lang="en-US" sz="1800" dirty="0">
                        <a:latin typeface="Calibri" pitchFamily="34" charset="0"/>
                        <a:cs typeface="Calibri" pitchFamily="34" charset="0"/>
                      </a:endParaRPr>
                    </a:p>
                    <a:p>
                      <a:pPr marL="342900" lvl="1" indent="-342900">
                        <a:buAutoNum type="arabicPeriod"/>
                      </a:pPr>
                      <a:r>
                        <a:rPr lang="en-US" sz="1800" dirty="0">
                          <a:latin typeface="Calibri" pitchFamily="34" charset="0"/>
                          <a:cs typeface="Calibri" pitchFamily="34" charset="0"/>
                        </a:rPr>
                        <a:t>The</a:t>
                      </a:r>
                      <a:r>
                        <a:rPr lang="en-US" sz="1800" baseline="0" dirty="0">
                          <a:latin typeface="Calibri" pitchFamily="34" charset="0"/>
                          <a:cs typeface="Calibri" pitchFamily="34" charset="0"/>
                        </a:rPr>
                        <a:t> correct way of accessing base class members are using </a:t>
                      </a:r>
                      <a:r>
                        <a:rPr lang="en-US" sz="1800" baseline="0" dirty="0" err="1">
                          <a:latin typeface="Calibri" pitchFamily="34" charset="0"/>
                          <a:cs typeface="Calibri" pitchFamily="34" charset="0"/>
                        </a:rPr>
                        <a:t>baseclassname</a:t>
                      </a:r>
                      <a:r>
                        <a:rPr lang="en-US" sz="1800" baseline="0" dirty="0">
                          <a:latin typeface="Calibri" pitchFamily="34" charset="0"/>
                          <a:cs typeface="Calibri" pitchFamily="34" charset="0"/>
                        </a:rPr>
                        <a:t>&lt;type&gt;</a:t>
                      </a:r>
                      <a:endParaRPr lang="en-US" sz="1800" dirty="0">
                        <a:latin typeface="Calibri" pitchFamily="34" charset="0"/>
                        <a:cs typeface="Calibri" pitchFamily="34" charset="0"/>
                      </a:endParaRPr>
                    </a:p>
                    <a:p>
                      <a:pPr marL="342900" lvl="1" indent="-342900">
                        <a:buAutoNum type="arabicPeriod"/>
                      </a:pPr>
                      <a:r>
                        <a:rPr lang="en-US" sz="1800" dirty="0">
                          <a:latin typeface="Calibri" pitchFamily="34" charset="0"/>
                          <a:cs typeface="Calibri" pitchFamily="34" charset="0"/>
                        </a:rPr>
                        <a:t>You</a:t>
                      </a:r>
                      <a:r>
                        <a:rPr lang="en-US" sz="1800" baseline="0" dirty="0">
                          <a:latin typeface="Calibri" pitchFamily="34" charset="0"/>
                          <a:cs typeface="Calibri" pitchFamily="34" charset="0"/>
                        </a:rPr>
                        <a:t> can access the base class using normal inheritance method</a:t>
                      </a:r>
                      <a:endParaRPr lang="en-US" sz="1800" dirty="0">
                        <a:latin typeface="Calibri" pitchFamily="34" charset="0"/>
                        <a:cs typeface="Calibri" pitchFamily="34" charset="0"/>
                      </a:endParaRPr>
                    </a:p>
                    <a:p>
                      <a:pPr marL="342900" lvl="1" indent="-342900">
                        <a:buAutoNum type="arabicPeriod"/>
                      </a:pPr>
                      <a:r>
                        <a:rPr lang="en-US" sz="1800" dirty="0">
                          <a:solidFill>
                            <a:schemeClr val="tx1"/>
                          </a:solidFill>
                          <a:latin typeface="Calibri" pitchFamily="34" charset="0"/>
                          <a:cs typeface="Calibri" pitchFamily="34" charset="0"/>
                        </a:rPr>
                        <a:t>While</a:t>
                      </a:r>
                      <a:r>
                        <a:rPr lang="en-US" sz="1800" baseline="0" dirty="0">
                          <a:solidFill>
                            <a:schemeClr val="tx1"/>
                          </a:solidFill>
                          <a:latin typeface="Calibri" pitchFamily="34" charset="0"/>
                          <a:cs typeface="Calibri" pitchFamily="34" charset="0"/>
                        </a:rPr>
                        <a:t> creating objects of derived class, mention &lt;</a:t>
                      </a:r>
                      <a:r>
                        <a:rPr lang="en-US" sz="1800" baseline="0" dirty="0" err="1">
                          <a:solidFill>
                            <a:schemeClr val="tx1"/>
                          </a:solidFill>
                          <a:latin typeface="Calibri" pitchFamily="34" charset="0"/>
                          <a:cs typeface="Calibri" pitchFamily="34" charset="0"/>
                        </a:rPr>
                        <a:t>datatype</a:t>
                      </a:r>
                      <a:r>
                        <a:rPr lang="en-US" sz="1800" baseline="0" dirty="0">
                          <a:solidFill>
                            <a:schemeClr val="tx1"/>
                          </a:solidFill>
                          <a:latin typeface="Calibri" pitchFamily="34" charset="0"/>
                          <a:cs typeface="Calibri" pitchFamily="34" charset="0"/>
                        </a:rPr>
                        <a:t>&gt;, else complier will report an error</a:t>
                      </a:r>
                      <a:endParaRPr lang="en-US" sz="1800" dirty="0">
                        <a:solidFill>
                          <a:schemeClr val="tx1"/>
                        </a:solidFill>
                        <a:latin typeface="Calibri" pitchFamily="34" charset="0"/>
                        <a:cs typeface="Calibri" pitchFamily="34" charset="0"/>
                      </a:endParaRPr>
                    </a:p>
                    <a:p>
                      <a:pPr marL="342900" lvl="1" indent="-342900">
                        <a:buAutoNum type="arabicPeriod"/>
                      </a:pPr>
                      <a:r>
                        <a:rPr lang="en-US" sz="1800" baseline="0" dirty="0">
                          <a:latin typeface="Calibri" pitchFamily="34" charset="0"/>
                          <a:cs typeface="Calibri" pitchFamily="34" charset="0"/>
                        </a:rPr>
                        <a:t>&lt;template class Type&gt; is mandatory before every class declaration.</a:t>
                      </a:r>
                    </a:p>
                    <a:p>
                      <a:pPr marL="0" lvl="1" indent="0">
                        <a:buNone/>
                      </a:pPr>
                      <a:endParaRPr lang="en-US" sz="1800" baseline="0" dirty="0">
                        <a:latin typeface="Calibri" pitchFamily="34" charset="0"/>
                        <a:cs typeface="Calibri" pitchFamily="34" charset="0"/>
                      </a:endParaRPr>
                    </a:p>
                    <a:p>
                      <a:pPr marL="0" lvl="1" indent="0">
                        <a:buNone/>
                      </a:pPr>
                      <a:endParaRPr lang="en-US" sz="1800" baseline="0" dirty="0">
                        <a:latin typeface="Calibri" pitchFamily="34" charset="0"/>
                        <a:cs typeface="Calibri" pitchFamily="34" charset="0"/>
                      </a:endParaRPr>
                    </a:p>
                    <a:p>
                      <a:pPr marL="0" lvl="1" indent="0">
                        <a:buNone/>
                      </a:pPr>
                      <a:endParaRPr lang="en-US" sz="1800" baseline="0" dirty="0">
                        <a:latin typeface="Calibri" pitchFamily="34" charset="0"/>
                        <a:cs typeface="Calibri" pitchFamily="34" charset="0"/>
                      </a:endParaRPr>
                    </a:p>
                    <a:p>
                      <a:pPr marL="0" lvl="1" indent="0">
                        <a:buNone/>
                      </a:pPr>
                      <a:endParaRPr lang="en-US" sz="1800" baseline="0" dirty="0">
                        <a:latin typeface="Calibri" pitchFamily="34" charset="0"/>
                        <a:cs typeface="Calibri" pitchFamily="34" charset="0"/>
                      </a:endParaRPr>
                    </a:p>
                    <a:p>
                      <a:pPr marL="0" lvl="1" indent="0">
                        <a:buNone/>
                      </a:pPr>
                      <a:endParaRPr lang="en-US" sz="1800" baseline="0" dirty="0">
                        <a:latin typeface="Calibri" pitchFamily="34" charset="0"/>
                        <a:cs typeface="Calibri" pitchFamily="34" charset="0"/>
                      </a:endParaRPr>
                    </a:p>
                    <a:p>
                      <a:pPr marL="0" lvl="1" indent="0">
                        <a:buNone/>
                      </a:pPr>
                      <a:endParaRPr lang="en-US" sz="1800" baseline="0" dirty="0">
                        <a:latin typeface="Calibri" pitchFamily="34" charset="0"/>
                        <a:cs typeface="Calibri" pitchFamily="34" charset="0"/>
                      </a:endParaRP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62470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Practice question</a:t>
            </a:r>
          </a:p>
        </p:txBody>
      </p:sp>
      <p:graphicFrame>
        <p:nvGraphicFramePr>
          <p:cNvPr id="2" name="Table 1"/>
          <p:cNvGraphicFramePr>
            <a:graphicFrameLocks noGrp="1"/>
          </p:cNvGraphicFramePr>
          <p:nvPr>
            <p:extLst>
              <p:ext uri="{D42A27DB-BD31-4B8C-83A1-F6EECF244321}">
                <p14:modId xmlns:p14="http://schemas.microsoft.com/office/powerpoint/2010/main" val="1264734847"/>
              </p:ext>
            </p:extLst>
          </p:nvPr>
        </p:nvGraphicFramePr>
        <p:xfrm>
          <a:off x="153575" y="783780"/>
          <a:ext cx="8788543" cy="3566160"/>
        </p:xfrm>
        <a:graphic>
          <a:graphicData uri="http://schemas.openxmlformats.org/drawingml/2006/table">
            <a:tbl>
              <a:tblPr/>
              <a:tblGrid>
                <a:gridCol w="8788543">
                  <a:extLst>
                    <a:ext uri="{9D8B030D-6E8A-4147-A177-3AD203B41FA5}">
                      <a16:colId xmlns:a16="http://schemas.microsoft.com/office/drawing/2014/main" val="20000"/>
                    </a:ext>
                  </a:extLst>
                </a:gridCol>
              </a:tblGrid>
              <a:tr h="3435845">
                <a:tc>
                  <a:txBody>
                    <a:bodyPr/>
                    <a:lstStyle/>
                    <a:p>
                      <a:pPr rtl="0" fontAlgn="base"/>
                      <a:r>
                        <a:rPr lang="en-US" sz="1800" b="0" i="0" u="none" strike="noStrike" cap="none" dirty="0">
                          <a:solidFill>
                            <a:schemeClr val="tx1"/>
                          </a:solidFill>
                          <a:effectLst/>
                          <a:latin typeface="Calibri" pitchFamily="34" charset="0"/>
                          <a:ea typeface="+mn-ea"/>
                          <a:cs typeface="Calibri" pitchFamily="34" charset="0"/>
                          <a:sym typeface="Arial"/>
                        </a:rPr>
                        <a:t>Which of the following is incorrect</a:t>
                      </a:r>
                      <a:r>
                        <a:rPr lang="en-US" sz="1800" b="0" i="0" u="none" strike="noStrike" cap="none" baseline="0" dirty="0">
                          <a:solidFill>
                            <a:schemeClr val="tx1"/>
                          </a:solidFill>
                          <a:effectLst/>
                          <a:latin typeface="Calibri" pitchFamily="34" charset="0"/>
                          <a:ea typeface="+mn-ea"/>
                          <a:cs typeface="Calibri" pitchFamily="34" charset="0"/>
                          <a:sym typeface="Arial"/>
                        </a:rPr>
                        <a:t> about in </a:t>
                      </a:r>
                      <a:r>
                        <a:rPr lang="en-US" sz="1800" b="0" i="0" u="none" strike="noStrike" cap="none" dirty="0">
                          <a:solidFill>
                            <a:schemeClr val="tx1"/>
                          </a:solidFill>
                          <a:effectLst/>
                          <a:latin typeface="Calibri" pitchFamily="34" charset="0"/>
                          <a:ea typeface="+mn-ea"/>
                          <a:cs typeface="Calibri" pitchFamily="34" charset="0"/>
                          <a:sym typeface="Arial"/>
                        </a:rPr>
                        <a:t>template inheritance?</a:t>
                      </a:r>
                    </a:p>
                    <a:p>
                      <a:pPr lvl="1"/>
                      <a:endParaRPr lang="en-US" sz="1800" dirty="0">
                        <a:latin typeface="Calibri" pitchFamily="34" charset="0"/>
                        <a:cs typeface="Calibri" pitchFamily="34" charset="0"/>
                      </a:endParaRPr>
                    </a:p>
                    <a:p>
                      <a:pPr marL="342900" lvl="1" indent="-342900">
                        <a:buAutoNum type="arabicPeriod"/>
                      </a:pPr>
                      <a:r>
                        <a:rPr lang="en-US" sz="1800" dirty="0">
                          <a:latin typeface="Calibri" pitchFamily="34" charset="0"/>
                          <a:cs typeface="Calibri" pitchFamily="34" charset="0"/>
                        </a:rPr>
                        <a:t>The</a:t>
                      </a:r>
                      <a:r>
                        <a:rPr lang="en-US" sz="1800" baseline="0" dirty="0">
                          <a:latin typeface="Calibri" pitchFamily="34" charset="0"/>
                          <a:cs typeface="Calibri" pitchFamily="34" charset="0"/>
                        </a:rPr>
                        <a:t> correct way of accessing base class members are using </a:t>
                      </a:r>
                      <a:r>
                        <a:rPr lang="en-US" sz="1800" baseline="0" dirty="0" err="1">
                          <a:latin typeface="Calibri" pitchFamily="34" charset="0"/>
                          <a:cs typeface="Calibri" pitchFamily="34" charset="0"/>
                        </a:rPr>
                        <a:t>baseclassname</a:t>
                      </a:r>
                      <a:r>
                        <a:rPr lang="en-US" sz="1800" baseline="0" dirty="0">
                          <a:latin typeface="Calibri" pitchFamily="34" charset="0"/>
                          <a:cs typeface="Calibri" pitchFamily="34" charset="0"/>
                        </a:rPr>
                        <a:t>&lt;type&gt;</a:t>
                      </a:r>
                      <a:endParaRPr lang="en-US" sz="1800" dirty="0">
                        <a:latin typeface="Calibri" pitchFamily="34" charset="0"/>
                        <a:cs typeface="Calibri" pitchFamily="34" charset="0"/>
                      </a:endParaRPr>
                    </a:p>
                    <a:p>
                      <a:pPr marL="342900" lvl="1" indent="-342900">
                        <a:buAutoNum type="arabicPeriod"/>
                      </a:pPr>
                      <a:r>
                        <a:rPr lang="en-US" sz="1800" dirty="0">
                          <a:solidFill>
                            <a:srgbClr val="FF0000"/>
                          </a:solidFill>
                          <a:latin typeface="Calibri" pitchFamily="34" charset="0"/>
                          <a:cs typeface="Calibri" pitchFamily="34" charset="0"/>
                        </a:rPr>
                        <a:t>You</a:t>
                      </a:r>
                      <a:r>
                        <a:rPr lang="en-US" sz="1800" baseline="0" dirty="0">
                          <a:solidFill>
                            <a:srgbClr val="FF0000"/>
                          </a:solidFill>
                          <a:latin typeface="Calibri" pitchFamily="34" charset="0"/>
                          <a:cs typeface="Calibri" pitchFamily="34" charset="0"/>
                        </a:rPr>
                        <a:t> can access the base class using normal inheritance method</a:t>
                      </a:r>
                      <a:endParaRPr lang="en-US" sz="1800" dirty="0">
                        <a:solidFill>
                          <a:srgbClr val="FF0000"/>
                        </a:solidFill>
                        <a:latin typeface="Calibri" pitchFamily="34" charset="0"/>
                        <a:cs typeface="Calibri" pitchFamily="34" charset="0"/>
                      </a:endParaRPr>
                    </a:p>
                    <a:p>
                      <a:pPr marL="342900" lvl="1" indent="-342900">
                        <a:buAutoNum type="arabicPeriod"/>
                      </a:pPr>
                      <a:r>
                        <a:rPr lang="en-US" sz="1800" dirty="0">
                          <a:solidFill>
                            <a:schemeClr val="tx1"/>
                          </a:solidFill>
                          <a:latin typeface="Calibri" pitchFamily="34" charset="0"/>
                          <a:cs typeface="Calibri" pitchFamily="34" charset="0"/>
                        </a:rPr>
                        <a:t>While</a:t>
                      </a:r>
                      <a:r>
                        <a:rPr lang="en-US" sz="1800" baseline="0" dirty="0">
                          <a:solidFill>
                            <a:schemeClr val="tx1"/>
                          </a:solidFill>
                          <a:latin typeface="Calibri" pitchFamily="34" charset="0"/>
                          <a:cs typeface="Calibri" pitchFamily="34" charset="0"/>
                        </a:rPr>
                        <a:t> creating objects of derived class, mention &lt;</a:t>
                      </a:r>
                      <a:r>
                        <a:rPr lang="en-US" sz="1800" baseline="0" dirty="0" err="1">
                          <a:solidFill>
                            <a:schemeClr val="tx1"/>
                          </a:solidFill>
                          <a:latin typeface="Calibri" pitchFamily="34" charset="0"/>
                          <a:cs typeface="Calibri" pitchFamily="34" charset="0"/>
                        </a:rPr>
                        <a:t>datatype</a:t>
                      </a:r>
                      <a:r>
                        <a:rPr lang="en-US" sz="1800" baseline="0" dirty="0">
                          <a:solidFill>
                            <a:schemeClr val="tx1"/>
                          </a:solidFill>
                          <a:latin typeface="Calibri" pitchFamily="34" charset="0"/>
                          <a:cs typeface="Calibri" pitchFamily="34" charset="0"/>
                        </a:rPr>
                        <a:t>&gt;, else complier will report an error</a:t>
                      </a:r>
                      <a:endParaRPr lang="en-US" sz="1800" dirty="0">
                        <a:solidFill>
                          <a:schemeClr val="tx1"/>
                        </a:solidFill>
                        <a:latin typeface="Calibri" pitchFamily="34" charset="0"/>
                        <a:cs typeface="Calibri" pitchFamily="34" charset="0"/>
                      </a:endParaRPr>
                    </a:p>
                    <a:p>
                      <a:pPr marL="342900" lvl="1" indent="-342900">
                        <a:buAutoNum type="arabicPeriod"/>
                      </a:pPr>
                      <a:r>
                        <a:rPr lang="en-US" sz="1800" baseline="0" dirty="0">
                          <a:latin typeface="Calibri" pitchFamily="34" charset="0"/>
                          <a:cs typeface="Calibri" pitchFamily="34" charset="0"/>
                        </a:rPr>
                        <a:t>&lt;template class Type&gt; is mandatory before every class declaration.</a:t>
                      </a:r>
                    </a:p>
                    <a:p>
                      <a:pPr marL="0" lvl="1" indent="0">
                        <a:buNone/>
                      </a:pPr>
                      <a:endParaRPr lang="en-US" sz="1800" baseline="0" dirty="0">
                        <a:latin typeface="Calibri" pitchFamily="34" charset="0"/>
                        <a:cs typeface="Calibri" pitchFamily="34" charset="0"/>
                      </a:endParaRPr>
                    </a:p>
                    <a:p>
                      <a:pPr marL="0" lvl="1" indent="0">
                        <a:buNone/>
                      </a:pPr>
                      <a:endParaRPr lang="en-US" sz="1800" baseline="0" dirty="0">
                        <a:latin typeface="Calibri" pitchFamily="34" charset="0"/>
                        <a:cs typeface="Calibri" pitchFamily="34" charset="0"/>
                      </a:endParaRPr>
                    </a:p>
                    <a:p>
                      <a:pPr marL="0" lvl="1" indent="0">
                        <a:buNone/>
                      </a:pPr>
                      <a:endParaRPr lang="en-US" sz="1800" baseline="0" dirty="0">
                        <a:latin typeface="Calibri" pitchFamily="34" charset="0"/>
                        <a:cs typeface="Calibri" pitchFamily="34" charset="0"/>
                      </a:endParaRPr>
                    </a:p>
                    <a:p>
                      <a:pPr marL="0" lvl="1" indent="0">
                        <a:buNone/>
                      </a:pPr>
                      <a:endParaRPr lang="en-US" sz="1800" baseline="0" dirty="0">
                        <a:latin typeface="Calibri" pitchFamily="34" charset="0"/>
                        <a:cs typeface="Calibri" pitchFamily="34" charset="0"/>
                      </a:endParaRPr>
                    </a:p>
                    <a:p>
                      <a:pPr marL="0" lvl="1" indent="0">
                        <a:buNone/>
                      </a:pPr>
                      <a:endParaRPr lang="en-US" sz="1800" baseline="0" dirty="0">
                        <a:latin typeface="Calibri" pitchFamily="34" charset="0"/>
                        <a:cs typeface="Calibri" pitchFamily="34" charset="0"/>
                      </a:endParaRPr>
                    </a:p>
                    <a:p>
                      <a:pPr marL="0" lvl="1" indent="0">
                        <a:buNone/>
                      </a:pPr>
                      <a:endParaRPr lang="en-US" sz="1800" baseline="0" dirty="0">
                        <a:latin typeface="Calibri" pitchFamily="34" charset="0"/>
                        <a:cs typeface="Calibri" pitchFamily="34" charset="0"/>
                      </a:endParaRP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21397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000" b="1" dirty="0">
                <a:solidFill>
                  <a:schemeClr val="tx1"/>
                </a:solidFill>
                <a:latin typeface="Calibri"/>
                <a:ea typeface="Calibri"/>
                <a:cs typeface="Calibri"/>
                <a:sym typeface="Calibri"/>
              </a:rPr>
              <a:t>S</a:t>
            </a:r>
            <a:r>
              <a:rPr lang="en-IN" sz="3000" b="1" dirty="0">
                <a:solidFill>
                  <a:schemeClr val="tx1"/>
                </a:solidFill>
                <a:latin typeface="Calibri"/>
                <a:ea typeface="Calibri"/>
                <a:cs typeface="Calibri"/>
                <a:sym typeface="Calibri"/>
              </a:rPr>
              <a:t>TL</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5107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We have already understood the concept of C++ Template </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The C++ STL (Standard Template Library) is a powerful set of C++ template classes to provide general-purpose classes and functions with templates that implement many popular and commonly used algorithms and data structures like vectors, lists, queues, and stacks.</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It is a generalized library and so, its components are parameterized. </a:t>
            </a:r>
            <a:br>
              <a:rPr lang="en-US" sz="1800" dirty="0">
                <a:latin typeface="Calibri" pitchFamily="34" charset="0"/>
                <a:cs typeface="Calibri" pitchFamily="34" charset="0"/>
              </a:rPr>
            </a:br>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At the core of the C++ Standard Template Library are following three well-structured components −</a:t>
            </a:r>
          </a:p>
          <a:p>
            <a:pPr marL="342900" lvl="1" indent="-342900">
              <a:buFont typeface="+mj-lt"/>
              <a:buAutoNum type="arabicPeriod"/>
            </a:pPr>
            <a:r>
              <a:rPr lang="en-US" sz="1800" dirty="0">
                <a:latin typeface="Calibri" pitchFamily="34" charset="0"/>
                <a:cs typeface="Calibri" pitchFamily="34" charset="0"/>
              </a:rPr>
              <a:t>Containers</a:t>
            </a:r>
          </a:p>
          <a:p>
            <a:pPr marL="342900" lvl="1" indent="-342900">
              <a:buFont typeface="+mj-lt"/>
              <a:buAutoNum type="arabicPeriod"/>
            </a:pPr>
            <a:r>
              <a:rPr lang="en-US" sz="1800" dirty="0">
                <a:latin typeface="Calibri" pitchFamily="34" charset="0"/>
                <a:cs typeface="Calibri" pitchFamily="34" charset="0"/>
              </a:rPr>
              <a:t>Algorithms</a:t>
            </a:r>
          </a:p>
          <a:p>
            <a:pPr marL="342900" lvl="1" indent="-342900">
              <a:buFont typeface="+mj-lt"/>
              <a:buAutoNum type="arabicPeriod"/>
            </a:pPr>
            <a:r>
              <a:rPr lang="en-US" sz="1800" dirty="0">
                <a:latin typeface="Calibri" pitchFamily="34" charset="0"/>
                <a:cs typeface="Calibri" pitchFamily="34" charset="0"/>
              </a:rPr>
              <a:t>Iterators</a:t>
            </a:r>
          </a:p>
          <a:p>
            <a:pPr lvl="1"/>
            <a:r>
              <a:rPr lang="en-US" sz="1800" dirty="0"/>
              <a:t> </a:t>
            </a:r>
          </a:p>
          <a:p>
            <a:pPr lvl="1"/>
            <a:r>
              <a:rPr lang="en-US" sz="1800" dirty="0">
                <a:latin typeface="Calibri" pitchFamily="34" charset="0"/>
                <a:cs typeface="Calibri" pitchFamily="34" charset="0"/>
              </a:rPr>
              <a:t>Learning STL is important for every C++ programmer as it saves a lot of time while writing code.</a:t>
            </a:r>
          </a:p>
          <a:p>
            <a:pPr lvl="1"/>
            <a:endParaRPr lang="en-US" sz="1800" dirty="0">
              <a:latin typeface="Calibri" pitchFamily="34" charset="0"/>
              <a:cs typeface="Calibri" pitchFamily="34" charset="0"/>
            </a:endParaRPr>
          </a:p>
          <a:p>
            <a:pPr lvl="1"/>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Introduction </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72647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54379" y="671320"/>
            <a:ext cx="8881595" cy="4379804"/>
          </a:xfrm>
          <a:prstGeom prst="rect">
            <a:avLst/>
          </a:prstGeom>
          <a:noFill/>
          <a:ln>
            <a:solidFill>
              <a:schemeClr val="bg1">
                <a:lumMod val="95000"/>
              </a:schemeClr>
            </a:solid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All the three components have a rich set of pre-defined functions which help us in doing complicated tasks in very easy fashion.</a:t>
            </a:r>
          </a:p>
          <a:p>
            <a:pPr lvl="1"/>
            <a:endParaRPr lang="en-US" sz="1800" dirty="0">
              <a:latin typeface="Calibri" pitchFamily="34" charset="0"/>
              <a:cs typeface="Calibri" pitchFamily="34" charset="0"/>
            </a:endParaRPr>
          </a:p>
          <a:p>
            <a:r>
              <a:rPr lang="en-US" sz="1800" b="1" dirty="0">
                <a:latin typeface="Calibri" pitchFamily="34" charset="0"/>
                <a:cs typeface="Calibri" pitchFamily="34" charset="0"/>
              </a:rPr>
              <a:t>Containers</a:t>
            </a:r>
            <a:endParaRPr lang="en-US" sz="1800" dirty="0">
              <a:latin typeface="Calibri" pitchFamily="34" charset="0"/>
              <a:cs typeface="Calibri" pitchFamily="34" charset="0"/>
            </a:endParaRPr>
          </a:p>
          <a:p>
            <a:r>
              <a:rPr lang="en-US" sz="1800" dirty="0">
                <a:latin typeface="Calibri" pitchFamily="34" charset="0"/>
                <a:cs typeface="Calibri" pitchFamily="34" charset="0"/>
              </a:rPr>
              <a:t>Containers are used to manage collections of objects of a certain kind. There are several different types of containers like </a:t>
            </a:r>
            <a:r>
              <a:rPr lang="en-US" sz="1800" dirty="0" err="1">
                <a:latin typeface="Calibri" pitchFamily="34" charset="0"/>
                <a:cs typeface="Calibri" pitchFamily="34" charset="0"/>
              </a:rPr>
              <a:t>deque</a:t>
            </a:r>
            <a:r>
              <a:rPr lang="en-US" sz="1800" dirty="0">
                <a:latin typeface="Calibri" pitchFamily="34" charset="0"/>
                <a:cs typeface="Calibri" pitchFamily="34" charset="0"/>
              </a:rPr>
              <a:t>, list, vector, map etc.</a:t>
            </a:r>
          </a:p>
          <a:p>
            <a:endParaRPr lang="en-US" sz="1800" dirty="0">
              <a:latin typeface="Calibri" pitchFamily="34" charset="0"/>
              <a:cs typeface="Calibri" pitchFamily="34" charset="0"/>
            </a:endParaRPr>
          </a:p>
          <a:p>
            <a:r>
              <a:rPr lang="en-US" sz="1800" b="1" dirty="0">
                <a:latin typeface="Calibri" pitchFamily="34" charset="0"/>
                <a:cs typeface="Calibri" pitchFamily="34" charset="0"/>
              </a:rPr>
              <a:t>Algorithms</a:t>
            </a:r>
            <a:endParaRPr lang="en-US" sz="1800" dirty="0">
              <a:latin typeface="Calibri" pitchFamily="34" charset="0"/>
              <a:cs typeface="Calibri" pitchFamily="34" charset="0"/>
            </a:endParaRPr>
          </a:p>
          <a:p>
            <a:r>
              <a:rPr lang="en-US" sz="1800" dirty="0">
                <a:latin typeface="Calibri" pitchFamily="34" charset="0"/>
                <a:cs typeface="Calibri" pitchFamily="34" charset="0"/>
              </a:rPr>
              <a:t>Algorithms act on containers. They provide the means by which you will perform initialization, sorting, searching, and transforming of the contents of containers.</a:t>
            </a:r>
          </a:p>
          <a:p>
            <a:endParaRPr lang="en-US" sz="1800" dirty="0">
              <a:latin typeface="Calibri" pitchFamily="34" charset="0"/>
              <a:cs typeface="Calibri" pitchFamily="34" charset="0"/>
            </a:endParaRPr>
          </a:p>
          <a:p>
            <a:r>
              <a:rPr lang="en-US" sz="1800" b="1" dirty="0">
                <a:latin typeface="Calibri" pitchFamily="34" charset="0"/>
                <a:cs typeface="Calibri" pitchFamily="34" charset="0"/>
              </a:rPr>
              <a:t>Iterators</a:t>
            </a:r>
            <a:endParaRPr lang="en-US" sz="1800" dirty="0">
              <a:latin typeface="Calibri" pitchFamily="34" charset="0"/>
              <a:cs typeface="Calibri" pitchFamily="34" charset="0"/>
            </a:endParaRPr>
          </a:p>
          <a:p>
            <a:r>
              <a:rPr lang="en-US" sz="1800" dirty="0">
                <a:latin typeface="Calibri" pitchFamily="34" charset="0"/>
                <a:cs typeface="Calibri" pitchFamily="34" charset="0"/>
              </a:rPr>
              <a:t>Iterators are used to step through the elements of collections of objects. These collections may be containers or subsets of containers.</a:t>
            </a:r>
          </a:p>
          <a:p>
            <a:endParaRPr lang="en-US" dirty="0"/>
          </a:p>
          <a:p>
            <a:pPr lvl="1"/>
            <a:r>
              <a:rPr lang="en-US" sz="1800" dirty="0">
                <a:latin typeface="Calibri" pitchFamily="34" charset="0"/>
                <a:cs typeface="Calibri" pitchFamily="34" charset="0"/>
              </a:rPr>
              <a:t>Will discuss about each component in detail soon</a:t>
            </a:r>
          </a:p>
          <a:p>
            <a:pPr lvl="1"/>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Components</a:t>
            </a: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52902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Containers</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3722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419100" indent="-342900">
              <a:lnSpc>
                <a:spcPct val="200000"/>
              </a:lnSpc>
              <a:buSzPts val="2400"/>
              <a:buFont typeface="Arial" pitchFamily="34" charset="0"/>
              <a:buChar char="•"/>
            </a:pPr>
            <a:r>
              <a:rPr lang="en-US" sz="1800" dirty="0">
                <a:latin typeface="Calibri" pitchFamily="34" charset="0"/>
                <a:cs typeface="Calibri" pitchFamily="34" charset="0"/>
              </a:rPr>
              <a:t>Introduction to templates</a:t>
            </a:r>
          </a:p>
          <a:p>
            <a:pPr marL="419100" indent="-342900">
              <a:lnSpc>
                <a:spcPct val="200000"/>
              </a:lnSpc>
              <a:buSzPts val="2400"/>
              <a:buFont typeface="Arial" pitchFamily="34" charset="0"/>
              <a:buChar char="•"/>
            </a:pPr>
            <a:r>
              <a:rPr lang="en-US" sz="1800" dirty="0">
                <a:latin typeface="Calibri" pitchFamily="34" charset="0"/>
                <a:cs typeface="Calibri" pitchFamily="34" charset="0"/>
              </a:rPr>
              <a:t>Function template </a:t>
            </a:r>
          </a:p>
          <a:p>
            <a:pPr marL="419100" indent="-342900">
              <a:lnSpc>
                <a:spcPct val="200000"/>
              </a:lnSpc>
              <a:buSzPts val="2400"/>
              <a:buFont typeface="Arial" pitchFamily="34" charset="0"/>
              <a:buChar char="•"/>
            </a:pPr>
            <a:r>
              <a:rPr lang="en-US" sz="1800" dirty="0">
                <a:latin typeface="Calibri" pitchFamily="34" charset="0"/>
                <a:cs typeface="Calibri" pitchFamily="34" charset="0"/>
              </a:rPr>
              <a:t>class template </a:t>
            </a:r>
          </a:p>
          <a:p>
            <a:pPr marL="419100" indent="-342900">
              <a:lnSpc>
                <a:spcPct val="200000"/>
              </a:lnSpc>
              <a:buSzPts val="2400"/>
              <a:buFont typeface="Arial" pitchFamily="34" charset="0"/>
              <a:buChar char="•"/>
            </a:pPr>
            <a:endParaRPr lang="en-US" sz="1800" dirty="0">
              <a:latin typeface="Calibri" panose="020F0502020204030204" pitchFamily="34" charset="0"/>
              <a:cs typeface="Calibri" panose="020F0502020204030204" pitchFamily="34" charset="0"/>
              <a:sym typeface="Calibri"/>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54379" y="671320"/>
            <a:ext cx="8881595" cy="4379804"/>
          </a:xfrm>
          <a:prstGeom prst="rect">
            <a:avLst/>
          </a:prstGeom>
          <a:noFill/>
          <a:ln>
            <a:solidFill>
              <a:schemeClr val="bg1">
                <a:lumMod val="95000"/>
              </a:schemeClr>
            </a:solidFill>
          </a:ln>
        </p:spPr>
        <p:txBody>
          <a:bodyPr spcFirstLastPara="1" wrap="square" lIns="91425" tIns="91425" rIns="91425" bIns="91425" anchor="t" anchorCtr="0">
            <a:noAutofit/>
          </a:bodyPr>
          <a:lstStyle/>
          <a:p>
            <a:r>
              <a:rPr lang="en-US" sz="1800" dirty="0">
                <a:latin typeface="Calibri" pitchFamily="34" charset="0"/>
                <a:cs typeface="Calibri" pitchFamily="34" charset="0"/>
              </a:rPr>
              <a:t>Containers are library used to manage collections of classes and objects of a certain kind. </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The containers are implemented as generic class templates.</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Containers help us to implement and replicate simple and complex data structures very easily like arrays, lists, trees , stack, queues, etc.</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For example you can very easily define a linked list in a single statement by using list container of container library in STL , saving your time and effort. It means a linked list template is already defined. You have to simply use it by creating objects from it and calling methods of it.</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Containers can be used to hold different kind of objects. It means same container can be operated on any data types , you don’t have to define the same container for different type of elements.</a:t>
            </a: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Containers</a:t>
            </a: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35487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54379" y="671320"/>
            <a:ext cx="8906493" cy="4379804"/>
          </a:xfrm>
          <a:prstGeom prst="rect">
            <a:avLst/>
          </a:prstGeom>
          <a:noFill/>
          <a:ln>
            <a:solidFill>
              <a:schemeClr val="tx1"/>
            </a:solid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Array: is a linear collection of elements of similar data types. Operations possible on array : addition of elements. Addition can be done randomly.</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Stack: collection of items arranged on top of each other in the form of pile where elements are inserted and extracted only from one end of the pile.. Stack is a linear data structure which follows a particular order in which the operations are performed. The order may be LIFO (Last In First Out) or FILO (First In Last Out)</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Queue: A Queue is a linear structure which follows a particular order in which the operations are performed. specifically designed to operate in a FIFO context (first-in first-out), where elements are inserted into one end of the container and extracted from the other</a:t>
            </a:r>
          </a:p>
          <a:p>
            <a:pPr lvl="1"/>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2592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D</a:t>
            </a:r>
            <a:r>
              <a:rPr lang="en" sz="2400" b="1" dirty="0">
                <a:solidFill>
                  <a:srgbClr val="FFFFFF"/>
                </a:solidFill>
                <a:latin typeface="Calibri" panose="020F0502020204030204" pitchFamily="34" charset="0"/>
                <a:cs typeface="Calibri" panose="020F0502020204030204" pitchFamily="34" charset="0"/>
              </a:rPr>
              <a:t>ata structures</a:t>
            </a: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50016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54379" y="671320"/>
            <a:ext cx="8906493" cy="4379804"/>
          </a:xfrm>
          <a:prstGeom prst="rect">
            <a:avLst/>
          </a:prstGeom>
          <a:noFill/>
          <a:ln>
            <a:solidFill>
              <a:schemeClr val="tx1"/>
            </a:solid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Linked list:   A linked list is a linear data structure, in which the elements are not stored at contiguous memory locations. </a:t>
            </a:r>
          </a:p>
          <a:p>
            <a:pPr lvl="1"/>
            <a:endParaRPr lang="en-US" sz="1800" dirty="0">
              <a:latin typeface="Calibri" pitchFamily="34" charset="0"/>
              <a:cs typeface="Calibri" pitchFamily="34" charset="0"/>
            </a:endParaRPr>
          </a:p>
          <a:p>
            <a:pPr lvl="1"/>
            <a:endParaRPr lang="en-US" sz="1800" dirty="0">
              <a:latin typeface="Calibri" pitchFamily="34" charset="0"/>
              <a:cs typeface="Calibri" pitchFamily="34" charset="0"/>
            </a:endParaRPr>
          </a:p>
          <a:p>
            <a:pPr lvl="1"/>
            <a:endParaRPr lang="en-US" sz="1800" dirty="0">
              <a:latin typeface="Calibri" pitchFamily="34" charset="0"/>
              <a:cs typeface="Calibri" pitchFamily="34" charset="0"/>
            </a:endParaRPr>
          </a:p>
          <a:p>
            <a:pPr lvl="1"/>
            <a:endParaRPr lang="en-US" sz="1800" dirty="0">
              <a:latin typeface="Calibri" pitchFamily="34" charset="0"/>
              <a:cs typeface="Calibri" pitchFamily="34" charset="0"/>
            </a:endParaRPr>
          </a:p>
          <a:p>
            <a:pPr lvl="1"/>
            <a:endParaRPr lang="en-US" sz="1800" dirty="0">
              <a:latin typeface="Calibri" pitchFamily="34" charset="0"/>
              <a:cs typeface="Calibri" pitchFamily="34" charset="0"/>
            </a:endParaRPr>
          </a:p>
          <a:p>
            <a:pPr lvl="1"/>
            <a:endParaRPr lang="en-US" sz="1800" dirty="0">
              <a:latin typeface="Calibri" pitchFamily="34" charset="0"/>
              <a:cs typeface="Calibri" pitchFamily="34" charset="0"/>
            </a:endParaRP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To create a linked list, following structure need to be created. Program will work around this structure.</a:t>
            </a:r>
          </a:p>
          <a:p>
            <a:pPr lvl="1"/>
            <a:endParaRPr lang="en-US" sz="1800" dirty="0">
              <a:latin typeface="Calibri" pitchFamily="34" charset="0"/>
              <a:cs typeface="Calibri" pitchFamily="34" charset="0"/>
            </a:endParaRPr>
          </a:p>
          <a:p>
            <a:pPr lvl="1"/>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2592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D</a:t>
            </a:r>
            <a:r>
              <a:rPr lang="en" sz="2400" b="1" dirty="0">
                <a:solidFill>
                  <a:srgbClr val="FFFFFF"/>
                </a:solidFill>
                <a:latin typeface="Calibri" panose="020F0502020204030204" pitchFamily="34" charset="0"/>
                <a:cs typeface="Calibri" panose="020F0502020204030204" pitchFamily="34" charset="0"/>
              </a:rPr>
              <a:t>ata structures</a:t>
            </a: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3528" y="1434387"/>
            <a:ext cx="5942301" cy="1323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Table 1"/>
          <p:cNvGraphicFramePr>
            <a:graphicFrameLocks noGrp="1"/>
          </p:cNvGraphicFramePr>
          <p:nvPr/>
        </p:nvGraphicFramePr>
        <p:xfrm>
          <a:off x="1655618" y="3716976"/>
          <a:ext cx="5904014" cy="1219200"/>
        </p:xfrm>
        <a:graphic>
          <a:graphicData uri="http://schemas.openxmlformats.org/drawingml/2006/table">
            <a:tbl>
              <a:tblPr/>
              <a:tblGrid>
                <a:gridCol w="5904014">
                  <a:extLst>
                    <a:ext uri="{9D8B030D-6E8A-4147-A177-3AD203B41FA5}">
                      <a16:colId xmlns:a16="http://schemas.microsoft.com/office/drawing/2014/main" val="20000"/>
                    </a:ext>
                  </a:extLst>
                </a:gridCol>
              </a:tblGrid>
              <a:tr h="1023958">
                <a:tc>
                  <a:txBody>
                    <a:bodyPr/>
                    <a:lstStyle/>
                    <a:p>
                      <a:pPr algn="l" rtl="0" fontAlgn="base"/>
                      <a:r>
                        <a:rPr lang="en-US" sz="1250" b="0" i="0" dirty="0">
                          <a:effectLst/>
                          <a:latin typeface="Consolas"/>
                        </a:rPr>
                        <a:t>// A linked list node</a:t>
                      </a:r>
                    </a:p>
                    <a:p>
                      <a:pPr algn="l" rtl="0" fontAlgn="base"/>
                      <a:r>
                        <a:rPr lang="en-US" sz="1250" b="0" i="0" dirty="0" err="1">
                          <a:effectLst/>
                          <a:latin typeface="Consolas"/>
                        </a:rPr>
                        <a:t>struct</a:t>
                      </a:r>
                      <a:r>
                        <a:rPr lang="en-US" sz="1250" b="0" i="0" dirty="0">
                          <a:effectLst/>
                          <a:latin typeface="Consolas"/>
                        </a:rPr>
                        <a:t> Node {</a:t>
                      </a:r>
                    </a:p>
                    <a:p>
                      <a:pPr algn="l" rtl="0" fontAlgn="base"/>
                      <a:r>
                        <a:rPr lang="en-US" sz="1250" b="0" i="0" dirty="0">
                          <a:effectLst/>
                          <a:latin typeface="Consolas"/>
                        </a:rPr>
                        <a:t>    </a:t>
                      </a:r>
                      <a:r>
                        <a:rPr lang="en-US" sz="1250" b="0" i="0" dirty="0" err="1">
                          <a:effectLst/>
                          <a:latin typeface="Consolas"/>
                        </a:rPr>
                        <a:t>int</a:t>
                      </a:r>
                      <a:r>
                        <a:rPr lang="en-US" sz="1250" b="0" i="0" dirty="0">
                          <a:effectLst/>
                          <a:latin typeface="Consolas"/>
                        </a:rPr>
                        <a:t> data;</a:t>
                      </a:r>
                    </a:p>
                    <a:p>
                      <a:pPr algn="l" rtl="0" fontAlgn="base"/>
                      <a:r>
                        <a:rPr lang="en-US" sz="1250" b="0" i="0" dirty="0">
                          <a:effectLst/>
                          <a:latin typeface="Consolas"/>
                        </a:rPr>
                        <a:t>    </a:t>
                      </a:r>
                      <a:r>
                        <a:rPr lang="en-US" sz="1250" b="0" i="0" dirty="0" err="1">
                          <a:effectLst/>
                          <a:latin typeface="Consolas"/>
                        </a:rPr>
                        <a:t>struct</a:t>
                      </a:r>
                      <a:r>
                        <a:rPr lang="en-US" sz="1250" b="0" i="0" dirty="0">
                          <a:effectLst/>
                          <a:latin typeface="Consolas"/>
                        </a:rPr>
                        <a:t> Node* next;</a:t>
                      </a:r>
                    </a:p>
                    <a:p>
                      <a:pPr algn="l" rtl="0" fontAlgn="base"/>
                      <a:r>
                        <a:rPr lang="en-US" sz="1250" b="0" i="0" dirty="0">
                          <a:effectLst/>
                          <a:latin typeface="Consolas"/>
                        </a:rPr>
                        <a:t>};</a:t>
                      </a:r>
                    </a:p>
                  </a:txBody>
                  <a:tcPr marL="95250" marR="95250" marT="133350" marB="133350"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3" name="Rectangle 3"/>
          <p:cNvSpPr>
            <a:spLocks noChangeArrowheads="1"/>
          </p:cNvSpPr>
          <p:nvPr/>
        </p:nvSpPr>
        <p:spPr bwMode="auto">
          <a:xfrm>
            <a:off x="1619250" y="22510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51958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54379" y="671320"/>
            <a:ext cx="8906493" cy="4379804"/>
          </a:xfrm>
          <a:prstGeom prst="rect">
            <a:avLst/>
          </a:prstGeom>
          <a:noFill/>
          <a:ln>
            <a:solidFill>
              <a:schemeClr val="tx1"/>
            </a:solid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Tree: A tree is a nonlinear data structure, compared to arrays, linked lists, stacks and queues which are linear data structures. It is a collection of nodes connected by directed (or undirected) edges. </a:t>
            </a:r>
          </a:p>
          <a:p>
            <a:pPr lvl="1"/>
            <a:endParaRPr lang="en-US" sz="1800" dirty="0">
              <a:latin typeface="Calibri" pitchFamily="34" charset="0"/>
              <a:cs typeface="Calibri" pitchFamily="34" charset="0"/>
            </a:endParaRPr>
          </a:p>
          <a:p>
            <a:pPr lvl="1"/>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2592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D</a:t>
            </a:r>
            <a:r>
              <a:rPr lang="en" sz="2400" b="1" dirty="0">
                <a:solidFill>
                  <a:srgbClr val="FFFFFF"/>
                </a:solidFill>
                <a:latin typeface="Calibri" panose="020F0502020204030204" pitchFamily="34" charset="0"/>
                <a:cs typeface="Calibri" panose="020F0502020204030204" pitchFamily="34" charset="0"/>
              </a:rPr>
              <a:t>ata structures</a:t>
            </a: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9223" y="1722590"/>
            <a:ext cx="2753096" cy="3138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4182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marL="285750" indent="-285750" fontAlgn="base">
              <a:buFont typeface="Arial" pitchFamily="34" charset="0"/>
              <a:buChar char="•"/>
            </a:pPr>
            <a:r>
              <a:rPr lang="en-US" sz="1800" dirty="0">
                <a:latin typeface="Calibri" pitchFamily="34" charset="0"/>
                <a:cs typeface="Calibri" pitchFamily="34" charset="0"/>
              </a:rPr>
              <a:t>vector: replicates arrays</a:t>
            </a:r>
          </a:p>
          <a:p>
            <a:pPr marL="285750" indent="-285750" fontAlgn="base">
              <a:buFont typeface="Arial" pitchFamily="34" charset="0"/>
              <a:buChar char="•"/>
            </a:pPr>
            <a:endParaRPr lang="en-US" sz="1800" dirty="0">
              <a:latin typeface="Calibri" pitchFamily="34" charset="0"/>
              <a:cs typeface="Calibri" pitchFamily="34" charset="0"/>
            </a:endParaRPr>
          </a:p>
          <a:p>
            <a:pPr marL="285750" indent="-285750" fontAlgn="base">
              <a:buFont typeface="Arial" pitchFamily="34" charset="0"/>
              <a:buChar char="•"/>
            </a:pPr>
            <a:r>
              <a:rPr lang="en-US" sz="1800" dirty="0">
                <a:latin typeface="Calibri" pitchFamily="34" charset="0"/>
                <a:cs typeface="Calibri" pitchFamily="34" charset="0"/>
              </a:rPr>
              <a:t>queue: replicates queue</a:t>
            </a:r>
          </a:p>
          <a:p>
            <a:pPr marL="285750" indent="-285750" fontAlgn="base">
              <a:buFont typeface="Arial" pitchFamily="34" charset="0"/>
              <a:buChar char="•"/>
            </a:pPr>
            <a:endParaRPr lang="en-US" sz="1800" dirty="0">
              <a:latin typeface="Calibri" pitchFamily="34" charset="0"/>
              <a:cs typeface="Calibri" pitchFamily="34" charset="0"/>
            </a:endParaRPr>
          </a:p>
          <a:p>
            <a:pPr marL="285750" indent="-285750" fontAlgn="base">
              <a:buFont typeface="Arial" pitchFamily="34" charset="0"/>
              <a:buChar char="•"/>
            </a:pPr>
            <a:r>
              <a:rPr lang="en-US" sz="1800" dirty="0">
                <a:latin typeface="Calibri" pitchFamily="34" charset="0"/>
                <a:cs typeface="Calibri" pitchFamily="34" charset="0"/>
              </a:rPr>
              <a:t>stack: replicates stack</a:t>
            </a:r>
          </a:p>
          <a:p>
            <a:pPr marL="285750" indent="-285750" fontAlgn="base">
              <a:buFont typeface="Arial" pitchFamily="34" charset="0"/>
              <a:buChar char="•"/>
            </a:pPr>
            <a:endParaRPr lang="en-US" sz="1800" dirty="0">
              <a:latin typeface="Calibri" pitchFamily="34" charset="0"/>
              <a:cs typeface="Calibri" pitchFamily="34" charset="0"/>
            </a:endParaRPr>
          </a:p>
          <a:p>
            <a:pPr marL="285750" indent="-285750" fontAlgn="base">
              <a:buFont typeface="Arial" pitchFamily="34" charset="0"/>
              <a:buChar char="•"/>
            </a:pPr>
            <a:r>
              <a:rPr lang="en-US" sz="1800" dirty="0">
                <a:latin typeface="Calibri" pitchFamily="34" charset="0"/>
                <a:cs typeface="Calibri" pitchFamily="34" charset="0"/>
              </a:rPr>
              <a:t>list: replicates linked list</a:t>
            </a:r>
          </a:p>
          <a:p>
            <a:pPr marL="285750" indent="-285750" fontAlgn="base">
              <a:buFont typeface="Arial" pitchFamily="34" charset="0"/>
              <a:buChar char="•"/>
            </a:pPr>
            <a:endParaRPr lang="en-US" sz="1800" dirty="0">
              <a:latin typeface="Calibri" pitchFamily="34" charset="0"/>
              <a:cs typeface="Calibri" pitchFamily="34" charset="0"/>
            </a:endParaRPr>
          </a:p>
          <a:p>
            <a:pPr marL="285750" indent="-285750" fontAlgn="base">
              <a:buFont typeface="Arial" pitchFamily="34" charset="0"/>
              <a:buChar char="•"/>
            </a:pPr>
            <a:r>
              <a:rPr lang="en-US" sz="1800" dirty="0">
                <a:latin typeface="Calibri" pitchFamily="34" charset="0"/>
                <a:cs typeface="Calibri" pitchFamily="34" charset="0"/>
              </a:rPr>
              <a:t>set: replicates trees</a:t>
            </a:r>
          </a:p>
          <a:p>
            <a:pPr marL="285750" indent="-285750" fontAlgn="base">
              <a:buFont typeface="Arial" pitchFamily="34" charset="0"/>
              <a:buChar char="•"/>
            </a:pPr>
            <a:endParaRPr lang="en-US" sz="1800" dirty="0">
              <a:latin typeface="Calibri" pitchFamily="34" charset="0"/>
              <a:cs typeface="Calibri" pitchFamily="34" charset="0"/>
            </a:endParaRPr>
          </a:p>
          <a:p>
            <a:pPr marL="285750" indent="-285750" fontAlgn="base">
              <a:buFont typeface="Arial" pitchFamily="34" charset="0"/>
              <a:buChar char="•"/>
            </a:pPr>
            <a:r>
              <a:rPr lang="en-US" sz="1800" dirty="0">
                <a:latin typeface="Calibri" pitchFamily="34" charset="0"/>
                <a:cs typeface="Calibri" pitchFamily="34" charset="0"/>
              </a:rPr>
              <a:t>maps: associative arrays</a:t>
            </a:r>
          </a:p>
          <a:p>
            <a:pPr marL="285750" indent="-285750" fontAlgn="base">
              <a:buFont typeface="Arial" pitchFamily="34" charset="0"/>
              <a:buChar char="•"/>
            </a:pPr>
            <a:endParaRPr lang="en-US" sz="1800" dirty="0">
              <a:latin typeface="Calibri" pitchFamily="34" charset="0"/>
              <a:cs typeface="Calibri" pitchFamily="34" charset="0"/>
            </a:endParaRPr>
          </a:p>
          <a:p>
            <a:pPr marL="285750" indent="-285750" fontAlgn="base">
              <a:buFont typeface="Arial" pitchFamily="34" charset="0"/>
              <a:buChar char="•"/>
            </a:pPr>
            <a:r>
              <a:rPr lang="en-US" sz="1800" dirty="0">
                <a:latin typeface="Calibri" pitchFamily="34" charset="0"/>
                <a:cs typeface="Calibri" pitchFamily="34" charset="0"/>
              </a:rPr>
              <a:t>And many more…</a:t>
            </a:r>
          </a:p>
          <a:p>
            <a:pPr fontAlgn="base"/>
            <a:endParaRPr lang="en-IN"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Common containers</a:t>
            </a:r>
          </a:p>
        </p:txBody>
      </p:sp>
    </p:spTree>
    <p:extLst>
      <p:ext uri="{BB962C8B-B14F-4D97-AF65-F5344CB8AC3E}">
        <p14:creationId xmlns:p14="http://schemas.microsoft.com/office/powerpoint/2010/main" val="1498762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When we use container library, then we have to include that header file first and use the constructor to initialize the object.</a:t>
            </a:r>
          </a:p>
          <a:p>
            <a:pPr fontAlgn="base"/>
            <a:endParaRPr lang="en-US" sz="1800" dirty="0">
              <a:latin typeface="Calibri" pitchFamily="34" charset="0"/>
              <a:cs typeface="Calibri" pitchFamily="34" charset="0"/>
            </a:endParaRPr>
          </a:p>
          <a:p>
            <a:pPr fontAlgn="base"/>
            <a:r>
              <a:rPr lang="en-US" sz="1800" dirty="0" err="1">
                <a:latin typeface="Calibri" pitchFamily="34" charset="0"/>
                <a:cs typeface="Calibri" pitchFamily="34" charset="0"/>
              </a:rPr>
              <a:t>Eg</a:t>
            </a:r>
            <a:r>
              <a:rPr lang="en-US" sz="1800" dirty="0">
                <a:latin typeface="Calibri" pitchFamily="34" charset="0"/>
                <a:cs typeface="Calibri" pitchFamily="34" charset="0"/>
              </a:rPr>
              <a:t>. While using list container, include container list and create object as follows:</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fontAlgn="base"/>
            <a:r>
              <a:rPr lang="en-US" sz="1800" dirty="0">
                <a:latin typeface="Calibri" pitchFamily="34" charset="0"/>
                <a:cs typeface="Calibri" pitchFamily="34" charset="0"/>
              </a:rPr>
              <a:t>#include &lt;list&gt;</a:t>
            </a:r>
          </a:p>
          <a:p>
            <a:pPr fontAlgn="base"/>
            <a:endParaRPr lang="en-US" sz="1800" dirty="0">
              <a:latin typeface="Calibri" pitchFamily="34" charset="0"/>
              <a:cs typeface="Calibri" pitchFamily="34" charset="0"/>
            </a:endParaRPr>
          </a:p>
          <a:p>
            <a:pPr fontAlgn="base"/>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pPr fontAlgn="base"/>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list &lt;</a:t>
            </a:r>
            <a:r>
              <a:rPr lang="en-US" sz="1800" dirty="0" err="1">
                <a:latin typeface="Calibri" pitchFamily="34" charset="0"/>
                <a:cs typeface="Calibri" pitchFamily="34" charset="0"/>
              </a:rPr>
              <a:t>int</a:t>
            </a:r>
            <a:r>
              <a:rPr lang="en-US" sz="1800" dirty="0">
                <a:latin typeface="Calibri" pitchFamily="34" charset="0"/>
                <a:cs typeface="Calibri" pitchFamily="34" charset="0"/>
              </a:rPr>
              <a:t>&gt; </a:t>
            </a:r>
            <a:r>
              <a:rPr lang="en-US" sz="1800" dirty="0" err="1">
                <a:latin typeface="Calibri" pitchFamily="34" charset="0"/>
                <a:cs typeface="Calibri" pitchFamily="34" charset="0"/>
              </a:rPr>
              <a:t>mylist</a:t>
            </a:r>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list &lt;double&gt; mylist1;</a:t>
            </a:r>
          </a:p>
          <a:p>
            <a:pPr fontAlgn="base"/>
            <a:r>
              <a:rPr lang="en-US" sz="1800" dirty="0">
                <a:latin typeface="Calibri" pitchFamily="34" charset="0"/>
                <a:cs typeface="Calibri" pitchFamily="34" charset="0"/>
              </a:rPr>
              <a:t>	…..</a:t>
            </a:r>
          </a:p>
          <a:p>
            <a:pPr fontAlgn="base"/>
            <a:r>
              <a:rPr lang="en-US" sz="1800" dirty="0">
                <a:latin typeface="Calibri" pitchFamily="34" charset="0"/>
                <a:cs typeface="Calibri" pitchFamily="34" charset="0"/>
              </a:rPr>
              <a:t>	…..</a:t>
            </a:r>
          </a:p>
          <a:p>
            <a:pPr fontAlgn="base"/>
            <a:r>
              <a:rPr lang="en-US" sz="1800" dirty="0">
                <a:latin typeface="Calibri" pitchFamily="34" charset="0"/>
                <a:cs typeface="Calibri" pitchFamily="34" charset="0"/>
              </a:rPr>
              <a:t>}</a:t>
            </a:r>
          </a:p>
          <a:p>
            <a:pPr fontAlgn="base"/>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How to use container library</a:t>
            </a:r>
          </a:p>
        </p:txBody>
      </p:sp>
    </p:spTree>
    <p:extLst>
      <p:ext uri="{BB962C8B-B14F-4D97-AF65-F5344CB8AC3E}">
        <p14:creationId xmlns:p14="http://schemas.microsoft.com/office/powerpoint/2010/main" val="2073689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IN" sz="1800" dirty="0">
                <a:latin typeface="Calibri" pitchFamily="34" charset="0"/>
                <a:cs typeface="Calibri" pitchFamily="34" charset="0"/>
              </a:rPr>
              <a:t>In the above example shown, we don’t have to create list class. It already exists.</a:t>
            </a:r>
          </a:p>
          <a:p>
            <a:pPr lvl="1"/>
            <a:r>
              <a:rPr lang="en-IN" sz="1800" dirty="0">
                <a:latin typeface="Calibri" pitchFamily="34" charset="0"/>
                <a:cs typeface="Calibri" pitchFamily="34" charset="0"/>
              </a:rPr>
              <a:t>There are pre-defined containers in </a:t>
            </a:r>
            <a:r>
              <a:rPr lang="en-IN" sz="1800" dirty="0" err="1">
                <a:latin typeface="Calibri" pitchFamily="34" charset="0"/>
                <a:cs typeface="Calibri" pitchFamily="34" charset="0"/>
              </a:rPr>
              <a:t>c++</a:t>
            </a:r>
            <a:r>
              <a:rPr lang="en-IN" sz="1800" dirty="0">
                <a:latin typeface="Calibri" pitchFamily="34" charset="0"/>
                <a:cs typeface="Calibri" pitchFamily="34" charset="0"/>
              </a:rPr>
              <a:t>, which are list, vector, queues , stacks , etc.</a:t>
            </a:r>
          </a:p>
          <a:p>
            <a:pPr lvl="1"/>
            <a:endParaRPr lang="en-IN" sz="1800" dirty="0">
              <a:latin typeface="Calibri" pitchFamily="34" charset="0"/>
              <a:cs typeface="Calibri" pitchFamily="34" charset="0"/>
            </a:endParaRPr>
          </a:p>
          <a:p>
            <a:pPr lvl="1"/>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How to use container library</a:t>
            </a:r>
            <a:endParaRPr lang="en" sz="2400" b="1" dirty="0">
              <a:solidFill>
                <a:srgbClr val="FFFFFF"/>
              </a:solidFill>
              <a:latin typeface="Calibri" panose="020F0502020204030204" pitchFamily="34" charset="0"/>
              <a:cs typeface="Calibri" panose="020F0502020204030204" pitchFamily="34" charset="0"/>
            </a:endParaRPr>
          </a:p>
        </p:txBody>
      </p:sp>
      <p:sp>
        <p:nvSpPr>
          <p:cNvPr id="3" name="Rectangle 2"/>
          <p:cNvSpPr>
            <a:spLocks noChangeArrowheads="1"/>
          </p:cNvSpPr>
          <p:nvPr/>
        </p:nvSpPr>
        <p:spPr bwMode="auto">
          <a:xfrm>
            <a:off x="2219325" y="1123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75592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SYNTAX of array container:</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	array&lt;</a:t>
            </a:r>
            <a:r>
              <a:rPr lang="en-US" sz="1800" dirty="0" err="1">
                <a:latin typeface="Calibri" pitchFamily="34" charset="0"/>
                <a:cs typeface="Calibri" pitchFamily="34" charset="0"/>
              </a:rPr>
              <a:t>object_type</a:t>
            </a:r>
            <a:r>
              <a:rPr lang="en-US" sz="1800" dirty="0">
                <a:latin typeface="Calibri" pitchFamily="34" charset="0"/>
                <a:cs typeface="Calibri" pitchFamily="34" charset="0"/>
              </a:rPr>
              <a:t>, </a:t>
            </a:r>
            <a:r>
              <a:rPr lang="en-US" sz="1800" dirty="0" err="1">
                <a:latin typeface="Calibri" pitchFamily="34" charset="0"/>
                <a:cs typeface="Calibri" pitchFamily="34" charset="0"/>
              </a:rPr>
              <a:t>array_size</a:t>
            </a:r>
            <a:r>
              <a:rPr lang="en-US" sz="1800" dirty="0">
                <a:latin typeface="Calibri" pitchFamily="34" charset="0"/>
                <a:cs typeface="Calibri" pitchFamily="34" charset="0"/>
              </a:rPr>
              <a:t>&gt; </a:t>
            </a:r>
            <a:r>
              <a:rPr lang="en-US" sz="1800" dirty="0" err="1">
                <a:latin typeface="Calibri" pitchFamily="34" charset="0"/>
                <a:cs typeface="Calibri" pitchFamily="34" charset="0"/>
              </a:rPr>
              <a:t>array_name</a:t>
            </a:r>
            <a:r>
              <a:rPr lang="en-US" sz="1800" dirty="0">
                <a:latin typeface="Calibri" pitchFamily="34" charset="0"/>
                <a:cs typeface="Calibri" pitchFamily="34" charset="0"/>
              </a:rPr>
              <a:t>;</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The above code creates an empty array of </a:t>
            </a:r>
            <a:r>
              <a:rPr lang="en-US" sz="1800" b="1" dirty="0" err="1">
                <a:latin typeface="Calibri" pitchFamily="34" charset="0"/>
                <a:cs typeface="Calibri" pitchFamily="34" charset="0"/>
              </a:rPr>
              <a:t>object_type</a:t>
            </a:r>
            <a:r>
              <a:rPr lang="en-US" sz="1800" dirty="0">
                <a:latin typeface="Calibri" pitchFamily="34" charset="0"/>
                <a:cs typeface="Calibri" pitchFamily="34" charset="0"/>
              </a:rPr>
              <a:t> with maximum size of </a:t>
            </a:r>
            <a:r>
              <a:rPr lang="en-US" sz="1800" b="1" dirty="0" err="1">
                <a:latin typeface="Calibri" pitchFamily="34" charset="0"/>
                <a:cs typeface="Calibri" pitchFamily="34" charset="0"/>
              </a:rPr>
              <a:t>array_size</a:t>
            </a:r>
            <a:r>
              <a:rPr lang="en-US" sz="1800" dirty="0">
                <a:latin typeface="Calibri" pitchFamily="34" charset="0"/>
                <a:cs typeface="Calibri" pitchFamily="34" charset="0"/>
              </a:rPr>
              <a:t>.</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e.g. array &lt;</a:t>
            </a:r>
            <a:r>
              <a:rPr lang="en-US" sz="1800" dirty="0" err="1">
                <a:latin typeface="Calibri" pitchFamily="34" charset="0"/>
                <a:cs typeface="Calibri" pitchFamily="34" charset="0"/>
              </a:rPr>
              <a:t>int</a:t>
            </a:r>
            <a:r>
              <a:rPr lang="en-US" sz="1800" dirty="0">
                <a:latin typeface="Calibri" pitchFamily="34" charset="0"/>
                <a:cs typeface="Calibri" pitchFamily="34" charset="0"/>
              </a:rPr>
              <a:t>, 4&gt; A;</a:t>
            </a:r>
          </a:p>
          <a:p>
            <a:pPr lvl="1"/>
            <a:r>
              <a:rPr lang="en-US" sz="1800" dirty="0">
                <a:latin typeface="Calibri" pitchFamily="34" charset="0"/>
                <a:cs typeface="Calibri" pitchFamily="34" charset="0"/>
              </a:rPr>
              <a:t>- </a:t>
            </a:r>
            <a:r>
              <a:rPr lang="en-US" sz="1800" b="1" dirty="0">
                <a:latin typeface="Calibri" pitchFamily="34" charset="0"/>
                <a:cs typeface="Calibri" pitchFamily="34" charset="0"/>
              </a:rPr>
              <a:t>A</a:t>
            </a:r>
            <a:r>
              <a:rPr lang="en-US" sz="1800" dirty="0">
                <a:latin typeface="Calibri" pitchFamily="34" charset="0"/>
                <a:cs typeface="Calibri" pitchFamily="34" charset="0"/>
              </a:rPr>
              <a:t> is an </a:t>
            </a:r>
            <a:r>
              <a:rPr lang="en-US" sz="1800" b="1" dirty="0">
                <a:latin typeface="Calibri" pitchFamily="34" charset="0"/>
                <a:cs typeface="Calibri" pitchFamily="34" charset="0"/>
              </a:rPr>
              <a:t>array</a:t>
            </a:r>
            <a:r>
              <a:rPr lang="en-US" sz="1800" dirty="0">
                <a:latin typeface="Calibri" pitchFamily="34" charset="0"/>
                <a:cs typeface="Calibri" pitchFamily="34" charset="0"/>
              </a:rPr>
              <a:t> of </a:t>
            </a:r>
            <a:r>
              <a:rPr lang="en-US" sz="1800" b="1" dirty="0">
                <a:latin typeface="Calibri" pitchFamily="34" charset="0"/>
                <a:cs typeface="Calibri" pitchFamily="34" charset="0"/>
              </a:rPr>
              <a:t>4 integers.</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However, if you want to create an array with elements in it, you can do so by simply using the = operator, here is an example :</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e.g. array &lt;</a:t>
            </a:r>
            <a:r>
              <a:rPr lang="en-US" sz="1800" dirty="0" err="1">
                <a:latin typeface="Calibri" pitchFamily="34" charset="0"/>
                <a:cs typeface="Calibri" pitchFamily="34" charset="0"/>
              </a:rPr>
              <a:t>int</a:t>
            </a:r>
            <a:r>
              <a:rPr lang="en-US" sz="1800" dirty="0">
                <a:latin typeface="Calibri" pitchFamily="34" charset="0"/>
                <a:cs typeface="Calibri" pitchFamily="34" charset="0"/>
              </a:rPr>
              <a:t>, 5&gt; B ={11,22,33,44,55}</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Arrays in STL</a:t>
            </a:r>
            <a:endParaRPr lang="en" sz="2400" b="1" dirty="0">
              <a:solidFill>
                <a:srgbClr val="FFFFFF"/>
              </a:solidFill>
              <a:latin typeface="Calibri" panose="020F0502020204030204" pitchFamily="34" charset="0"/>
              <a:cs typeface="Calibri" panose="020F0502020204030204" pitchFamily="34" charset="0"/>
            </a:endParaRPr>
          </a:p>
        </p:txBody>
      </p:sp>
      <p:sp>
        <p:nvSpPr>
          <p:cNvPr id="3" name="Rectangle 2"/>
          <p:cNvSpPr>
            <a:spLocks noChangeArrowheads="1"/>
          </p:cNvSpPr>
          <p:nvPr/>
        </p:nvSpPr>
        <p:spPr bwMode="auto">
          <a:xfrm>
            <a:off x="2219325" y="1123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91847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 </a:t>
            </a:r>
          </a:p>
          <a:p>
            <a:pPr fontAlgn="base"/>
            <a:r>
              <a:rPr lang="en-US" sz="1800" dirty="0">
                <a:latin typeface="Calibri" pitchFamily="34" charset="0"/>
                <a:cs typeface="Calibri" pitchFamily="34" charset="0"/>
              </a:rPr>
              <a:t>#include&lt;array&gt;</a:t>
            </a:r>
          </a:p>
          <a:p>
            <a:pPr fontAlgn="base"/>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 </a:t>
            </a:r>
          </a:p>
          <a:p>
            <a:pPr fontAlgn="base"/>
            <a:endParaRPr lang="en-US" sz="1800" dirty="0">
              <a:latin typeface="Calibri" pitchFamily="34" charset="0"/>
              <a:cs typeface="Calibri" pitchFamily="34" charset="0"/>
            </a:endParaRPr>
          </a:p>
          <a:p>
            <a:pPr fontAlgn="base"/>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pPr fontAlgn="base"/>
            <a:r>
              <a:rPr lang="en-US" sz="1800" dirty="0">
                <a:latin typeface="Calibri" pitchFamily="34" charset="0"/>
                <a:cs typeface="Calibri" pitchFamily="34" charset="0"/>
              </a:rPr>
              <a:t>{    </a:t>
            </a:r>
          </a:p>
          <a:p>
            <a:pPr fontAlgn="base"/>
            <a:r>
              <a:rPr lang="en-US" sz="1800" dirty="0">
                <a:latin typeface="Calibri" pitchFamily="34" charset="0"/>
                <a:cs typeface="Calibri" pitchFamily="34" charset="0"/>
              </a:rPr>
              <a:t>	array &lt;</a:t>
            </a:r>
            <a:r>
              <a:rPr lang="en-US" sz="1800" dirty="0" err="1">
                <a:latin typeface="Calibri" pitchFamily="34" charset="0"/>
                <a:cs typeface="Calibri" pitchFamily="34" charset="0"/>
              </a:rPr>
              <a:t>int</a:t>
            </a:r>
            <a:r>
              <a:rPr lang="en-US" sz="1800" dirty="0">
                <a:latin typeface="Calibri" pitchFamily="34" charset="0"/>
                <a:cs typeface="Calibri" pitchFamily="34" charset="0"/>
              </a:rPr>
              <a:t>, 4&gt; A ={ 2,4,6,8};</a:t>
            </a:r>
          </a:p>
          <a:p>
            <a:pPr fontAlgn="base"/>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You can compile and run above code. It will not have any output.</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The above statement will create an array with 2,4,6,8 as data in the array.</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Practice question- array </a:t>
            </a:r>
          </a:p>
        </p:txBody>
      </p:sp>
    </p:spTree>
    <p:extLst>
      <p:ext uri="{BB962C8B-B14F-4D97-AF65-F5344CB8AC3E}">
        <p14:creationId xmlns:p14="http://schemas.microsoft.com/office/powerpoint/2010/main" val="2490010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Following are the important and most used member functions of array template.</a:t>
            </a:r>
          </a:p>
          <a:p>
            <a:pPr fontAlgn="base"/>
            <a:r>
              <a:rPr lang="en-US" sz="1800" dirty="0">
                <a:latin typeface="Calibri" pitchFamily="34" charset="0"/>
                <a:cs typeface="Calibri" pitchFamily="34" charset="0"/>
              </a:rPr>
              <a:t>	at function</a:t>
            </a:r>
          </a:p>
          <a:p>
            <a:pPr fontAlgn="base"/>
            <a:r>
              <a:rPr lang="en-US" sz="1800" dirty="0">
                <a:latin typeface="Calibri" pitchFamily="34" charset="0"/>
                <a:cs typeface="Calibri" pitchFamily="34" charset="0"/>
              </a:rPr>
              <a:t>This method returns value in the array at the given range. If the given range is greater than the array size, </a:t>
            </a:r>
            <a:r>
              <a:rPr lang="en-US" sz="1800" dirty="0" err="1">
                <a:latin typeface="Calibri" pitchFamily="34" charset="0"/>
                <a:cs typeface="Calibri" pitchFamily="34" charset="0"/>
              </a:rPr>
              <a:t>out_of_range</a:t>
            </a:r>
            <a:r>
              <a:rPr lang="en-US" sz="1800" dirty="0">
                <a:latin typeface="Calibri" pitchFamily="34" charset="0"/>
                <a:cs typeface="Calibri" pitchFamily="34" charset="0"/>
              </a:rPr>
              <a:t> exception is thrown. Here is a code snippet explaining the use of this operator :</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fontAlgn="base"/>
            <a:r>
              <a:rPr lang="en-US" sz="1800" dirty="0">
                <a:latin typeface="Calibri" pitchFamily="34" charset="0"/>
                <a:cs typeface="Calibri" pitchFamily="34" charset="0"/>
              </a:rPr>
              <a:t>#include &lt;array&gt;</a:t>
            </a:r>
          </a:p>
          <a:p>
            <a:pPr fontAlgn="base"/>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a:t>
            </a:r>
          </a:p>
          <a:p>
            <a:pPr fontAlgn="base"/>
            <a:r>
              <a:rPr lang="en-US" sz="1800" dirty="0" err="1">
                <a:latin typeface="Calibri" pitchFamily="34" charset="0"/>
                <a:cs typeface="Calibri" pitchFamily="34" charset="0"/>
              </a:rPr>
              <a:t>int</a:t>
            </a:r>
            <a:r>
              <a:rPr lang="en-US" sz="1800" dirty="0">
                <a:latin typeface="Calibri" pitchFamily="34" charset="0"/>
                <a:cs typeface="Calibri" pitchFamily="34" charset="0"/>
              </a:rPr>
              <a:t> main() {</a:t>
            </a:r>
          </a:p>
          <a:p>
            <a:pPr fontAlgn="base"/>
            <a:r>
              <a:rPr lang="en-US" sz="1800" dirty="0">
                <a:latin typeface="Calibri" pitchFamily="34" charset="0"/>
                <a:cs typeface="Calibri" pitchFamily="34" charset="0"/>
              </a:rPr>
              <a:t>    array &lt;</a:t>
            </a:r>
            <a:r>
              <a:rPr lang="en-US" sz="1800" dirty="0" err="1">
                <a:latin typeface="Calibri" pitchFamily="34" charset="0"/>
                <a:cs typeface="Calibri" pitchFamily="34" charset="0"/>
              </a:rPr>
              <a:t>int</a:t>
            </a:r>
            <a:r>
              <a:rPr lang="en-US" sz="1800" dirty="0">
                <a:latin typeface="Calibri" pitchFamily="34" charset="0"/>
                <a:cs typeface="Calibri" pitchFamily="34" charset="0"/>
              </a:rPr>
              <a:t> ,4&gt; a={1,2,3,4};</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a.at(2) ;    // prints 3</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a.at(3);    //prints 4</a:t>
            </a:r>
          </a:p>
          <a:p>
            <a:pPr fontAlgn="base"/>
            <a:r>
              <a:rPr lang="en-US" sz="1800" dirty="0">
                <a:latin typeface="Calibri" pitchFamily="34" charset="0"/>
                <a:cs typeface="Calibri" pitchFamily="34" charset="0"/>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Member function of array template</a:t>
            </a:r>
          </a:p>
        </p:txBody>
      </p:sp>
    </p:spTree>
    <p:extLst>
      <p:ext uri="{BB962C8B-B14F-4D97-AF65-F5344CB8AC3E}">
        <p14:creationId xmlns:p14="http://schemas.microsoft.com/office/powerpoint/2010/main" val="433374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19100" indent="-342900">
              <a:lnSpc>
                <a:spcPct val="200000"/>
              </a:lnSpc>
              <a:buSzPts val="2400"/>
              <a:buFont typeface="Arial" pitchFamily="34" charset="0"/>
              <a:buChar char="•"/>
            </a:pPr>
            <a:r>
              <a:rPr lang="en-US" sz="2000" dirty="0">
                <a:latin typeface="Calibri" pitchFamily="34" charset="0"/>
                <a:cs typeface="Calibri" pitchFamily="34" charset="0"/>
              </a:rPr>
              <a:t>Inheritance in template class(single level)</a:t>
            </a:r>
            <a:endParaRPr lang="en" sz="2000" dirty="0">
              <a:latin typeface="Calibri" panose="020F0502020204030204" pitchFamily="34" charset="0"/>
              <a:cs typeface="Calibri" panose="020F0502020204030204" pitchFamily="34" charset="0"/>
              <a:sym typeface="Calibri"/>
            </a:endParaRPr>
          </a:p>
          <a:p>
            <a:pPr marL="419100" indent="-342900">
              <a:lnSpc>
                <a:spcPct val="200000"/>
              </a:lnSpc>
              <a:buSzPts val="2400"/>
              <a:buFont typeface="Arial" pitchFamily="34" charset="0"/>
              <a:buChar char="•"/>
            </a:pPr>
            <a:r>
              <a:rPr lang="en-US" sz="2000" dirty="0">
                <a:latin typeface="Calibri" pitchFamily="34" charset="0"/>
                <a:cs typeface="Calibri" pitchFamily="34" charset="0"/>
              </a:rPr>
              <a:t>Introduction to STL </a:t>
            </a:r>
          </a:p>
          <a:p>
            <a:pPr marL="419100" indent="-342900">
              <a:lnSpc>
                <a:spcPct val="200000"/>
              </a:lnSpc>
              <a:buSzPts val="2400"/>
              <a:buFont typeface="Arial" pitchFamily="34" charset="0"/>
              <a:buChar char="•"/>
            </a:pPr>
            <a:r>
              <a:rPr lang="en-US" sz="2000" dirty="0">
                <a:latin typeface="Calibri" pitchFamily="34" charset="0"/>
                <a:cs typeface="Calibri" pitchFamily="34" charset="0"/>
              </a:rPr>
              <a:t>Containers</a:t>
            </a:r>
          </a:p>
          <a:p>
            <a:pPr marL="419100" indent="-342900">
              <a:lnSpc>
                <a:spcPct val="200000"/>
              </a:lnSpc>
              <a:buSzPts val="2400"/>
              <a:buFont typeface="Arial" pitchFamily="34" charset="0"/>
              <a:buChar char="•"/>
            </a:pPr>
            <a:r>
              <a:rPr lang="en-US" sz="2000" dirty="0">
                <a:latin typeface="Calibri" pitchFamily="34" charset="0"/>
                <a:cs typeface="Calibri" pitchFamily="34" charset="0"/>
              </a:rPr>
              <a:t>Algorithms and iterators</a:t>
            </a:r>
          </a:p>
          <a:p>
            <a:pPr marL="419100" indent="-342900">
              <a:lnSpc>
                <a:spcPct val="200000"/>
              </a:lnSpc>
              <a:buSzPts val="2400"/>
              <a:buFont typeface="Arial" pitchFamily="34" charset="0"/>
              <a:buChar char="•"/>
            </a:pPr>
            <a:r>
              <a:rPr lang="en-US" sz="2000" dirty="0">
                <a:latin typeface="Calibri" pitchFamily="34" charset="0"/>
                <a:cs typeface="Calibri" pitchFamily="34" charset="0"/>
              </a:rPr>
              <a:t>Container - Vector and List.</a:t>
            </a:r>
            <a:endParaRPr lang="en-US" sz="2000" dirty="0">
              <a:latin typeface="Calibri" panose="020F0502020204030204" pitchFamily="34" charset="0"/>
              <a:cs typeface="Calibri" panose="020F0502020204030204" pitchFamily="34" charset="0"/>
              <a:sym typeface="Calibri"/>
            </a:endParaRPr>
          </a:p>
          <a:p>
            <a:pPr marL="76200">
              <a:lnSpc>
                <a:spcPct val="200000"/>
              </a:lnSpc>
              <a:buSzPts val="2400"/>
            </a:pPr>
            <a:endParaRPr lang="en" sz="2000" dirty="0">
              <a:latin typeface="Calibri" panose="020F0502020204030204" pitchFamily="34" charset="0"/>
              <a:cs typeface="Calibri" panose="020F0502020204030204" pitchFamily="34" charset="0"/>
              <a:sym typeface="Calibri"/>
            </a:endParaRPr>
          </a:p>
          <a:p>
            <a:pPr marL="419100" indent="-342900">
              <a:lnSpc>
                <a:spcPct val="200000"/>
              </a:lnSpc>
              <a:buSzPts val="2400"/>
              <a:buFont typeface="Arial" pitchFamily="34" charset="0"/>
              <a:buChar char="•"/>
            </a:pPr>
            <a:r>
              <a:rPr lang="en-US" sz="2000" dirty="0">
                <a:latin typeface="Calibri" pitchFamily="34" charset="0"/>
                <a:cs typeface="Calibri" pitchFamily="34" charset="0"/>
              </a:rPr>
              <a:t>	</a:t>
            </a:r>
          </a:p>
          <a:p>
            <a:pPr marL="76200">
              <a:lnSpc>
                <a:spcPct val="200000"/>
              </a:lnSpc>
              <a:buSzPts val="2400"/>
            </a:pPr>
            <a:endParaRPr lang="en" sz="2000" dirty="0">
              <a:latin typeface="Calibri" panose="020F0502020204030204" pitchFamily="34" charset="0"/>
              <a:cs typeface="Calibri" panose="020F0502020204030204" pitchFamily="34" charset="0"/>
              <a:sym typeface="Calibri"/>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fontAlgn="base"/>
            <a:r>
              <a:rPr lang="en-US" sz="1800" dirty="0">
                <a:latin typeface="Calibri" pitchFamily="34" charset="0"/>
                <a:cs typeface="Calibri" pitchFamily="34" charset="0"/>
              </a:rPr>
              <a:t>#include &lt;array&gt;</a:t>
            </a:r>
          </a:p>
          <a:p>
            <a:pPr fontAlgn="base"/>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a:t>
            </a:r>
          </a:p>
          <a:p>
            <a:pPr fontAlgn="base"/>
            <a:r>
              <a:rPr lang="en-US" sz="1800" dirty="0" err="1">
                <a:latin typeface="Calibri" pitchFamily="34" charset="0"/>
                <a:cs typeface="Calibri" pitchFamily="34" charset="0"/>
              </a:rPr>
              <a:t>int</a:t>
            </a:r>
            <a:r>
              <a:rPr lang="en-US" sz="1800" dirty="0">
                <a:latin typeface="Calibri" pitchFamily="34" charset="0"/>
                <a:cs typeface="Calibri" pitchFamily="34" charset="0"/>
              </a:rPr>
              <a:t> main() {</a:t>
            </a:r>
          </a:p>
          <a:p>
            <a:pPr fontAlgn="base"/>
            <a:r>
              <a:rPr lang="en-US" sz="1800" dirty="0">
                <a:latin typeface="Calibri" pitchFamily="34" charset="0"/>
                <a:cs typeface="Calibri" pitchFamily="34" charset="0"/>
              </a:rPr>
              <a:t>    array &lt;</a:t>
            </a:r>
            <a:r>
              <a:rPr lang="en-US" sz="1800" dirty="0" err="1">
                <a:latin typeface="Calibri" pitchFamily="34" charset="0"/>
                <a:cs typeface="Calibri" pitchFamily="34" charset="0"/>
              </a:rPr>
              <a:t>int</a:t>
            </a:r>
            <a:r>
              <a:rPr lang="en-US" sz="1800" dirty="0">
                <a:latin typeface="Calibri" pitchFamily="34" charset="0"/>
                <a:cs typeface="Calibri" pitchFamily="34" charset="0"/>
              </a:rPr>
              <a:t> ,4&gt; a={1,2,3,4};</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a.at(2) ;    // prints 3</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 a[1];    //prints 2</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a.at(4); //This line when uncommented throws out of range exception	</a:t>
            </a:r>
          </a:p>
          <a:p>
            <a:pPr fontAlgn="base"/>
            <a:r>
              <a:rPr lang="en-US" sz="1800" dirty="0">
                <a:latin typeface="Calibri" pitchFamily="34" charset="0"/>
                <a:cs typeface="Calibri" pitchFamily="34" charset="0"/>
              </a:rPr>
              <a:t>}</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Note: There are many more functions available in array. However we will restrict ourselves here as we just wanted to learn basic syntax of container class use. We do not have array in syllabus</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Practice question </a:t>
            </a:r>
          </a:p>
        </p:txBody>
      </p:sp>
    </p:spTree>
    <p:extLst>
      <p:ext uri="{BB962C8B-B14F-4D97-AF65-F5344CB8AC3E}">
        <p14:creationId xmlns:p14="http://schemas.microsoft.com/office/powerpoint/2010/main" val="567811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While using container class template, please remember following points</a:t>
            </a:r>
          </a:p>
          <a:p>
            <a:pPr fontAlgn="base"/>
            <a:endParaRPr lang="en-US" sz="1800" dirty="0">
              <a:latin typeface="Calibri" pitchFamily="34" charset="0"/>
              <a:cs typeface="Calibri" pitchFamily="34" charset="0"/>
            </a:endParaRPr>
          </a:p>
          <a:p>
            <a:pPr marL="342900" indent="-342900" fontAlgn="base">
              <a:buAutoNum type="arabicPeriod"/>
            </a:pPr>
            <a:r>
              <a:rPr lang="en-US" sz="1800" dirty="0">
                <a:latin typeface="Calibri" pitchFamily="34" charset="0"/>
                <a:cs typeface="Calibri" pitchFamily="34" charset="0"/>
              </a:rPr>
              <a:t>Include respective header file </a:t>
            </a:r>
          </a:p>
          <a:p>
            <a:pPr lvl="1"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e.g</a:t>
            </a:r>
            <a:r>
              <a:rPr lang="en-US" sz="1800" dirty="0">
                <a:latin typeface="Calibri" pitchFamily="34" charset="0"/>
                <a:cs typeface="Calibri" pitchFamily="34" charset="0"/>
              </a:rPr>
              <a:t> 		#include&lt; array&gt;</a:t>
            </a:r>
          </a:p>
          <a:p>
            <a:pPr lvl="1"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2. Use the template class name to create objects from it.  </a:t>
            </a:r>
          </a:p>
          <a:p>
            <a:pPr fontAlgn="base"/>
            <a:r>
              <a:rPr lang="en-US" sz="1800" dirty="0">
                <a:latin typeface="Calibri" pitchFamily="34" charset="0"/>
                <a:cs typeface="Calibri" pitchFamily="34" charset="0"/>
              </a:rPr>
              <a:t>	e.g. 		array&lt;</a:t>
            </a:r>
            <a:r>
              <a:rPr lang="en-US" sz="1800" dirty="0" err="1">
                <a:latin typeface="Calibri" pitchFamily="34" charset="0"/>
                <a:cs typeface="Calibri" pitchFamily="34" charset="0"/>
              </a:rPr>
              <a:t>int</a:t>
            </a:r>
            <a:r>
              <a:rPr lang="en-US" sz="1800" dirty="0">
                <a:latin typeface="Calibri" pitchFamily="34" charset="0"/>
                <a:cs typeface="Calibri" pitchFamily="34" charset="0"/>
              </a:rPr>
              <a:t>, 5&gt; </a:t>
            </a:r>
            <a:r>
              <a:rPr lang="en-US" sz="1800" dirty="0" err="1">
                <a:latin typeface="Calibri" pitchFamily="34" charset="0"/>
                <a:cs typeface="Calibri" pitchFamily="34" charset="0"/>
              </a:rPr>
              <a:t>objA</a:t>
            </a:r>
            <a:r>
              <a:rPr lang="en-US" sz="1800" dirty="0">
                <a:latin typeface="Calibri" pitchFamily="34" charset="0"/>
                <a:cs typeface="Calibri" pitchFamily="34" charset="0"/>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Points to remember </a:t>
            </a:r>
          </a:p>
        </p:txBody>
      </p:sp>
    </p:spTree>
    <p:extLst>
      <p:ext uri="{BB962C8B-B14F-4D97-AF65-F5344CB8AC3E}">
        <p14:creationId xmlns:p14="http://schemas.microsoft.com/office/powerpoint/2010/main" val="533299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We will be studying only two containers in STL</a:t>
            </a:r>
          </a:p>
          <a:p>
            <a:pPr fontAlgn="base"/>
            <a:endParaRPr lang="en-US" sz="1800" dirty="0">
              <a:latin typeface="Calibri" pitchFamily="34" charset="0"/>
              <a:cs typeface="Calibri" pitchFamily="34" charset="0"/>
            </a:endParaRPr>
          </a:p>
          <a:p>
            <a:pPr marL="342900" indent="-342900" fontAlgn="base">
              <a:buAutoNum type="arabicPeriod"/>
            </a:pPr>
            <a:r>
              <a:rPr lang="en-US" sz="1800" dirty="0">
                <a:latin typeface="Calibri" pitchFamily="34" charset="0"/>
                <a:cs typeface="Calibri" pitchFamily="34" charset="0"/>
              </a:rPr>
              <a:t>Vector</a:t>
            </a:r>
          </a:p>
          <a:p>
            <a:pPr marL="342900" indent="-342900" fontAlgn="base">
              <a:buAutoNum type="arabicPeriod"/>
            </a:pPr>
            <a:endParaRPr lang="en-US" sz="1800" dirty="0">
              <a:latin typeface="Calibri" pitchFamily="34" charset="0"/>
              <a:cs typeface="Calibri" pitchFamily="34" charset="0"/>
            </a:endParaRPr>
          </a:p>
          <a:p>
            <a:pPr marL="342900" indent="-342900" fontAlgn="base">
              <a:buAutoNum type="arabicPeriod"/>
            </a:pPr>
            <a:r>
              <a:rPr lang="en-US" sz="1800" dirty="0">
                <a:latin typeface="Calibri" pitchFamily="34" charset="0"/>
                <a:cs typeface="Calibri" pitchFamily="34" charset="0"/>
              </a:rPr>
              <a:t>Lists</a:t>
            </a:r>
          </a:p>
          <a:p>
            <a:pPr fontAlgn="base"/>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Containers in STL	</a:t>
            </a:r>
          </a:p>
        </p:txBody>
      </p:sp>
    </p:spTree>
    <p:extLst>
      <p:ext uri="{BB962C8B-B14F-4D97-AF65-F5344CB8AC3E}">
        <p14:creationId xmlns:p14="http://schemas.microsoft.com/office/powerpoint/2010/main" val="2764638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marL="285750" indent="-285750" fontAlgn="base">
              <a:buFont typeface="Arial" pitchFamily="34" charset="0"/>
              <a:buChar char="•"/>
            </a:pPr>
            <a:r>
              <a:rPr lang="en-US" sz="1800" dirty="0">
                <a:latin typeface="Calibri" pitchFamily="34" charset="0"/>
                <a:cs typeface="Calibri" pitchFamily="34" charset="0"/>
              </a:rPr>
              <a:t>Earlier we have learnt array container in STL (or in general) using </a:t>
            </a:r>
          </a:p>
          <a:p>
            <a:pPr fontAlgn="base"/>
            <a:r>
              <a:rPr lang="en-US" sz="1800" dirty="0">
                <a:latin typeface="Calibri" pitchFamily="34" charset="0"/>
                <a:cs typeface="Calibri" pitchFamily="34" charset="0"/>
              </a:rPr>
              <a:t>		Array&lt;</a:t>
            </a:r>
            <a:r>
              <a:rPr lang="en-US" sz="1800" dirty="0" err="1">
                <a:latin typeface="Calibri" pitchFamily="34" charset="0"/>
                <a:cs typeface="Calibri" pitchFamily="34" charset="0"/>
              </a:rPr>
              <a:t>int</a:t>
            </a:r>
            <a:r>
              <a:rPr lang="en-US" sz="1800" dirty="0">
                <a:latin typeface="Calibri" pitchFamily="34" charset="0"/>
                <a:cs typeface="Calibri" pitchFamily="34" charset="0"/>
              </a:rPr>
              <a:t>, 5&gt; A;</a:t>
            </a:r>
          </a:p>
          <a:p>
            <a:pPr marL="285750" indent="-285750" fontAlgn="base">
              <a:buFont typeface="Arial" pitchFamily="34" charset="0"/>
              <a:buChar char="•"/>
            </a:pPr>
            <a:r>
              <a:rPr lang="en-US" sz="1800" dirty="0">
                <a:latin typeface="Calibri" pitchFamily="34" charset="0"/>
                <a:cs typeface="Calibri" pitchFamily="34" charset="0"/>
              </a:rPr>
              <a:t>This array can contain 5 elements in an array named A. It is fixed size array.</a:t>
            </a:r>
          </a:p>
          <a:p>
            <a:pPr marL="285750" indent="-285750" fontAlgn="base">
              <a:buFont typeface="Arial" pitchFamily="34" charset="0"/>
              <a:buChar char="•"/>
            </a:pPr>
            <a:endParaRPr lang="en-US" sz="1800" dirty="0">
              <a:latin typeface="Calibri" pitchFamily="34" charset="0"/>
              <a:cs typeface="Calibri" pitchFamily="34" charset="0"/>
            </a:endParaRPr>
          </a:p>
          <a:p>
            <a:pPr marL="285750" indent="-285750" fontAlgn="base">
              <a:buFont typeface="Arial" pitchFamily="34" charset="0"/>
              <a:buChar char="•"/>
            </a:pPr>
            <a:r>
              <a:rPr lang="en-US" sz="1800" dirty="0">
                <a:latin typeface="Calibri" pitchFamily="34" charset="0"/>
                <a:cs typeface="Calibri" pitchFamily="34" charset="0"/>
              </a:rPr>
              <a:t>Drawbacks of array:</a:t>
            </a:r>
          </a:p>
          <a:p>
            <a:pPr lvl="2" fontAlgn="base"/>
            <a:r>
              <a:rPr lang="en-US" sz="1800" dirty="0">
                <a:latin typeface="Calibri" pitchFamily="34" charset="0"/>
                <a:cs typeface="Calibri" pitchFamily="34" charset="0"/>
              </a:rPr>
              <a:t>	-The size of an array is fixed.</a:t>
            </a:r>
          </a:p>
          <a:p>
            <a:pPr fontAlgn="base"/>
            <a:r>
              <a:rPr lang="en-US" sz="1800" dirty="0">
                <a:latin typeface="Calibri" pitchFamily="34" charset="0"/>
                <a:cs typeface="Calibri" pitchFamily="34" charset="0"/>
              </a:rPr>
              <a:t>	-User must know number of elements to be stored beforehand declaring an array.</a:t>
            </a:r>
          </a:p>
          <a:p>
            <a:pPr fontAlgn="base"/>
            <a:r>
              <a:rPr lang="en-US" sz="1800" dirty="0">
                <a:latin typeface="Calibri" pitchFamily="34" charset="0"/>
                <a:cs typeface="Calibri" pitchFamily="34" charset="0"/>
              </a:rPr>
              <a:t>	- Defining oversized array is a wastage of memory ( to store 10 elements, we are 		declaring array of size)</a:t>
            </a:r>
          </a:p>
          <a:p>
            <a:pPr marL="285750" indent="-285750" fontAlgn="base">
              <a:buFont typeface="Arial" pitchFamily="34" charset="0"/>
              <a:buChar char="•"/>
            </a:pPr>
            <a:endParaRPr lang="en-US" sz="1800" dirty="0">
              <a:latin typeface="Calibri" pitchFamily="34" charset="0"/>
              <a:cs typeface="Calibri" pitchFamily="34" charset="0"/>
            </a:endParaRPr>
          </a:p>
          <a:p>
            <a:pPr marL="285750" indent="-285750" fontAlgn="base">
              <a:buFont typeface="Arial" pitchFamily="34" charset="0"/>
              <a:buChar char="•"/>
            </a:pPr>
            <a:r>
              <a:rPr lang="en-US" sz="1800" dirty="0">
                <a:latin typeface="Calibri" pitchFamily="34" charset="0"/>
                <a:cs typeface="Calibri" pitchFamily="34" charset="0"/>
              </a:rPr>
              <a:t>So we need solution which will allow us flexibility to add elements into an array as and when required at runtime</a:t>
            </a:r>
          </a:p>
          <a:p>
            <a:pPr marL="285750" indent="-285750" fontAlgn="base">
              <a:buFont typeface="Arial" pitchFamily="34" charset="0"/>
              <a:buChar char="•"/>
            </a:pPr>
            <a:endParaRPr lang="en-US" sz="1800" dirty="0">
              <a:latin typeface="Calibri" pitchFamily="34" charset="0"/>
              <a:cs typeface="Calibri" pitchFamily="34" charset="0"/>
            </a:endParaRPr>
          </a:p>
          <a:p>
            <a:pPr marL="285750" indent="-285750" fontAlgn="base">
              <a:buFont typeface="Arial" pitchFamily="34" charset="0"/>
              <a:buChar char="•"/>
            </a:pPr>
            <a:r>
              <a:rPr lang="en-US" sz="1800" dirty="0">
                <a:latin typeface="Calibri" pitchFamily="34" charset="0"/>
                <a:cs typeface="Calibri" pitchFamily="34" charset="0"/>
              </a:rPr>
              <a:t>Solution to this is Vector container in STL</a:t>
            </a:r>
          </a:p>
          <a:p>
            <a:pPr marL="285750" indent="-285750" fontAlgn="base">
              <a:buFont typeface="Arial" pitchFamily="34" charset="0"/>
              <a:buChar char="•"/>
            </a:pPr>
            <a:endParaRPr lang="en-US" sz="1800" dirty="0">
              <a:latin typeface="Calibri" pitchFamily="34" charset="0"/>
              <a:cs typeface="Calibri" pitchFamily="34" charset="0"/>
            </a:endParaRPr>
          </a:p>
          <a:p>
            <a:pPr marL="285750" indent="-285750" fontAlgn="base">
              <a:buFont typeface="Arial" pitchFamily="34" charset="0"/>
              <a:buChar char="•"/>
            </a:pPr>
            <a:endParaRPr lang="en-US" sz="1800" dirty="0">
              <a:latin typeface="Calibri" pitchFamily="34" charset="0"/>
              <a:cs typeface="Calibri" pitchFamily="34" charset="0"/>
            </a:endParaRPr>
          </a:p>
          <a:p>
            <a:pPr marL="285750" indent="-285750" fontAlgn="base">
              <a:buFont typeface="Arial" pitchFamily="34" charset="0"/>
              <a:buChar char="•"/>
            </a:pPr>
            <a:endParaRPr lang="en-US" sz="1800" dirty="0">
              <a:latin typeface="Calibri" pitchFamily="34" charset="0"/>
              <a:cs typeface="Calibri" pitchFamily="34" charset="0"/>
            </a:endParaRPr>
          </a:p>
          <a:p>
            <a:pPr fontAlgn="base"/>
            <a:endParaRPr lang="en-US" sz="1800" dirty="0">
              <a:latin typeface="Calibri" pitchFamily="34" charset="0"/>
              <a:cs typeface="Calibri" pitchFamily="34" charset="0"/>
            </a:endParaRPr>
          </a:p>
          <a:p>
            <a:pPr fontAlgn="base"/>
            <a:endParaRPr lang="en-US" sz="1800" dirty="0">
              <a:latin typeface="Calibri" pitchFamily="34" charset="0"/>
              <a:cs typeface="Calibri" pitchFamily="34" charset="0"/>
            </a:endParaRPr>
          </a:p>
          <a:p>
            <a:pPr fontAlgn="base"/>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Vector container in STL</a:t>
            </a:r>
          </a:p>
        </p:txBody>
      </p:sp>
    </p:spTree>
    <p:extLst>
      <p:ext uri="{BB962C8B-B14F-4D97-AF65-F5344CB8AC3E}">
        <p14:creationId xmlns:p14="http://schemas.microsoft.com/office/powerpoint/2010/main" val="2623326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As we have </a:t>
            </a:r>
            <a:r>
              <a:rPr lang="en-US" sz="1800" dirty="0" err="1">
                <a:latin typeface="Calibri" pitchFamily="34" charset="0"/>
                <a:cs typeface="Calibri" pitchFamily="34" charset="0"/>
              </a:rPr>
              <a:t>identifie</a:t>
            </a:r>
            <a:r>
              <a:rPr lang="en-US" sz="1800" dirty="0">
                <a:latin typeface="Calibri" pitchFamily="34" charset="0"/>
                <a:cs typeface="Calibri" pitchFamily="34" charset="0"/>
              </a:rPr>
              <a:t> solution of the fixed size or static size arrays problem is dynamic arrays! </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They have dynamic size, i.e. their size can change during runtime. </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Container library provides vectors to replicate dynamic arrays.</a:t>
            </a:r>
          </a:p>
          <a:p>
            <a:pPr fontAlgn="base"/>
            <a:endParaRPr lang="en-US" sz="1800" dirty="0">
              <a:latin typeface="Calibri" pitchFamily="34" charset="0"/>
              <a:cs typeface="Calibri" pitchFamily="34" charset="0"/>
            </a:endParaRPr>
          </a:p>
          <a:p>
            <a:r>
              <a:rPr lang="en-US" sz="1800" dirty="0">
                <a:latin typeface="Calibri" pitchFamily="34" charset="0"/>
                <a:cs typeface="Calibri" pitchFamily="34" charset="0"/>
              </a:rPr>
              <a:t>SYNTAX for creating a vector is: </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	vector&lt; </a:t>
            </a:r>
            <a:r>
              <a:rPr lang="en-US" sz="1800" dirty="0" err="1">
                <a:latin typeface="Calibri" pitchFamily="34" charset="0"/>
                <a:cs typeface="Calibri" pitchFamily="34" charset="0"/>
              </a:rPr>
              <a:t>object_type</a:t>
            </a:r>
            <a:r>
              <a:rPr lang="en-US" sz="1800" dirty="0">
                <a:latin typeface="Calibri" pitchFamily="34" charset="0"/>
                <a:cs typeface="Calibri" pitchFamily="34" charset="0"/>
              </a:rPr>
              <a:t> &gt; </a:t>
            </a:r>
            <a:r>
              <a:rPr lang="en-US" sz="1800" dirty="0" err="1">
                <a:latin typeface="Calibri" pitchFamily="34" charset="0"/>
                <a:cs typeface="Calibri" pitchFamily="34" charset="0"/>
              </a:rPr>
              <a:t>vector_name</a:t>
            </a:r>
            <a:r>
              <a:rPr lang="en-US" sz="1800" dirty="0">
                <a:latin typeface="Calibri" pitchFamily="34" charset="0"/>
                <a:cs typeface="Calibri" pitchFamily="34" charset="0"/>
              </a:rPr>
              <a:t>;</a:t>
            </a:r>
          </a:p>
          <a:p>
            <a:br>
              <a:rPr lang="en-US" sz="1800" dirty="0">
                <a:latin typeface="Calibri" pitchFamily="34" charset="0"/>
                <a:cs typeface="Calibri" pitchFamily="34" charset="0"/>
              </a:rPr>
            </a:b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V</a:t>
            </a:r>
            <a:r>
              <a:rPr lang="en" sz="2400" b="1" dirty="0">
                <a:solidFill>
                  <a:srgbClr val="FFFFFF"/>
                </a:solidFill>
                <a:latin typeface="Calibri" panose="020F0502020204030204" pitchFamily="34" charset="0"/>
                <a:cs typeface="Calibri" panose="020F0502020204030204" pitchFamily="34" charset="0"/>
              </a:rPr>
              <a:t>ector container in STL</a:t>
            </a:r>
          </a:p>
        </p:txBody>
      </p:sp>
    </p:spTree>
    <p:extLst>
      <p:ext uri="{BB962C8B-B14F-4D97-AF65-F5344CB8AC3E}">
        <p14:creationId xmlns:p14="http://schemas.microsoft.com/office/powerpoint/2010/main" val="25682210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fontAlgn="base"/>
            <a:r>
              <a:rPr lang="en-US" sz="1800" dirty="0">
                <a:latin typeface="Calibri" pitchFamily="34" charset="0"/>
                <a:cs typeface="Calibri" pitchFamily="34" charset="0"/>
              </a:rPr>
              <a:t>#include &lt;vector&gt;</a:t>
            </a:r>
          </a:p>
          <a:p>
            <a:pPr fontAlgn="base"/>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a:t>
            </a:r>
          </a:p>
          <a:p>
            <a:pPr fontAlgn="base"/>
            <a:r>
              <a:rPr lang="en-US" sz="1800" dirty="0" err="1">
                <a:latin typeface="Calibri" pitchFamily="34" charset="0"/>
                <a:cs typeface="Calibri" pitchFamily="34" charset="0"/>
              </a:rPr>
              <a:t>int</a:t>
            </a:r>
            <a:r>
              <a:rPr lang="en-US" sz="1800" dirty="0">
                <a:latin typeface="Calibri" pitchFamily="34" charset="0"/>
                <a:cs typeface="Calibri" pitchFamily="34" charset="0"/>
              </a:rPr>
              <a:t> main() {</a:t>
            </a:r>
          </a:p>
          <a:p>
            <a:pPr fontAlgn="base"/>
            <a:r>
              <a:rPr lang="en-US" sz="1800" dirty="0">
                <a:latin typeface="Calibri" pitchFamily="34" charset="0"/>
                <a:cs typeface="Calibri" pitchFamily="34" charset="0"/>
              </a:rPr>
              <a:t>    vector &lt;</a:t>
            </a:r>
            <a:r>
              <a:rPr lang="en-US" sz="1800" dirty="0" err="1">
                <a:latin typeface="Calibri" pitchFamily="34" charset="0"/>
                <a:cs typeface="Calibri" pitchFamily="34" charset="0"/>
              </a:rPr>
              <a:t>int</a:t>
            </a:r>
            <a:r>
              <a:rPr lang="en-US" sz="1800" dirty="0">
                <a:latin typeface="Calibri" pitchFamily="34" charset="0"/>
                <a:cs typeface="Calibri" pitchFamily="34" charset="0"/>
              </a:rPr>
              <a:t>&gt; v;</a:t>
            </a:r>
          </a:p>
          <a:p>
            <a:pPr fontAlgn="base"/>
            <a:r>
              <a:rPr lang="en-US" sz="1800" dirty="0">
                <a:latin typeface="Calibri" pitchFamily="34" charset="0"/>
                <a:cs typeface="Calibri" pitchFamily="34" charset="0"/>
              </a:rPr>
              <a:t>}</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Vector being a dynamic array, doesn't needs size during declaration, hence the above code will create a blank vector. Initially the vector is blank, as it has no data. but as you add data, it grows.  </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Vector &lt;char&gt; V1(5);</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//it will create a vector V1 of size 5 initially which can grow dynamically</a:t>
            </a:r>
            <a:endParaRPr lang="en-IN"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Vector Container</a:t>
            </a:r>
          </a:p>
        </p:txBody>
      </p:sp>
    </p:spTree>
    <p:extLst>
      <p:ext uri="{BB962C8B-B14F-4D97-AF65-F5344CB8AC3E}">
        <p14:creationId xmlns:p14="http://schemas.microsoft.com/office/powerpoint/2010/main" val="768732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1. There are many ways to initialize a vector</a:t>
            </a:r>
          </a:p>
          <a:p>
            <a:pPr fontAlgn="base"/>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fontAlgn="base"/>
            <a:r>
              <a:rPr lang="en-US" sz="1800" dirty="0">
                <a:latin typeface="Calibri" pitchFamily="34" charset="0"/>
                <a:cs typeface="Calibri" pitchFamily="34" charset="0"/>
              </a:rPr>
              <a:t>#include &lt;vector&gt;</a:t>
            </a:r>
          </a:p>
          <a:p>
            <a:pPr fontAlgn="base"/>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main() {</a:t>
            </a:r>
          </a:p>
          <a:p>
            <a:pPr fontAlgn="base"/>
            <a:r>
              <a:rPr lang="en-US" sz="1800" dirty="0">
                <a:latin typeface="Calibri" pitchFamily="34" charset="0"/>
                <a:cs typeface="Calibri" pitchFamily="34" charset="0"/>
              </a:rPr>
              <a:t>    </a:t>
            </a:r>
            <a:r>
              <a:rPr lang="en-IN" sz="1800" dirty="0">
                <a:latin typeface="Calibri" pitchFamily="34" charset="0"/>
                <a:cs typeface="Calibri" pitchFamily="34" charset="0"/>
              </a:rPr>
              <a:t> vector&lt;string&gt; v {“</a:t>
            </a:r>
            <a:r>
              <a:rPr lang="en-IN" sz="1800" dirty="0" err="1">
                <a:latin typeface="Calibri" pitchFamily="34" charset="0"/>
                <a:cs typeface="Calibri" pitchFamily="34" charset="0"/>
              </a:rPr>
              <a:t>c++</a:t>
            </a:r>
            <a:r>
              <a:rPr lang="en-IN" sz="1800" dirty="0">
                <a:latin typeface="Calibri" pitchFamily="34" charset="0"/>
                <a:cs typeface="Calibri" pitchFamily="34" charset="0"/>
              </a:rPr>
              <a:t>" ,“STL" ,“looks" ,“great"};</a:t>
            </a:r>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2. You can also initialize a vector with one element a certain number of times</a:t>
            </a:r>
          </a:p>
          <a:p>
            <a:pPr fontAlgn="base"/>
            <a:r>
              <a:rPr lang="en-US" sz="1800" dirty="0">
                <a:latin typeface="Calibri" pitchFamily="34" charset="0"/>
                <a:cs typeface="Calibri" pitchFamily="34" charset="0"/>
              </a:rPr>
              <a:t>	</a:t>
            </a:r>
          </a:p>
          <a:p>
            <a:pPr fontAlgn="base"/>
            <a:r>
              <a:rPr lang="en-US" sz="1800" dirty="0">
                <a:latin typeface="Calibri" pitchFamily="34" charset="0"/>
                <a:cs typeface="Calibri" pitchFamily="34" charset="0"/>
              </a:rPr>
              <a:t>	vector&lt;string&gt; v(4 , “Test");</a:t>
            </a:r>
          </a:p>
          <a:p>
            <a:pPr fontAlgn="base"/>
            <a:endParaRPr lang="en-US" sz="1800" dirty="0">
              <a:latin typeface="Calibri" pitchFamily="34" charset="0"/>
              <a:cs typeface="Calibri" pitchFamily="34" charset="0"/>
            </a:endParaRP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However this is not the end of the vector, still more elements can always  be added at the end.</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Vector Container</a:t>
            </a:r>
          </a:p>
        </p:txBody>
      </p:sp>
      <p:graphicFrame>
        <p:nvGraphicFramePr>
          <p:cNvPr id="2" name="Table 1"/>
          <p:cNvGraphicFramePr>
            <a:graphicFrameLocks noGrp="1"/>
          </p:cNvGraphicFramePr>
          <p:nvPr/>
        </p:nvGraphicFramePr>
        <p:xfrm>
          <a:off x="1060863" y="2501526"/>
          <a:ext cx="6096000" cy="3708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IN" dirty="0">
                          <a:solidFill>
                            <a:schemeClr val="tx1"/>
                          </a:solidFill>
                        </a:rPr>
                        <a:t>C++</a:t>
                      </a:r>
                    </a:p>
                  </a:txBody>
                  <a:tcPr/>
                </a:tc>
                <a:tc>
                  <a:txBody>
                    <a:bodyPr/>
                    <a:lstStyle/>
                    <a:p>
                      <a:r>
                        <a:rPr lang="en-IN" dirty="0">
                          <a:solidFill>
                            <a:schemeClr val="tx1"/>
                          </a:solidFill>
                        </a:rPr>
                        <a:t>STL</a:t>
                      </a:r>
                    </a:p>
                  </a:txBody>
                  <a:tcPr/>
                </a:tc>
                <a:tc>
                  <a:txBody>
                    <a:bodyPr/>
                    <a:lstStyle/>
                    <a:p>
                      <a:r>
                        <a:rPr lang="en-IN" dirty="0">
                          <a:solidFill>
                            <a:schemeClr val="tx1"/>
                          </a:solidFill>
                        </a:rPr>
                        <a:t>looks</a:t>
                      </a:r>
                    </a:p>
                  </a:txBody>
                  <a:tcPr/>
                </a:tc>
                <a:tc>
                  <a:txBody>
                    <a:bodyPr/>
                    <a:lstStyle/>
                    <a:p>
                      <a:r>
                        <a:rPr lang="en-IN" dirty="0">
                          <a:solidFill>
                            <a:schemeClr val="tx1"/>
                          </a:solidFill>
                        </a:rPr>
                        <a:t>great</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142011" y="3868646"/>
          <a:ext cx="6096000" cy="3708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IN" dirty="0">
                          <a:solidFill>
                            <a:schemeClr val="tx1"/>
                          </a:solidFill>
                        </a:rPr>
                        <a:t>Test</a:t>
                      </a:r>
                    </a:p>
                  </a:txBody>
                  <a:tcPr/>
                </a:tc>
                <a:tc>
                  <a:txBody>
                    <a:bodyPr/>
                    <a:lstStyle/>
                    <a:p>
                      <a:r>
                        <a:rPr lang="en-IN" dirty="0">
                          <a:solidFill>
                            <a:schemeClr val="tx1"/>
                          </a:solidFill>
                        </a:rPr>
                        <a:t>Test</a:t>
                      </a:r>
                    </a:p>
                  </a:txBody>
                  <a:tcPr/>
                </a:tc>
                <a:tc>
                  <a:txBody>
                    <a:bodyPr/>
                    <a:lstStyle/>
                    <a:p>
                      <a:r>
                        <a:rPr lang="en-IN" dirty="0">
                          <a:solidFill>
                            <a:schemeClr val="tx1"/>
                          </a:solidFill>
                        </a:rPr>
                        <a:t>Test</a:t>
                      </a:r>
                    </a:p>
                  </a:txBody>
                  <a:tcPr/>
                </a:tc>
                <a:tc>
                  <a:txBody>
                    <a:bodyPr/>
                    <a:lstStyle/>
                    <a:p>
                      <a:r>
                        <a:rPr lang="en-IN" dirty="0">
                          <a:solidFill>
                            <a:schemeClr val="tx1"/>
                          </a:solidFill>
                        </a:rPr>
                        <a:t>Test </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46117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b="1" dirty="0" err="1">
                <a:latin typeface="Calibri" pitchFamily="34" charset="0"/>
                <a:cs typeface="Calibri" pitchFamily="34" charset="0"/>
              </a:rPr>
              <a:t>push_back</a:t>
            </a:r>
            <a:r>
              <a:rPr lang="en-US" sz="1800" b="1" dirty="0">
                <a:latin typeface="Calibri" pitchFamily="34" charset="0"/>
                <a:cs typeface="Calibri" pitchFamily="34" charset="0"/>
              </a:rPr>
              <a:t> function:  </a:t>
            </a:r>
          </a:p>
          <a:p>
            <a:pPr fontAlgn="base"/>
            <a:r>
              <a:rPr lang="en-US" sz="1800" dirty="0" err="1">
                <a:latin typeface="Calibri" pitchFamily="34" charset="0"/>
                <a:cs typeface="Calibri" pitchFamily="34" charset="0"/>
              </a:rPr>
              <a:t>push_back</a:t>
            </a:r>
            <a:r>
              <a:rPr lang="en-US" sz="1800" dirty="0">
                <a:latin typeface="Calibri" pitchFamily="34" charset="0"/>
                <a:cs typeface="Calibri" pitchFamily="34" charset="0"/>
              </a:rPr>
              <a:t>() is used for inserting an element at the end of the vector. If the type of object passed as parameter in the </a:t>
            </a:r>
            <a:r>
              <a:rPr lang="en-US" sz="1800" dirty="0" err="1">
                <a:latin typeface="Calibri" pitchFamily="34" charset="0"/>
                <a:cs typeface="Calibri" pitchFamily="34" charset="0"/>
              </a:rPr>
              <a:t>push_back</a:t>
            </a:r>
            <a:r>
              <a:rPr lang="en-US" sz="1800" dirty="0">
                <a:latin typeface="Calibri" pitchFamily="34" charset="0"/>
                <a:cs typeface="Calibri" pitchFamily="34" charset="0"/>
              </a:rPr>
              <a:t>() is not same as that of the vector or is not </a:t>
            </a:r>
            <a:r>
              <a:rPr lang="en-US" sz="1800" dirty="0" err="1">
                <a:latin typeface="Calibri" pitchFamily="34" charset="0"/>
                <a:cs typeface="Calibri" pitchFamily="34" charset="0"/>
              </a:rPr>
              <a:t>interconvertible</a:t>
            </a:r>
            <a:r>
              <a:rPr lang="en-US" sz="1800" dirty="0">
                <a:latin typeface="Calibri" pitchFamily="34" charset="0"/>
                <a:cs typeface="Calibri" pitchFamily="34" charset="0"/>
              </a:rPr>
              <a:t> an exception is thrown.</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fontAlgn="base"/>
            <a:r>
              <a:rPr lang="en-US" sz="1800" dirty="0">
                <a:latin typeface="Calibri" pitchFamily="34" charset="0"/>
                <a:cs typeface="Calibri" pitchFamily="34" charset="0"/>
              </a:rPr>
              <a:t>#include &lt;vector&gt;</a:t>
            </a:r>
          </a:p>
          <a:p>
            <a:pPr fontAlgn="base"/>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fontAlgn="base"/>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pPr fontAlgn="base"/>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vector&lt;</a:t>
            </a:r>
            <a:r>
              <a:rPr lang="en-US" sz="1800" dirty="0" err="1">
                <a:latin typeface="Calibri" pitchFamily="34" charset="0"/>
                <a:cs typeface="Calibri" pitchFamily="34" charset="0"/>
              </a:rPr>
              <a:t>int</a:t>
            </a:r>
            <a:r>
              <a:rPr lang="en-US" sz="1800" dirty="0">
                <a:latin typeface="Calibri" pitchFamily="34" charset="0"/>
                <a:cs typeface="Calibri" pitchFamily="34" charset="0"/>
              </a:rPr>
              <a:t>&gt;  v; //will create a blank vector</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(1);  //insert 1 at the back of v</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(2);  //insert 2 at the back of v</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(3);  //insert 3 at the back of v</a:t>
            </a:r>
          </a:p>
          <a:p>
            <a:pPr fontAlgn="base"/>
            <a:r>
              <a:rPr lang="en-US" sz="1800" dirty="0">
                <a:latin typeface="Calibri" pitchFamily="34" charset="0"/>
                <a:cs typeface="Calibri" pitchFamily="34" charset="0"/>
              </a:rPr>
              <a:t>}    </a:t>
            </a:r>
          </a:p>
          <a:p>
            <a:pPr fontAlgn="base"/>
            <a:r>
              <a:rPr lang="en-US" sz="1800" dirty="0">
                <a:latin typeface="Calibri" pitchFamily="34" charset="0"/>
                <a:cs typeface="Calibri" pitchFamily="34" charset="0"/>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Member functions of vector</a:t>
            </a:r>
          </a:p>
        </p:txBody>
      </p:sp>
    </p:spTree>
    <p:extLst>
      <p:ext uri="{BB962C8B-B14F-4D97-AF65-F5344CB8AC3E}">
        <p14:creationId xmlns:p14="http://schemas.microsoft.com/office/powerpoint/2010/main" val="42790828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b="1" dirty="0">
                <a:latin typeface="Calibri" pitchFamily="34" charset="0"/>
                <a:cs typeface="Calibri" pitchFamily="34" charset="0"/>
              </a:rPr>
              <a:t>Subscript Operator []</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fontAlgn="base"/>
            <a:r>
              <a:rPr lang="en-US" sz="1800" dirty="0">
                <a:latin typeface="Calibri" pitchFamily="34" charset="0"/>
                <a:cs typeface="Calibri" pitchFamily="34" charset="0"/>
              </a:rPr>
              <a:t>#include &lt;vector&gt;</a:t>
            </a:r>
          </a:p>
          <a:p>
            <a:pPr fontAlgn="base"/>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fontAlgn="base"/>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pPr fontAlgn="base"/>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vector&lt;</a:t>
            </a:r>
            <a:r>
              <a:rPr lang="en-US" sz="1800" dirty="0" err="1">
                <a:latin typeface="Calibri" pitchFamily="34" charset="0"/>
                <a:cs typeface="Calibri" pitchFamily="34" charset="0"/>
              </a:rPr>
              <a:t>int</a:t>
            </a:r>
            <a:r>
              <a:rPr lang="en-US" sz="1800" dirty="0">
                <a:latin typeface="Calibri" pitchFamily="34" charset="0"/>
                <a:cs typeface="Calibri" pitchFamily="34" charset="0"/>
              </a:rPr>
              <a:t>&gt;  v; //will create a blank vector</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(1);  //insert 1 at the back of v</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(2);  //insert 2 at the back of v</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(3);  //insert 3 at the back of v</a:t>
            </a:r>
          </a:p>
          <a:p>
            <a:pPr fontAlgn="base"/>
            <a:r>
              <a:rPr lang="en-US" sz="1800" dirty="0">
                <a:latin typeface="Calibri" pitchFamily="34" charset="0"/>
                <a:cs typeface="Calibri" pitchFamily="34" charset="0"/>
              </a:rPr>
              <a:t> </a:t>
            </a:r>
            <a:r>
              <a:rPr lang="fr-FR" sz="1800" dirty="0">
                <a:latin typeface="Calibri" pitchFamily="34" charset="0"/>
                <a:cs typeface="Calibri" pitchFamily="34" charset="0"/>
              </a:rPr>
              <a:t>   cout&lt;&lt;v[0];    //</a:t>
            </a:r>
            <a:r>
              <a:rPr lang="fr-FR" sz="1800" dirty="0" err="1">
                <a:latin typeface="Calibri" pitchFamily="34" charset="0"/>
                <a:cs typeface="Calibri" pitchFamily="34" charset="0"/>
              </a:rPr>
              <a:t>prints</a:t>
            </a:r>
            <a:r>
              <a:rPr lang="fr-FR" sz="1800" dirty="0">
                <a:latin typeface="Calibri" pitchFamily="34" charset="0"/>
                <a:cs typeface="Calibri" pitchFamily="34" charset="0"/>
              </a:rPr>
              <a:t> 1</a:t>
            </a:r>
          </a:p>
          <a:p>
            <a:pPr fontAlgn="base"/>
            <a:r>
              <a:rPr lang="fr-FR" sz="1800" dirty="0">
                <a:latin typeface="Calibri" pitchFamily="34" charset="0"/>
                <a:cs typeface="Calibri" pitchFamily="34" charset="0"/>
              </a:rPr>
              <a:t>    cout&lt;&lt;v[1];    //</a:t>
            </a:r>
            <a:r>
              <a:rPr lang="fr-FR" sz="1800" dirty="0" err="1">
                <a:latin typeface="Calibri" pitchFamily="34" charset="0"/>
                <a:cs typeface="Calibri" pitchFamily="34" charset="0"/>
              </a:rPr>
              <a:t>prints</a:t>
            </a:r>
            <a:r>
              <a:rPr lang="fr-FR" sz="1800" dirty="0">
                <a:latin typeface="Calibri" pitchFamily="34" charset="0"/>
                <a:cs typeface="Calibri" pitchFamily="34" charset="0"/>
              </a:rPr>
              <a:t> 2</a:t>
            </a:r>
          </a:p>
          <a:p>
            <a:pPr fontAlgn="base"/>
            <a:r>
              <a:rPr lang="fr-FR" sz="1800" dirty="0">
                <a:latin typeface="Calibri" pitchFamily="34" charset="0"/>
                <a:cs typeface="Calibri" pitchFamily="34" charset="0"/>
              </a:rPr>
              <a:t>    cout&lt;&lt;v[2];  ///</a:t>
            </a:r>
            <a:r>
              <a:rPr lang="fr-FR" sz="1800" dirty="0" err="1">
                <a:latin typeface="Calibri" pitchFamily="34" charset="0"/>
                <a:cs typeface="Calibri" pitchFamily="34" charset="0"/>
              </a:rPr>
              <a:t>prints</a:t>
            </a:r>
            <a:r>
              <a:rPr lang="fr-FR" sz="1800" dirty="0">
                <a:latin typeface="Calibri" pitchFamily="34" charset="0"/>
                <a:cs typeface="Calibri" pitchFamily="34" charset="0"/>
              </a:rPr>
              <a:t> 3</a:t>
            </a:r>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    </a:t>
            </a:r>
          </a:p>
          <a:p>
            <a:pPr fontAlgn="base"/>
            <a:r>
              <a:rPr lang="en-US" sz="1800" dirty="0">
                <a:latin typeface="Calibri" pitchFamily="34" charset="0"/>
                <a:cs typeface="Calibri" pitchFamily="34" charset="0"/>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Member functions of vector</a:t>
            </a:r>
          </a:p>
        </p:txBody>
      </p:sp>
    </p:spTree>
    <p:extLst>
      <p:ext uri="{BB962C8B-B14F-4D97-AF65-F5344CB8AC3E}">
        <p14:creationId xmlns:p14="http://schemas.microsoft.com/office/powerpoint/2010/main" val="3487260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b="1" dirty="0">
                <a:latin typeface="Calibri" pitchFamily="34" charset="0"/>
                <a:cs typeface="Calibri" pitchFamily="34" charset="0"/>
              </a:rPr>
              <a:t>Subscript Operator []</a:t>
            </a:r>
          </a:p>
          <a:p>
            <a:pPr fontAlgn="base"/>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fontAlgn="base"/>
            <a:r>
              <a:rPr lang="en-US" sz="1800" dirty="0">
                <a:latin typeface="Calibri" pitchFamily="34" charset="0"/>
                <a:cs typeface="Calibri" pitchFamily="34" charset="0"/>
              </a:rPr>
              <a:t>#include &lt;vector&gt;</a:t>
            </a:r>
          </a:p>
          <a:p>
            <a:pPr fontAlgn="base"/>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fontAlgn="base"/>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pPr fontAlgn="base"/>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vector&lt;</a:t>
            </a:r>
            <a:r>
              <a:rPr lang="en-US" sz="1800" dirty="0" err="1">
                <a:latin typeface="Calibri" pitchFamily="34" charset="0"/>
                <a:cs typeface="Calibri" pitchFamily="34" charset="0"/>
              </a:rPr>
              <a:t>int</a:t>
            </a:r>
            <a:r>
              <a:rPr lang="en-US" sz="1800" dirty="0">
                <a:latin typeface="Calibri" pitchFamily="34" charset="0"/>
                <a:cs typeface="Calibri" pitchFamily="34" charset="0"/>
              </a:rPr>
              <a:t>&gt;  v; //will create a blank vector</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(1);  //insert 1 at the back of v</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(2);  //insert 2 at the back of v</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(3);  //insert 3 at the back of v</a:t>
            </a:r>
          </a:p>
          <a:p>
            <a:pPr fontAlgn="base"/>
            <a:r>
              <a:rPr lang="en-US" sz="1800" dirty="0">
                <a:latin typeface="Calibri" pitchFamily="34" charset="0"/>
                <a:cs typeface="Calibri" pitchFamily="34" charset="0"/>
              </a:rPr>
              <a:t> </a:t>
            </a:r>
            <a:r>
              <a:rPr lang="fr-FR" sz="1800" dirty="0">
                <a:latin typeface="Calibri" pitchFamily="34" charset="0"/>
                <a:cs typeface="Calibri" pitchFamily="34" charset="0"/>
              </a:rPr>
              <a:t>   </a:t>
            </a:r>
            <a:r>
              <a:rPr lang="nn-NO" sz="1800" dirty="0">
                <a:latin typeface="Calibri" pitchFamily="34" charset="0"/>
                <a:cs typeface="Calibri" pitchFamily="34" charset="0"/>
              </a:rPr>
              <a:t>for (int i=0;i&lt;3;i++)</a:t>
            </a:r>
          </a:p>
          <a:p>
            <a:pPr fontAlgn="base"/>
            <a:r>
              <a:rPr lang="nn-NO" sz="1800" dirty="0">
                <a:latin typeface="Calibri" pitchFamily="34" charset="0"/>
                <a:cs typeface="Calibri" pitchFamily="34" charset="0"/>
              </a:rPr>
              <a:t>        {</a:t>
            </a:r>
          </a:p>
          <a:p>
            <a:pPr fontAlgn="base"/>
            <a:r>
              <a:rPr lang="nn-NO" sz="1800" dirty="0">
                <a:latin typeface="Calibri" pitchFamily="34" charset="0"/>
                <a:cs typeface="Calibri" pitchFamily="34" charset="0"/>
              </a:rPr>
              <a:t>            cout&lt;&lt;v[i];</a:t>
            </a:r>
          </a:p>
          <a:p>
            <a:pPr fontAlgn="base"/>
            <a:r>
              <a:rPr lang="nn-NO" sz="1800" dirty="0">
                <a:latin typeface="Calibri" pitchFamily="34" charset="0"/>
                <a:cs typeface="Calibri" pitchFamily="34" charset="0"/>
              </a:rPr>
              <a:t>        }</a:t>
            </a:r>
          </a:p>
          <a:p>
            <a:pPr fontAlgn="base"/>
            <a:r>
              <a:rPr lang="en-US" sz="1800" dirty="0">
                <a:latin typeface="Calibri" pitchFamily="34" charset="0"/>
                <a:cs typeface="Calibri" pitchFamily="34" charset="0"/>
              </a:rPr>
              <a:t>}    </a:t>
            </a:r>
          </a:p>
          <a:p>
            <a:pPr fontAlgn="base"/>
            <a:r>
              <a:rPr lang="en-US" sz="1800" dirty="0">
                <a:latin typeface="Calibri" pitchFamily="34" charset="0"/>
                <a:cs typeface="Calibri" pitchFamily="34" charset="0"/>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Member functions of vector</a:t>
            </a:r>
          </a:p>
        </p:txBody>
      </p:sp>
    </p:spTree>
    <p:extLst>
      <p:ext uri="{BB962C8B-B14F-4D97-AF65-F5344CB8AC3E}">
        <p14:creationId xmlns:p14="http://schemas.microsoft.com/office/powerpoint/2010/main" val="1330171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marL="285750" indent="-285750">
              <a:buFont typeface="Arial" pitchFamily="34" charset="0"/>
              <a:buChar char="•"/>
            </a:pPr>
            <a:r>
              <a:rPr lang="en-US" sz="1800" b="1" dirty="0">
                <a:latin typeface="Calibri" pitchFamily="34" charset="0"/>
                <a:cs typeface="Calibri" pitchFamily="34" charset="0"/>
              </a:rPr>
              <a:t>size function </a:t>
            </a:r>
            <a:r>
              <a:rPr lang="en-US" sz="1800" dirty="0">
                <a:latin typeface="Calibri" pitchFamily="34" charset="0"/>
                <a:cs typeface="Calibri" pitchFamily="34" charset="0"/>
              </a:rPr>
              <a:t>: This method returns the size of the vector.</a:t>
            </a:r>
          </a:p>
          <a:p>
            <a:pPr marL="285750" indent="-285750">
              <a:buFont typeface="Arial" pitchFamily="34" charset="0"/>
              <a:buChar char="•"/>
            </a:pPr>
            <a:r>
              <a:rPr lang="en-US" sz="1800" b="1" dirty="0">
                <a:latin typeface="Calibri" pitchFamily="34" charset="0"/>
                <a:cs typeface="Calibri" pitchFamily="34" charset="0"/>
              </a:rPr>
              <a:t>empty function </a:t>
            </a:r>
            <a:r>
              <a:rPr lang="en-US" sz="1800" dirty="0">
                <a:latin typeface="Calibri" pitchFamily="34" charset="0"/>
                <a:cs typeface="Calibri" pitchFamily="34" charset="0"/>
              </a:rPr>
              <a:t>:This method returns true if the vector is empty else returns false.</a:t>
            </a:r>
          </a:p>
          <a:p>
            <a:pPr marL="285750" indent="-285750">
              <a:buFont typeface="Arial" pitchFamily="34" charset="0"/>
              <a:buChar char="•"/>
            </a:pPr>
            <a:r>
              <a:rPr lang="en-US" sz="1800" b="1" dirty="0">
                <a:latin typeface="Calibri" pitchFamily="34" charset="0"/>
                <a:cs typeface="Calibri" pitchFamily="34" charset="0"/>
              </a:rPr>
              <a:t>at function </a:t>
            </a:r>
            <a:r>
              <a:rPr lang="en-US" sz="1800" dirty="0">
                <a:latin typeface="Calibri" pitchFamily="34" charset="0"/>
                <a:cs typeface="Calibri" pitchFamily="34" charset="0"/>
              </a:rPr>
              <a:t>: This method works same in case of vector as it works for array. vector_name.at(i) returns the element at </a:t>
            </a:r>
            <a:r>
              <a:rPr lang="en-US" sz="1800" b="1" dirty="0" err="1">
                <a:latin typeface="Calibri" pitchFamily="34" charset="0"/>
                <a:cs typeface="Calibri" pitchFamily="34" charset="0"/>
              </a:rPr>
              <a:t>ith</a:t>
            </a:r>
            <a:r>
              <a:rPr lang="en-US" sz="1800" dirty="0">
                <a:latin typeface="Calibri" pitchFamily="34" charset="0"/>
                <a:cs typeface="Calibri" pitchFamily="34" charset="0"/>
              </a:rPr>
              <a:t> index in the vector </a:t>
            </a:r>
            <a:r>
              <a:rPr lang="en-US" sz="1800" b="1" dirty="0" err="1">
                <a:latin typeface="Calibri" pitchFamily="34" charset="0"/>
                <a:cs typeface="Calibri" pitchFamily="34" charset="0"/>
              </a:rPr>
              <a:t>vector_name</a:t>
            </a:r>
            <a:r>
              <a:rPr lang="en-US" sz="1800" dirty="0">
                <a:latin typeface="Calibri" pitchFamily="34" charset="0"/>
                <a:cs typeface="Calibri" pitchFamily="34" charset="0"/>
              </a:rPr>
              <a:t>.</a:t>
            </a:r>
          </a:p>
          <a:p>
            <a:pPr marL="285750" indent="-285750">
              <a:buFont typeface="Arial" pitchFamily="34" charset="0"/>
              <a:buChar char="•"/>
            </a:pPr>
            <a:r>
              <a:rPr lang="en-US" sz="1800" b="1" dirty="0">
                <a:latin typeface="Calibri" pitchFamily="34" charset="0"/>
                <a:cs typeface="Calibri" pitchFamily="34" charset="0"/>
              </a:rPr>
              <a:t>front and back functions</a:t>
            </a:r>
            <a:r>
              <a:rPr lang="en-US" sz="1800" dirty="0">
                <a:latin typeface="Calibri" pitchFamily="34" charset="0"/>
                <a:cs typeface="Calibri" pitchFamily="34" charset="0"/>
              </a:rPr>
              <a:t> :</a:t>
            </a:r>
            <a:r>
              <a:rPr lang="en-US" sz="1800" dirty="0" err="1">
                <a:latin typeface="Calibri" pitchFamily="34" charset="0"/>
                <a:cs typeface="Calibri" pitchFamily="34" charset="0"/>
              </a:rPr>
              <a:t>vector_name.front</a:t>
            </a:r>
            <a:r>
              <a:rPr lang="en-US" sz="1800" dirty="0">
                <a:latin typeface="Calibri" pitchFamily="34" charset="0"/>
                <a:cs typeface="Calibri" pitchFamily="34" charset="0"/>
              </a:rPr>
              <a:t>() </a:t>
            </a:r>
            <a:r>
              <a:rPr lang="en-US" sz="1800" dirty="0" err="1">
                <a:latin typeface="Calibri" pitchFamily="34" charset="0"/>
                <a:cs typeface="Calibri" pitchFamily="34" charset="0"/>
              </a:rPr>
              <a:t>retuns</a:t>
            </a:r>
            <a:r>
              <a:rPr lang="en-US" sz="1800" dirty="0">
                <a:latin typeface="Calibri" pitchFamily="34" charset="0"/>
                <a:cs typeface="Calibri" pitchFamily="34" charset="0"/>
              </a:rPr>
              <a:t> the element at the front of the vector (i.e. leftmost element). While </a:t>
            </a:r>
            <a:r>
              <a:rPr lang="en-US" sz="1800" dirty="0" err="1">
                <a:latin typeface="Calibri" pitchFamily="34" charset="0"/>
                <a:cs typeface="Calibri" pitchFamily="34" charset="0"/>
              </a:rPr>
              <a:t>vector_name.back</a:t>
            </a:r>
            <a:r>
              <a:rPr lang="en-US" sz="1800" dirty="0">
                <a:latin typeface="Calibri" pitchFamily="34" charset="0"/>
                <a:cs typeface="Calibri" pitchFamily="34" charset="0"/>
              </a:rPr>
              <a:t>() returns the element at the back of the vector (i.e. rightmost element).</a:t>
            </a:r>
          </a:p>
          <a:p>
            <a:pPr marL="285750" indent="-285750">
              <a:buFont typeface="Arial" pitchFamily="34" charset="0"/>
              <a:buChar char="•"/>
            </a:pPr>
            <a:r>
              <a:rPr lang="en-US" sz="1800" b="1" dirty="0">
                <a:latin typeface="Calibri" pitchFamily="34" charset="0"/>
                <a:cs typeface="Calibri" pitchFamily="34" charset="0"/>
              </a:rPr>
              <a:t>clear</a:t>
            </a:r>
            <a:r>
              <a:rPr lang="en-US" sz="1800" dirty="0">
                <a:latin typeface="Calibri" pitchFamily="34" charset="0"/>
                <a:cs typeface="Calibri" pitchFamily="34" charset="0"/>
              </a:rPr>
              <a:t> </a:t>
            </a:r>
            <a:r>
              <a:rPr lang="en-US" sz="1800" dirty="0" err="1">
                <a:latin typeface="Calibri" pitchFamily="34" charset="0"/>
                <a:cs typeface="Calibri" pitchFamily="34" charset="0"/>
              </a:rPr>
              <a:t>function:This</a:t>
            </a:r>
            <a:r>
              <a:rPr lang="en-US" sz="1800" dirty="0">
                <a:latin typeface="Calibri" pitchFamily="34" charset="0"/>
                <a:cs typeface="Calibri" pitchFamily="34" charset="0"/>
              </a:rPr>
              <a:t> method clears the whole vector, removes all the elements from the vector but do not delete the vector. SYNTAX: clear() . For a vector </a:t>
            </a:r>
            <a:r>
              <a:rPr lang="en-US" sz="1800" b="1" dirty="0">
                <a:latin typeface="Calibri" pitchFamily="34" charset="0"/>
                <a:cs typeface="Calibri" pitchFamily="34" charset="0"/>
              </a:rPr>
              <a:t>v</a:t>
            </a:r>
            <a:r>
              <a:rPr lang="en-US" sz="1800" dirty="0">
                <a:latin typeface="Calibri" pitchFamily="34" charset="0"/>
                <a:cs typeface="Calibri" pitchFamily="34" charset="0"/>
              </a:rPr>
              <a:t>, </a:t>
            </a:r>
            <a:r>
              <a:rPr lang="en-US" sz="1800" dirty="0" err="1">
                <a:latin typeface="Calibri" pitchFamily="34" charset="0"/>
                <a:cs typeface="Calibri" pitchFamily="34" charset="0"/>
              </a:rPr>
              <a:t>v.clear</a:t>
            </a:r>
            <a:r>
              <a:rPr lang="en-US" sz="1800" dirty="0">
                <a:latin typeface="Calibri" pitchFamily="34" charset="0"/>
                <a:cs typeface="Calibri" pitchFamily="34" charset="0"/>
              </a:rPr>
              <a:t>() will clear it, but not delete it.</a:t>
            </a:r>
          </a:p>
          <a:p>
            <a:pPr marL="285750" indent="-285750">
              <a:buFont typeface="Arial" pitchFamily="34" charset="0"/>
              <a:buChar char="•"/>
            </a:pPr>
            <a:r>
              <a:rPr lang="en-US" sz="1800" b="1" dirty="0">
                <a:latin typeface="Calibri" pitchFamily="34" charset="0"/>
                <a:cs typeface="Calibri" pitchFamily="34" charset="0"/>
              </a:rPr>
              <a:t>capacity() function: </a:t>
            </a:r>
            <a:r>
              <a:rPr lang="en-US" sz="1800" dirty="0">
                <a:latin typeface="Calibri" pitchFamily="34" charset="0"/>
                <a:cs typeface="Calibri" pitchFamily="34" charset="0"/>
              </a:rPr>
              <a:t>This method returns the number of elements that can be inserted in the vector based on the memory allocated to the vector.</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Member functions of vector</a:t>
            </a:r>
          </a:p>
        </p:txBody>
      </p:sp>
    </p:spTree>
    <p:extLst>
      <p:ext uri="{BB962C8B-B14F-4D97-AF65-F5344CB8AC3E}">
        <p14:creationId xmlns:p14="http://schemas.microsoft.com/office/powerpoint/2010/main" val="24220354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vector&lt;</a:t>
            </a:r>
            <a:r>
              <a:rPr lang="en-US" sz="1800" dirty="0" err="1">
                <a:latin typeface="Calibri" pitchFamily="34" charset="0"/>
                <a:cs typeface="Calibri" pitchFamily="34" charset="0"/>
              </a:rPr>
              <a:t>int</a:t>
            </a:r>
            <a:r>
              <a:rPr lang="en-US" sz="1800" dirty="0">
                <a:latin typeface="Calibri" pitchFamily="34" charset="0"/>
                <a:cs typeface="Calibri" pitchFamily="34" charset="0"/>
              </a:rPr>
              <a:t>&gt;  v; //will create a blank vector</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&lt;&lt;"current capacity =" &lt;&lt;</a:t>
            </a:r>
            <a:r>
              <a:rPr lang="en-US" sz="1800" dirty="0" err="1">
                <a:latin typeface="Calibri" pitchFamily="34" charset="0"/>
                <a:cs typeface="Calibri" pitchFamily="34" charset="0"/>
              </a:rPr>
              <a:t>v.capacity</a:t>
            </a:r>
            <a:r>
              <a:rPr lang="en-US" sz="1800" dirty="0">
                <a:latin typeface="Calibri" pitchFamily="34" charset="0"/>
                <a:cs typeface="Calibri" pitchFamily="34" charset="0"/>
              </a:rPr>
              <a:t>()&lt;&lt;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for(</a:t>
            </a:r>
            <a:r>
              <a:rPr lang="en-US" sz="1800" dirty="0" err="1">
                <a:latin typeface="Calibri" pitchFamily="34" charset="0"/>
                <a:cs typeface="Calibri" pitchFamily="34" charset="0"/>
              </a:rPr>
              <a:t>int</a:t>
            </a:r>
            <a:r>
              <a:rPr lang="en-US" sz="1800" dirty="0">
                <a:latin typeface="Calibri" pitchFamily="34" charset="0"/>
                <a:cs typeface="Calibri" pitchFamily="34" charset="0"/>
              </a:rPr>
              <a:t> i=0;i&lt;=9;i++)</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(10*(i+1));  //insert 10,20,30, </a:t>
            </a:r>
            <a:r>
              <a:rPr lang="en-US" sz="1800" dirty="0" err="1">
                <a:latin typeface="Calibri" pitchFamily="34" charset="0"/>
                <a:cs typeface="Calibri" pitchFamily="34" charset="0"/>
              </a:rPr>
              <a:t>upto</a:t>
            </a:r>
            <a:r>
              <a:rPr lang="en-US" sz="1800" dirty="0">
                <a:latin typeface="Calibri" pitchFamily="34" charset="0"/>
                <a:cs typeface="Calibri" pitchFamily="34" charset="0"/>
              </a:rPr>
              <a:t> 100 </a:t>
            </a:r>
            <a:r>
              <a:rPr lang="en-US" sz="1800" dirty="0" err="1">
                <a:latin typeface="Calibri" pitchFamily="34" charset="0"/>
                <a:cs typeface="Calibri" pitchFamily="34" charset="0"/>
              </a:rPr>
              <a:t>etc</a:t>
            </a:r>
            <a:r>
              <a:rPr lang="en-US" sz="1800" dirty="0">
                <a:latin typeface="Calibri" pitchFamily="34" charset="0"/>
                <a:cs typeface="Calibri" pitchFamily="34" charset="0"/>
              </a:rPr>
              <a:t> at the back of v</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&lt;&lt;"current capacity =" &lt;&lt;</a:t>
            </a:r>
            <a:r>
              <a:rPr lang="en-US" sz="1800" dirty="0" err="1">
                <a:latin typeface="Calibri" pitchFamily="34" charset="0"/>
                <a:cs typeface="Calibri" pitchFamily="34" charset="0"/>
              </a:rPr>
              <a:t>v.capacity</a:t>
            </a:r>
            <a:r>
              <a:rPr lang="en-US" sz="1800" dirty="0">
                <a:latin typeface="Calibri" pitchFamily="34" charset="0"/>
                <a:cs typeface="Calibri" pitchFamily="34" charset="0"/>
              </a:rPr>
              <a:t>()&lt;&lt;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 Front element in vector " &lt;&lt;</a:t>
            </a:r>
            <a:r>
              <a:rPr lang="en-US" sz="1800" dirty="0" err="1">
                <a:latin typeface="Calibri" pitchFamily="34" charset="0"/>
                <a:cs typeface="Calibri" pitchFamily="34" charset="0"/>
              </a:rPr>
              <a:t>v.front</a:t>
            </a:r>
            <a:r>
              <a:rPr lang="en-US" sz="1800" dirty="0">
                <a:latin typeface="Calibri" pitchFamily="34" charset="0"/>
                <a:cs typeface="Calibri" pitchFamily="34" charset="0"/>
              </a:rPr>
              <a:t>()&lt;&lt;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 Back element in vector " &lt;&lt;</a:t>
            </a:r>
            <a:r>
              <a:rPr lang="en-US" sz="1800" dirty="0" err="1">
                <a:latin typeface="Calibri" pitchFamily="34" charset="0"/>
                <a:cs typeface="Calibri" pitchFamily="34" charset="0"/>
              </a:rPr>
              <a:t>v.back</a:t>
            </a:r>
            <a:r>
              <a:rPr lang="en-US" sz="1800" dirty="0">
                <a:latin typeface="Calibri" pitchFamily="34" charset="0"/>
                <a:cs typeface="Calibri" pitchFamily="34" charset="0"/>
              </a:rPr>
              <a:t>()&lt;&lt;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Member functions of vector</a:t>
            </a:r>
          </a:p>
        </p:txBody>
      </p:sp>
    </p:spTree>
    <p:extLst>
      <p:ext uri="{BB962C8B-B14F-4D97-AF65-F5344CB8AC3E}">
        <p14:creationId xmlns:p14="http://schemas.microsoft.com/office/powerpoint/2010/main" val="4874068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a:latin typeface="Calibri" pitchFamily="34" charset="0"/>
                <a:cs typeface="Calibri" pitchFamily="34" charset="0"/>
              </a:rPr>
              <a:t>for (</a:t>
            </a:r>
            <a:r>
              <a:rPr lang="en-US" sz="1800" dirty="0" err="1">
                <a:latin typeface="Calibri" pitchFamily="34" charset="0"/>
                <a:cs typeface="Calibri" pitchFamily="34" charset="0"/>
              </a:rPr>
              <a:t>int</a:t>
            </a:r>
            <a:r>
              <a:rPr lang="en-US" sz="1800" dirty="0">
                <a:latin typeface="Calibri" pitchFamily="34" charset="0"/>
                <a:cs typeface="Calibri" pitchFamily="34" charset="0"/>
              </a:rPr>
              <a:t> i=0;i&lt;</a:t>
            </a:r>
            <a:r>
              <a:rPr lang="en-US" sz="1800" dirty="0" err="1">
                <a:latin typeface="Calibri" pitchFamily="34" charset="0"/>
                <a:cs typeface="Calibri" pitchFamily="34" charset="0"/>
              </a:rPr>
              <a:t>v.size</a:t>
            </a:r>
            <a:r>
              <a:rPr lang="en-US" sz="1800" dirty="0">
                <a:latin typeface="Calibri" pitchFamily="34" charset="0"/>
                <a:cs typeface="Calibri" pitchFamily="34" charset="0"/>
              </a:rPr>
              <a:t>();i++)</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&lt;&lt;v.at(i) &lt;&lt;" ";</a:t>
            </a:r>
          </a:p>
          <a:p>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a:latin typeface="Calibri" pitchFamily="34" charset="0"/>
                <a:cs typeface="Calibri" pitchFamily="34" charset="0"/>
              </a:rPr>
              <a:t>v.clear</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 \n size of vector"&lt;&lt;</a:t>
            </a:r>
            <a:r>
              <a:rPr lang="en-US" sz="1800" dirty="0" err="1">
                <a:latin typeface="Calibri" pitchFamily="34" charset="0"/>
                <a:cs typeface="Calibri" pitchFamily="34" charset="0"/>
              </a:rPr>
              <a:t>v.size</a:t>
            </a:r>
            <a:r>
              <a:rPr lang="en-US" sz="1800" dirty="0">
                <a:latin typeface="Calibri" pitchFamily="34" charset="0"/>
                <a:cs typeface="Calibri" pitchFamily="34" charset="0"/>
              </a:rPr>
              <a:t>()&lt;&lt;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r>
              <a:rPr lang="en-US" sz="1800" dirty="0">
                <a:latin typeface="Calibri" pitchFamily="34" charset="0"/>
                <a:cs typeface="Calibri" pitchFamily="34" charset="0"/>
              </a:rPr>
              <a:t>        if(</a:t>
            </a:r>
            <a:r>
              <a:rPr lang="en-US" sz="1800" dirty="0" err="1">
                <a:latin typeface="Calibri" pitchFamily="34" charset="0"/>
                <a:cs typeface="Calibri" pitchFamily="34" charset="0"/>
              </a:rPr>
              <a:t>v.empty</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 Vector is empty " &lt;&lt;</a:t>
            </a:r>
            <a:r>
              <a:rPr lang="en-US" sz="1800" dirty="0" err="1">
                <a:latin typeface="Calibri" pitchFamily="34" charset="0"/>
                <a:cs typeface="Calibri" pitchFamily="34" charset="0"/>
              </a:rPr>
              <a:t>endl</a:t>
            </a:r>
            <a:r>
              <a:rPr lang="en-US" sz="1800" dirty="0">
                <a:latin typeface="Calibri" pitchFamily="34" charset="0"/>
                <a:cs typeface="Calibri" pitchFamily="34" charset="0"/>
              </a:rPr>
              <a:t>;    </a:t>
            </a:r>
          </a:p>
          <a:p>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 " capacity of vector"&lt;&lt;</a:t>
            </a:r>
            <a:r>
              <a:rPr lang="en-US" sz="1800" dirty="0" err="1">
                <a:latin typeface="Calibri" pitchFamily="34" charset="0"/>
                <a:cs typeface="Calibri" pitchFamily="34" charset="0"/>
              </a:rPr>
              <a:t>v.capacity</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Member functions of vector</a:t>
            </a:r>
          </a:p>
        </p:txBody>
      </p:sp>
    </p:spTree>
    <p:extLst>
      <p:ext uri="{BB962C8B-B14F-4D97-AF65-F5344CB8AC3E}">
        <p14:creationId xmlns:p14="http://schemas.microsoft.com/office/powerpoint/2010/main" val="1985357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4488314"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a:latin typeface="Calibri" pitchFamily="34" charset="0"/>
                <a:cs typeface="Calibri" pitchFamily="34" charset="0"/>
              </a:rPr>
              <a:t>Output:</a:t>
            </a:r>
          </a:p>
          <a:p>
            <a:r>
              <a:rPr lang="en-US" sz="1800" dirty="0">
                <a:latin typeface="Calibri" pitchFamily="34" charset="0"/>
                <a:cs typeface="Calibri" pitchFamily="34" charset="0"/>
              </a:rPr>
              <a:t>current capacity =0</a:t>
            </a:r>
          </a:p>
          <a:p>
            <a:r>
              <a:rPr lang="en-US" sz="1800" dirty="0">
                <a:latin typeface="Calibri" pitchFamily="34" charset="0"/>
                <a:cs typeface="Calibri" pitchFamily="34" charset="0"/>
              </a:rPr>
              <a:t>current capacity =1</a:t>
            </a:r>
          </a:p>
          <a:p>
            <a:r>
              <a:rPr lang="en-US" sz="1800" dirty="0">
                <a:latin typeface="Calibri" pitchFamily="34" charset="0"/>
                <a:cs typeface="Calibri" pitchFamily="34" charset="0"/>
              </a:rPr>
              <a:t>current capacity =2 </a:t>
            </a:r>
          </a:p>
          <a:p>
            <a:r>
              <a:rPr lang="en-US" sz="1800" dirty="0">
                <a:latin typeface="Calibri" pitchFamily="34" charset="0"/>
                <a:cs typeface="Calibri" pitchFamily="34" charset="0"/>
              </a:rPr>
              <a:t>current capacity =4 </a:t>
            </a:r>
            <a:br>
              <a:rPr lang="en-US" sz="1800" dirty="0">
                <a:latin typeface="Calibri" pitchFamily="34" charset="0"/>
                <a:cs typeface="Calibri" pitchFamily="34" charset="0"/>
              </a:rPr>
            </a:br>
            <a:r>
              <a:rPr lang="en-US" sz="1800" dirty="0">
                <a:latin typeface="Calibri" pitchFamily="34" charset="0"/>
                <a:cs typeface="Calibri" pitchFamily="34" charset="0"/>
              </a:rPr>
              <a:t>current capacity =4</a:t>
            </a:r>
          </a:p>
          <a:p>
            <a:r>
              <a:rPr lang="en-US" sz="1800" dirty="0">
                <a:latin typeface="Calibri" pitchFamily="34" charset="0"/>
                <a:cs typeface="Calibri" pitchFamily="34" charset="0"/>
              </a:rPr>
              <a:t>current capacity =8</a:t>
            </a:r>
          </a:p>
          <a:p>
            <a:r>
              <a:rPr lang="en-US" sz="1800" dirty="0">
                <a:latin typeface="Calibri" pitchFamily="34" charset="0"/>
                <a:cs typeface="Calibri" pitchFamily="34" charset="0"/>
              </a:rPr>
              <a:t>current capacity =8</a:t>
            </a:r>
          </a:p>
          <a:p>
            <a:r>
              <a:rPr lang="en-US" sz="1800" dirty="0">
                <a:latin typeface="Calibri" pitchFamily="34" charset="0"/>
                <a:cs typeface="Calibri" pitchFamily="34" charset="0"/>
              </a:rPr>
              <a:t>current capacity =8</a:t>
            </a:r>
          </a:p>
          <a:p>
            <a:r>
              <a:rPr lang="en-US" sz="1800" dirty="0">
                <a:latin typeface="Calibri" pitchFamily="34" charset="0"/>
                <a:cs typeface="Calibri" pitchFamily="34" charset="0"/>
              </a:rPr>
              <a:t>current capacity =8</a:t>
            </a:r>
          </a:p>
          <a:p>
            <a:r>
              <a:rPr lang="en-US" sz="1800" dirty="0">
                <a:latin typeface="Calibri" pitchFamily="34" charset="0"/>
                <a:cs typeface="Calibri" pitchFamily="34" charset="0"/>
              </a:rPr>
              <a:t>current capacity =16</a:t>
            </a:r>
          </a:p>
          <a:p>
            <a:r>
              <a:rPr lang="en-US" sz="1800" dirty="0">
                <a:latin typeface="Calibri" pitchFamily="34" charset="0"/>
                <a:cs typeface="Calibri" pitchFamily="34" charset="0"/>
              </a:rPr>
              <a:t>current capacity =16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Member functions of vector</a:t>
            </a:r>
          </a:p>
        </p:txBody>
      </p:sp>
      <p:sp>
        <p:nvSpPr>
          <p:cNvPr id="2" name="TextBox 1"/>
          <p:cNvSpPr txBox="1"/>
          <p:nvPr/>
        </p:nvSpPr>
        <p:spPr>
          <a:xfrm>
            <a:off x="4572000" y="671320"/>
            <a:ext cx="4463974" cy="4247317"/>
          </a:xfrm>
          <a:prstGeom prst="rect">
            <a:avLst/>
          </a:prstGeom>
          <a:noFill/>
          <a:ln>
            <a:solidFill>
              <a:schemeClr val="tx1"/>
            </a:solidFill>
          </a:ln>
        </p:spPr>
        <p:txBody>
          <a:bodyPr wrap="square" rtlCol="0">
            <a:spAutoFit/>
          </a:bodyPr>
          <a:lstStyle/>
          <a:p>
            <a:r>
              <a:rPr lang="en-US" sz="1800" dirty="0">
                <a:latin typeface="Calibri" pitchFamily="34" charset="0"/>
                <a:cs typeface="Calibri" pitchFamily="34" charset="0"/>
              </a:rPr>
              <a:t>Front element in vector 10                                  Back element in vector 100                                 10 20 30 40 50 60 70 80 90 100                          size of vector 0                                                      Vector is empty                                                     capacity of vector 16</a:t>
            </a: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IN" sz="1800" dirty="0">
              <a:latin typeface="Calibri" pitchFamily="34" charset="0"/>
              <a:cs typeface="Calibri" pitchFamily="34" charset="0"/>
            </a:endParaRPr>
          </a:p>
        </p:txBody>
      </p:sp>
    </p:spTree>
    <p:extLst>
      <p:ext uri="{BB962C8B-B14F-4D97-AF65-F5344CB8AC3E}">
        <p14:creationId xmlns:p14="http://schemas.microsoft.com/office/powerpoint/2010/main" val="6974231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a:latin typeface="Calibri" pitchFamily="34" charset="0"/>
                <a:cs typeface="Calibri" pitchFamily="34" charset="0"/>
              </a:rPr>
              <a:t>Capacity and size are different functions. Size returns current number of elements where capacity function returns the size of the storage space currently allocated for the vector, expressed in terms of elements.</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The vector::capacity() function is a built-in function which returns the size of the storage space currently allocated for the vector, expressed in terms of elements. </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This capacity is not necessarily equal to the vector size. </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It can be equal to or greater, with the extra space allowing to accommodate for growth without the need to reallocate on each insertion. </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The capacity does not suppose a limit on the size of the vector.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S</a:t>
            </a:r>
            <a:r>
              <a:rPr lang="en" sz="2400" b="1" dirty="0">
                <a:solidFill>
                  <a:srgbClr val="FFFFFF"/>
                </a:solidFill>
                <a:latin typeface="Calibri" panose="020F0502020204030204" pitchFamily="34" charset="0"/>
                <a:cs typeface="Calibri" panose="020F0502020204030204" pitchFamily="34" charset="0"/>
              </a:rPr>
              <a:t>ize and capacity difference</a:t>
            </a:r>
          </a:p>
        </p:txBody>
      </p:sp>
    </p:spTree>
    <p:extLst>
      <p:ext uri="{BB962C8B-B14F-4D97-AF65-F5344CB8AC3E}">
        <p14:creationId xmlns:p14="http://schemas.microsoft.com/office/powerpoint/2010/main" val="36921256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a:t>
            </a:r>
          </a:p>
          <a:p>
            <a:pPr fontAlgn="base"/>
            <a:r>
              <a:rPr lang="en-US" sz="1800" dirty="0" err="1">
                <a:latin typeface="Calibri" pitchFamily="34" charset="0"/>
                <a:cs typeface="Calibri" pitchFamily="34" charset="0"/>
              </a:rPr>
              <a:t>int</a:t>
            </a:r>
            <a:r>
              <a:rPr lang="en-US" sz="1800" dirty="0">
                <a:latin typeface="Calibri" pitchFamily="34" charset="0"/>
                <a:cs typeface="Calibri" pitchFamily="34" charset="0"/>
              </a:rPr>
              <a:t> main()</a:t>
            </a:r>
          </a:p>
          <a:p>
            <a:pPr fontAlgn="base"/>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vector&lt;</a:t>
            </a:r>
            <a:r>
              <a:rPr lang="en-US" sz="1800" dirty="0" err="1">
                <a:latin typeface="Calibri" pitchFamily="34" charset="0"/>
                <a:cs typeface="Calibri" pitchFamily="34" charset="0"/>
              </a:rPr>
              <a:t>int</a:t>
            </a:r>
            <a:r>
              <a:rPr lang="en-US" sz="1800" dirty="0">
                <a:latin typeface="Calibri" pitchFamily="34" charset="0"/>
                <a:cs typeface="Calibri" pitchFamily="34" charset="0"/>
              </a:rPr>
              <a:t>&gt; v;</a:t>
            </a:r>
          </a:p>
          <a:p>
            <a:pPr fontAlgn="base"/>
            <a:r>
              <a:rPr lang="en-US" sz="1800" dirty="0">
                <a:latin typeface="Calibri" pitchFamily="34" charset="0"/>
                <a:cs typeface="Calibri" pitchFamily="34" charset="0"/>
              </a:rPr>
              <a:t>  </a:t>
            </a:r>
          </a:p>
          <a:p>
            <a:pPr fontAlgn="base"/>
            <a:r>
              <a:rPr lang="en-US" sz="1800" dirty="0">
                <a:latin typeface="Calibri" pitchFamily="34" charset="0"/>
                <a:cs typeface="Calibri" pitchFamily="34" charset="0"/>
              </a:rPr>
              <a:t>    // inserts elements</a:t>
            </a:r>
          </a:p>
          <a:p>
            <a:pPr fontAlgn="base"/>
            <a:r>
              <a:rPr lang="en-US" sz="1800" dirty="0">
                <a:latin typeface="Calibri" pitchFamily="34" charset="0"/>
                <a:cs typeface="Calibri" pitchFamily="34" charset="0"/>
              </a:rPr>
              <a:t>    for (</a:t>
            </a:r>
            <a:r>
              <a:rPr lang="en-US" sz="1800" dirty="0" err="1">
                <a:latin typeface="Calibri" pitchFamily="34" charset="0"/>
                <a:cs typeface="Calibri" pitchFamily="34" charset="0"/>
              </a:rPr>
              <a:t>int</a:t>
            </a:r>
            <a:r>
              <a:rPr lang="en-US" sz="1800" dirty="0">
                <a:latin typeface="Calibri" pitchFamily="34" charset="0"/>
                <a:cs typeface="Calibri" pitchFamily="34" charset="0"/>
              </a:rPr>
              <a:t> i = 0; i &lt; 10; i++) {</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v.push_back</a:t>
            </a:r>
            <a:r>
              <a:rPr lang="en-US" sz="1800" dirty="0">
                <a:latin typeface="Calibri" pitchFamily="34" charset="0"/>
                <a:cs typeface="Calibri" pitchFamily="34" charset="0"/>
              </a:rPr>
              <a:t>(i * 10);</a:t>
            </a:r>
          </a:p>
          <a:p>
            <a:pPr fontAlgn="base"/>
            <a:r>
              <a:rPr lang="en-US" sz="1800" dirty="0">
                <a:latin typeface="Calibri" pitchFamily="34" charset="0"/>
                <a:cs typeface="Calibri" pitchFamily="34" charset="0"/>
              </a:rPr>
              <a:t>    }</a:t>
            </a:r>
          </a:p>
          <a:p>
            <a:pPr fontAlgn="base"/>
            <a:r>
              <a:rPr lang="en-US" sz="1800" dirty="0">
                <a:latin typeface="Calibri" pitchFamily="34" charset="0"/>
                <a:cs typeface="Calibri" pitchFamily="34" charset="0"/>
              </a:rPr>
              <a:t>  </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"The size of vector is " &lt;&lt; </a:t>
            </a:r>
            <a:r>
              <a:rPr lang="en-US" sz="1800" dirty="0" err="1">
                <a:latin typeface="Calibri" pitchFamily="34" charset="0"/>
                <a:cs typeface="Calibri" pitchFamily="34" charset="0"/>
              </a:rPr>
              <a:t>v.size</a:t>
            </a:r>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 &lt;&lt; "\</a:t>
            </a:r>
            <a:r>
              <a:rPr lang="en-US" sz="1800" dirty="0" err="1">
                <a:latin typeface="Calibri" pitchFamily="34" charset="0"/>
                <a:cs typeface="Calibri" pitchFamily="34" charset="0"/>
              </a:rPr>
              <a:t>nThe</a:t>
            </a:r>
            <a:r>
              <a:rPr lang="en-US" sz="1800" dirty="0">
                <a:latin typeface="Calibri" pitchFamily="34" charset="0"/>
                <a:cs typeface="Calibri" pitchFamily="34" charset="0"/>
              </a:rPr>
              <a:t> maximum capacity is " &lt;&lt; </a:t>
            </a:r>
            <a:r>
              <a:rPr lang="en-US" sz="1800" dirty="0" err="1">
                <a:latin typeface="Calibri" pitchFamily="34" charset="0"/>
                <a:cs typeface="Calibri" pitchFamily="34" charset="0"/>
              </a:rPr>
              <a:t>v.capacity</a:t>
            </a:r>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return 0;</a:t>
            </a:r>
          </a:p>
          <a:p>
            <a:pPr fontAlgn="base"/>
            <a:r>
              <a:rPr lang="en-US" sz="1800" dirty="0">
                <a:latin typeface="Calibri" pitchFamily="34" charset="0"/>
                <a:cs typeface="Calibri" pitchFamily="34" charset="0"/>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S</a:t>
            </a:r>
            <a:r>
              <a:rPr lang="en" sz="2400" b="1" dirty="0">
                <a:solidFill>
                  <a:srgbClr val="FFFFFF"/>
                </a:solidFill>
                <a:latin typeface="Calibri" panose="020F0502020204030204" pitchFamily="34" charset="0"/>
                <a:cs typeface="Calibri" panose="020F0502020204030204" pitchFamily="34" charset="0"/>
              </a:rPr>
              <a:t>ize and capacity difference</a:t>
            </a:r>
          </a:p>
        </p:txBody>
      </p:sp>
    </p:spTree>
    <p:extLst>
      <p:ext uri="{BB962C8B-B14F-4D97-AF65-F5344CB8AC3E}">
        <p14:creationId xmlns:p14="http://schemas.microsoft.com/office/powerpoint/2010/main" val="37180719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r>
              <a:rPr lang="en-US" sz="1800" dirty="0"/>
              <a:t>Current size = 1 Current capacity allocated = 1                                                               Current size = 2 Current capacity allocated = 2                                                               Current size = 3 Current capacity allocated = 4                                                              </a:t>
            </a:r>
          </a:p>
          <a:p>
            <a:r>
              <a:rPr lang="en-US" sz="1800" dirty="0"/>
              <a:t>Current size = 4 Current capacity allocated = 4                                                              Current size = 5 Current capacity allocated = 8                                                               Current size = 6 Current capacity allocated = 8                                                               Current size = 7 Current capacity allocated = 8                                                               Current size = 8 Current capacity allocated = 8                                                               Current size = 9 Current capacity allocated = 16                                                             Current size = 10 Current capacity allocated = 16                                                           The size of vector is 10                                                                                                     The maximum capacity is 16</a:t>
            </a:r>
          </a:p>
          <a:p>
            <a:endParaRPr lang="en-US" sz="1800" dirty="0"/>
          </a:p>
          <a:p>
            <a:endParaRPr lang="en-US" sz="1800"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S</a:t>
            </a:r>
            <a:r>
              <a:rPr lang="en" sz="2400" b="1" dirty="0">
                <a:solidFill>
                  <a:srgbClr val="FFFFFF"/>
                </a:solidFill>
                <a:latin typeface="Calibri" panose="020F0502020204030204" pitchFamily="34" charset="0"/>
                <a:cs typeface="Calibri" panose="020F0502020204030204" pitchFamily="34" charset="0"/>
              </a:rPr>
              <a:t>ize and capacity difference</a:t>
            </a:r>
          </a:p>
        </p:txBody>
      </p:sp>
    </p:spTree>
    <p:extLst>
      <p:ext uri="{BB962C8B-B14F-4D97-AF65-F5344CB8AC3E}">
        <p14:creationId xmlns:p14="http://schemas.microsoft.com/office/powerpoint/2010/main" val="21259179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What will the following line do?</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vector &lt;</a:t>
            </a:r>
            <a:r>
              <a:rPr lang="en-US" sz="1800" dirty="0" err="1">
                <a:latin typeface="Calibri" pitchFamily="34" charset="0"/>
                <a:cs typeface="Calibri" pitchFamily="34" charset="0"/>
              </a:rPr>
              <a:t>int</a:t>
            </a:r>
            <a:r>
              <a:rPr lang="en-US" sz="1800" dirty="0">
                <a:latin typeface="Calibri" pitchFamily="34" charset="0"/>
                <a:cs typeface="Calibri" pitchFamily="34" charset="0"/>
              </a:rPr>
              <a:t>&gt; v3(5,10);</a:t>
            </a:r>
          </a:p>
          <a:p>
            <a:pPr fontAlgn="base"/>
            <a:endParaRPr lang="en-US" sz="1800" dirty="0">
              <a:latin typeface="Calibri" pitchFamily="34" charset="0"/>
              <a:cs typeface="Calibri" pitchFamily="34" charset="0"/>
            </a:endParaRPr>
          </a:p>
          <a:p>
            <a:pPr marL="342900" indent="-342900" fontAlgn="base">
              <a:buFont typeface="+mj-lt"/>
              <a:buAutoNum type="alphaUcPeriod"/>
            </a:pPr>
            <a:r>
              <a:rPr lang="en-US" sz="1800" dirty="0">
                <a:latin typeface="Calibri" pitchFamily="34" charset="0"/>
                <a:cs typeface="Calibri" pitchFamily="34" charset="0"/>
              </a:rPr>
              <a:t>Create an integer vector v3 with 2 elements as 5,10.</a:t>
            </a:r>
          </a:p>
          <a:p>
            <a:pPr marL="342900" indent="-342900" fontAlgn="base">
              <a:buFont typeface="+mj-lt"/>
              <a:buAutoNum type="alphaUcPeriod"/>
            </a:pPr>
            <a:r>
              <a:rPr lang="en-US" sz="1800" dirty="0">
                <a:latin typeface="Calibri" pitchFamily="34" charset="0"/>
                <a:cs typeface="Calibri" pitchFamily="34" charset="0"/>
              </a:rPr>
              <a:t>Create an integer vector v3 of size 5 with every element value as 10</a:t>
            </a:r>
          </a:p>
          <a:p>
            <a:pPr marL="342900" indent="-342900" fontAlgn="base">
              <a:buFont typeface="+mj-lt"/>
              <a:buAutoNum type="alphaUcPeriod"/>
            </a:pPr>
            <a:r>
              <a:rPr lang="en-US" sz="1800" dirty="0">
                <a:latin typeface="Calibri" pitchFamily="34" charset="0"/>
                <a:cs typeface="Calibri" pitchFamily="34" charset="0"/>
              </a:rPr>
              <a:t>Compiler Reports  an error as two values specified in vector size .</a:t>
            </a:r>
          </a:p>
          <a:p>
            <a:pPr marL="342900" indent="-342900" fontAlgn="base">
              <a:buFont typeface="+mj-lt"/>
              <a:buAutoNum type="alphaUcPeriod"/>
            </a:pPr>
            <a:r>
              <a:rPr lang="en-US" sz="1800" dirty="0">
                <a:latin typeface="Calibri" pitchFamily="34" charset="0"/>
                <a:cs typeface="Calibri" pitchFamily="34" charset="0"/>
              </a:rPr>
              <a:t>Compiler Reports  an error as vector does not take size initially.</a:t>
            </a:r>
          </a:p>
          <a:p>
            <a:pPr marL="342900" indent="-342900" fontAlgn="base">
              <a:buFont typeface="+mj-lt"/>
              <a:buAutoNum type="alphaUcPeriod"/>
            </a:pP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a:t>
            </a:r>
          </a:p>
        </p:txBody>
      </p:sp>
    </p:spTree>
    <p:extLst>
      <p:ext uri="{BB962C8B-B14F-4D97-AF65-F5344CB8AC3E}">
        <p14:creationId xmlns:p14="http://schemas.microsoft.com/office/powerpoint/2010/main" val="39272206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What will the following line do?</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vector &lt;</a:t>
            </a:r>
            <a:r>
              <a:rPr lang="en-US" sz="1800" dirty="0" err="1">
                <a:latin typeface="Calibri" pitchFamily="34" charset="0"/>
                <a:cs typeface="Calibri" pitchFamily="34" charset="0"/>
              </a:rPr>
              <a:t>int</a:t>
            </a:r>
            <a:r>
              <a:rPr lang="en-US" sz="1800" dirty="0">
                <a:latin typeface="Calibri" pitchFamily="34" charset="0"/>
                <a:cs typeface="Calibri" pitchFamily="34" charset="0"/>
              </a:rPr>
              <a:t>&gt; v3(5,10);</a:t>
            </a:r>
          </a:p>
          <a:p>
            <a:pPr fontAlgn="base"/>
            <a:endParaRPr lang="en-US" sz="1800" dirty="0">
              <a:latin typeface="Calibri" pitchFamily="34" charset="0"/>
              <a:cs typeface="Calibri" pitchFamily="34" charset="0"/>
            </a:endParaRPr>
          </a:p>
          <a:p>
            <a:pPr marL="342900" indent="-342900" fontAlgn="base">
              <a:buFont typeface="+mj-lt"/>
              <a:buAutoNum type="alphaUcPeriod"/>
            </a:pPr>
            <a:r>
              <a:rPr lang="en-US" sz="1800" dirty="0">
                <a:latin typeface="Calibri" pitchFamily="34" charset="0"/>
                <a:cs typeface="Calibri" pitchFamily="34" charset="0"/>
              </a:rPr>
              <a:t>Create an integer vector v3 with 2 elements as 5,10.</a:t>
            </a:r>
          </a:p>
          <a:p>
            <a:pPr marL="342900" indent="-342900" fontAlgn="base">
              <a:buFont typeface="+mj-lt"/>
              <a:buAutoNum type="alphaUcPeriod"/>
            </a:pPr>
            <a:r>
              <a:rPr lang="en-US" sz="1800" dirty="0">
                <a:solidFill>
                  <a:srgbClr val="FF0000"/>
                </a:solidFill>
                <a:latin typeface="Calibri" pitchFamily="34" charset="0"/>
                <a:cs typeface="Calibri" pitchFamily="34" charset="0"/>
              </a:rPr>
              <a:t>Create an integer vector v3 of size 5 with every element value as 10</a:t>
            </a:r>
          </a:p>
          <a:p>
            <a:pPr marL="342900" indent="-342900" fontAlgn="base">
              <a:buFont typeface="+mj-lt"/>
              <a:buAutoNum type="alphaUcPeriod"/>
            </a:pPr>
            <a:r>
              <a:rPr lang="en-US" sz="1800" dirty="0">
                <a:latin typeface="Calibri" pitchFamily="34" charset="0"/>
                <a:cs typeface="Calibri" pitchFamily="34" charset="0"/>
              </a:rPr>
              <a:t>Compiler Reports  an error as two values specified in vector size .</a:t>
            </a:r>
          </a:p>
          <a:p>
            <a:pPr marL="342900" indent="-342900" fontAlgn="base">
              <a:buFont typeface="+mj-lt"/>
              <a:buAutoNum type="alphaUcPeriod"/>
            </a:pPr>
            <a:r>
              <a:rPr lang="en-US" sz="1800" dirty="0">
                <a:latin typeface="Calibri" pitchFamily="34" charset="0"/>
                <a:cs typeface="Calibri" pitchFamily="34" charset="0"/>
              </a:rPr>
              <a:t>Compiler Reports  an error as vector does not take size initially.</a:t>
            </a:r>
          </a:p>
          <a:p>
            <a:pPr marL="342900" indent="-342900" fontAlgn="base">
              <a:buFont typeface="+mj-lt"/>
              <a:buAutoNum type="alphaUcPeriod"/>
            </a:pP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a:t>
            </a:r>
          </a:p>
        </p:txBody>
      </p:sp>
    </p:spTree>
    <p:extLst>
      <p:ext uri="{BB962C8B-B14F-4D97-AF65-F5344CB8AC3E}">
        <p14:creationId xmlns:p14="http://schemas.microsoft.com/office/powerpoint/2010/main" val="28537092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Which of the following is/are component of STL</a:t>
            </a: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rabicPeriod"/>
            </a:pPr>
            <a:r>
              <a:rPr lang="en-US" sz="1800" dirty="0">
                <a:latin typeface="Calibri" pitchFamily="34" charset="0"/>
                <a:cs typeface="Calibri" pitchFamily="34" charset="0"/>
              </a:rPr>
              <a:t>container</a:t>
            </a:r>
          </a:p>
          <a:p>
            <a:pPr marL="342900" indent="-342900" fontAlgn="base">
              <a:buFont typeface="+mj-lt"/>
              <a:buAutoNum type="arabicPeriod"/>
            </a:pPr>
            <a:r>
              <a:rPr lang="en-US" sz="1800" dirty="0">
                <a:solidFill>
                  <a:schemeClr val="tx1"/>
                </a:solidFill>
                <a:latin typeface="Calibri" pitchFamily="34" charset="0"/>
                <a:cs typeface="Calibri" pitchFamily="34" charset="0"/>
              </a:rPr>
              <a:t>Algorithm</a:t>
            </a:r>
          </a:p>
          <a:p>
            <a:pPr marL="342900" indent="-342900" fontAlgn="base">
              <a:buFont typeface="+mj-lt"/>
              <a:buAutoNum type="arabicPeriod"/>
            </a:pPr>
            <a:r>
              <a:rPr lang="en-US" sz="1800" dirty="0">
                <a:latin typeface="Calibri" pitchFamily="34" charset="0"/>
                <a:cs typeface="Calibri" pitchFamily="34" charset="0"/>
              </a:rPr>
              <a:t>Iterators</a:t>
            </a:r>
          </a:p>
          <a:p>
            <a:pPr marL="342900" indent="-342900" fontAlgn="base">
              <a:buFont typeface="+mj-lt"/>
              <a:buAutoNum type="arabicPeriod"/>
            </a:pPr>
            <a:r>
              <a:rPr lang="en-US" sz="1800" dirty="0">
                <a:latin typeface="Calibri" pitchFamily="34" charset="0"/>
                <a:cs typeface="Calibri" pitchFamily="34" charset="0"/>
              </a:rPr>
              <a:t>Vector</a:t>
            </a: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lphaUcPeriod"/>
            </a:pPr>
            <a:r>
              <a:rPr lang="en-US" sz="1800" dirty="0">
                <a:latin typeface="Calibri" pitchFamily="34" charset="0"/>
                <a:cs typeface="Calibri" pitchFamily="34" charset="0"/>
              </a:rPr>
              <a:t>1,2,3 </a:t>
            </a:r>
          </a:p>
          <a:p>
            <a:pPr marL="342900" indent="-342900" fontAlgn="base">
              <a:buFont typeface="+mj-lt"/>
              <a:buAutoNum type="alphaUcPeriod"/>
            </a:pPr>
            <a:r>
              <a:rPr lang="en-US" sz="1800" dirty="0">
                <a:latin typeface="Calibri" pitchFamily="34" charset="0"/>
                <a:cs typeface="Calibri" pitchFamily="34" charset="0"/>
              </a:rPr>
              <a:t>1,3.4 </a:t>
            </a:r>
          </a:p>
          <a:p>
            <a:pPr marL="342900" indent="-342900" fontAlgn="base">
              <a:buFont typeface="+mj-lt"/>
              <a:buAutoNum type="alphaUcPeriod"/>
            </a:pPr>
            <a:r>
              <a:rPr lang="en-US" sz="1800" dirty="0">
                <a:latin typeface="Calibri" pitchFamily="34" charset="0"/>
                <a:cs typeface="Calibri" pitchFamily="34" charset="0"/>
              </a:rPr>
              <a:t>All</a:t>
            </a:r>
          </a:p>
          <a:p>
            <a:pPr marL="342900" indent="-342900" fontAlgn="base">
              <a:buFont typeface="+mj-lt"/>
              <a:buAutoNum type="alphaUcPeriod"/>
            </a:pPr>
            <a:r>
              <a:rPr lang="en-US" sz="1800" dirty="0">
                <a:latin typeface="Calibri" pitchFamily="34" charset="0"/>
                <a:cs typeface="Calibri" pitchFamily="34" charset="0"/>
              </a:rPr>
              <a:t>1,4 </a:t>
            </a:r>
          </a:p>
          <a:p>
            <a:pPr fontAlgn="base"/>
            <a:endParaRPr lang="en-US" sz="1800" dirty="0">
              <a:latin typeface="Calibri" pitchFamily="34" charset="0"/>
              <a:cs typeface="Calibri" pitchFamily="34" charset="0"/>
            </a:endParaRPr>
          </a:p>
          <a:p>
            <a:pPr marL="342900" indent="-342900" fontAlgn="base">
              <a:buFont typeface="+mj-lt"/>
              <a:buAutoNum type="alphaUcPeriod"/>
            </a:pP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a:t>
            </a:r>
          </a:p>
        </p:txBody>
      </p:sp>
    </p:spTree>
    <p:extLst>
      <p:ext uri="{BB962C8B-B14F-4D97-AF65-F5344CB8AC3E}">
        <p14:creationId xmlns:p14="http://schemas.microsoft.com/office/powerpoint/2010/main" val="4033826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Syntax:  simple inheritance example without template class</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Class </a:t>
            </a:r>
            <a:r>
              <a:rPr lang="en-US" sz="1800" dirty="0" err="1">
                <a:latin typeface="Calibri" pitchFamily="34" charset="0"/>
                <a:cs typeface="Calibri" pitchFamily="34" charset="0"/>
              </a:rPr>
              <a:t>baseClass</a:t>
            </a:r>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Datamembers</a:t>
            </a:r>
            <a:r>
              <a:rPr lang="en-US" sz="1800" dirty="0">
                <a:latin typeface="Calibri" pitchFamily="34" charset="0"/>
                <a:cs typeface="Calibri" pitchFamily="34" charset="0"/>
              </a:rPr>
              <a:t>;</a:t>
            </a:r>
          </a:p>
          <a:p>
            <a:pPr lvl="1"/>
            <a:r>
              <a:rPr lang="en-US" sz="1800" dirty="0">
                <a:latin typeface="Calibri" pitchFamily="34" charset="0"/>
                <a:cs typeface="Calibri" pitchFamily="34" charset="0"/>
              </a:rPr>
              <a:t>	member functions;</a:t>
            </a:r>
          </a:p>
          <a:p>
            <a:pPr lvl="1"/>
            <a:r>
              <a:rPr lang="en-US" sz="1800" dirty="0">
                <a:latin typeface="Calibri" pitchFamily="34" charset="0"/>
                <a:cs typeface="Calibri" pitchFamily="34" charset="0"/>
              </a:rPr>
              <a:t>}</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Class </a:t>
            </a:r>
            <a:r>
              <a:rPr lang="en-US" sz="1800" dirty="0" err="1">
                <a:latin typeface="Calibri" pitchFamily="34" charset="0"/>
                <a:cs typeface="Calibri" pitchFamily="34" charset="0"/>
              </a:rPr>
              <a:t>derivedClass</a:t>
            </a:r>
            <a:r>
              <a:rPr lang="en-US" sz="1800" dirty="0">
                <a:latin typeface="Calibri" pitchFamily="34" charset="0"/>
                <a:cs typeface="Calibri" pitchFamily="34" charset="0"/>
              </a:rPr>
              <a:t>: public </a:t>
            </a:r>
            <a:r>
              <a:rPr lang="en-US" sz="1800" dirty="0" err="1">
                <a:latin typeface="Calibri" pitchFamily="34" charset="0"/>
                <a:cs typeface="Calibri" pitchFamily="34" charset="0"/>
              </a:rPr>
              <a:t>baseClass</a:t>
            </a:r>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Datamembers</a:t>
            </a:r>
            <a:r>
              <a:rPr lang="en-US" sz="1800" dirty="0">
                <a:latin typeface="Calibri" pitchFamily="34" charset="0"/>
                <a:cs typeface="Calibri" pitchFamily="34" charset="0"/>
              </a:rPr>
              <a:t>;</a:t>
            </a:r>
          </a:p>
          <a:p>
            <a:pPr lvl="1"/>
            <a:r>
              <a:rPr lang="en-US" sz="1800" dirty="0">
                <a:latin typeface="Calibri" pitchFamily="34" charset="0"/>
                <a:cs typeface="Calibri" pitchFamily="34" charset="0"/>
              </a:rPr>
              <a:t>	member functions;</a:t>
            </a:r>
          </a:p>
          <a:p>
            <a:pPr lvl="1"/>
            <a:r>
              <a:rPr lang="en-US" sz="1800" dirty="0">
                <a:latin typeface="Calibri" pitchFamily="34" charset="0"/>
                <a:cs typeface="Calibri" pitchFamily="34" charset="0"/>
              </a:rPr>
              <a:t>}</a:t>
            </a:r>
          </a:p>
          <a:p>
            <a:pPr lvl="1"/>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Inheritance </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377493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Which of the following is/are component of STL</a:t>
            </a: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rabicPeriod"/>
            </a:pPr>
            <a:r>
              <a:rPr lang="en-US" sz="1800" dirty="0">
                <a:latin typeface="Calibri" pitchFamily="34" charset="0"/>
                <a:cs typeface="Calibri" pitchFamily="34" charset="0"/>
              </a:rPr>
              <a:t>container</a:t>
            </a:r>
          </a:p>
          <a:p>
            <a:pPr marL="342900" indent="-342900" fontAlgn="base">
              <a:buFont typeface="+mj-lt"/>
              <a:buAutoNum type="arabicPeriod"/>
            </a:pPr>
            <a:r>
              <a:rPr lang="en-US" sz="1800" dirty="0">
                <a:solidFill>
                  <a:schemeClr val="tx1"/>
                </a:solidFill>
                <a:latin typeface="Calibri" pitchFamily="34" charset="0"/>
                <a:cs typeface="Calibri" pitchFamily="34" charset="0"/>
              </a:rPr>
              <a:t>Algorithm</a:t>
            </a:r>
          </a:p>
          <a:p>
            <a:pPr marL="342900" indent="-342900" fontAlgn="base">
              <a:buFont typeface="+mj-lt"/>
              <a:buAutoNum type="arabicPeriod"/>
            </a:pPr>
            <a:r>
              <a:rPr lang="en-US" sz="1800" dirty="0">
                <a:latin typeface="Calibri" pitchFamily="34" charset="0"/>
                <a:cs typeface="Calibri" pitchFamily="34" charset="0"/>
              </a:rPr>
              <a:t>Iterators</a:t>
            </a:r>
          </a:p>
          <a:p>
            <a:pPr marL="342900" indent="-342900" fontAlgn="base">
              <a:buFont typeface="+mj-lt"/>
              <a:buAutoNum type="arabicPeriod"/>
            </a:pPr>
            <a:r>
              <a:rPr lang="en-US" sz="1800" dirty="0">
                <a:latin typeface="Calibri" pitchFamily="34" charset="0"/>
                <a:cs typeface="Calibri" pitchFamily="34" charset="0"/>
              </a:rPr>
              <a:t>Vector</a:t>
            </a: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lphaUcPeriod"/>
            </a:pPr>
            <a:r>
              <a:rPr lang="en-US" sz="1800" dirty="0">
                <a:latin typeface="Calibri" pitchFamily="34" charset="0"/>
                <a:cs typeface="Calibri" pitchFamily="34" charset="0"/>
              </a:rPr>
              <a:t>1,2,3 </a:t>
            </a:r>
          </a:p>
          <a:p>
            <a:pPr marL="342900" indent="-342900" fontAlgn="base">
              <a:buFont typeface="+mj-lt"/>
              <a:buAutoNum type="alphaUcPeriod"/>
            </a:pPr>
            <a:r>
              <a:rPr lang="en-US" sz="1800" dirty="0">
                <a:latin typeface="Calibri" pitchFamily="34" charset="0"/>
                <a:cs typeface="Calibri" pitchFamily="34" charset="0"/>
              </a:rPr>
              <a:t>1,3.4 </a:t>
            </a:r>
          </a:p>
          <a:p>
            <a:pPr marL="342900" indent="-342900" fontAlgn="base">
              <a:buFont typeface="+mj-lt"/>
              <a:buAutoNum type="alphaUcPeriod"/>
            </a:pPr>
            <a:r>
              <a:rPr lang="en-US" sz="1800" dirty="0">
                <a:solidFill>
                  <a:srgbClr val="FF0000"/>
                </a:solidFill>
                <a:latin typeface="Calibri" pitchFamily="34" charset="0"/>
                <a:cs typeface="Calibri" pitchFamily="34" charset="0"/>
              </a:rPr>
              <a:t>All</a:t>
            </a:r>
          </a:p>
          <a:p>
            <a:pPr marL="342900" indent="-342900" fontAlgn="base">
              <a:buFont typeface="+mj-lt"/>
              <a:buAutoNum type="alphaUcPeriod"/>
            </a:pPr>
            <a:r>
              <a:rPr lang="en-US" sz="1800" dirty="0">
                <a:latin typeface="Calibri" pitchFamily="34" charset="0"/>
                <a:cs typeface="Calibri" pitchFamily="34" charset="0"/>
              </a:rPr>
              <a:t>1,4 </a:t>
            </a:r>
          </a:p>
          <a:p>
            <a:pPr fontAlgn="base"/>
            <a:endParaRPr lang="en-US" sz="1800" dirty="0">
              <a:latin typeface="Calibri" pitchFamily="34" charset="0"/>
              <a:cs typeface="Calibri" pitchFamily="34" charset="0"/>
            </a:endParaRPr>
          </a:p>
          <a:p>
            <a:pPr marL="342900" indent="-342900" fontAlgn="base">
              <a:buFont typeface="+mj-lt"/>
              <a:buAutoNum type="alphaUcPeriod"/>
            </a:pP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a:t>
            </a:r>
          </a:p>
        </p:txBody>
      </p:sp>
    </p:spTree>
    <p:extLst>
      <p:ext uri="{BB962C8B-B14F-4D97-AF65-F5344CB8AC3E}">
        <p14:creationId xmlns:p14="http://schemas.microsoft.com/office/powerpoint/2010/main" val="23927416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Which of the following is not a function of Vector container in STL</a:t>
            </a: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rabicPeriod"/>
            </a:pPr>
            <a:r>
              <a:rPr lang="en-US" sz="1800" dirty="0">
                <a:latin typeface="Calibri" pitchFamily="34" charset="0"/>
                <a:cs typeface="Calibri" pitchFamily="34" charset="0"/>
              </a:rPr>
              <a:t>at</a:t>
            </a:r>
          </a:p>
          <a:p>
            <a:pPr marL="342900" indent="-342900" fontAlgn="base">
              <a:buFont typeface="+mj-lt"/>
              <a:buAutoNum type="arabicPeriod"/>
            </a:pPr>
            <a:r>
              <a:rPr lang="en-US" sz="1800" dirty="0">
                <a:solidFill>
                  <a:schemeClr val="tx1"/>
                </a:solidFill>
                <a:latin typeface="Calibri" pitchFamily="34" charset="0"/>
                <a:cs typeface="Calibri" pitchFamily="34" charset="0"/>
              </a:rPr>
              <a:t>empty</a:t>
            </a:r>
          </a:p>
          <a:p>
            <a:pPr marL="342900" indent="-342900" fontAlgn="base">
              <a:buFont typeface="+mj-lt"/>
              <a:buAutoNum type="arabicPeriod"/>
            </a:pPr>
            <a:r>
              <a:rPr lang="en-US" sz="1800" dirty="0">
                <a:latin typeface="Calibri" pitchFamily="34" charset="0"/>
                <a:cs typeface="Calibri" pitchFamily="34" charset="0"/>
              </a:rPr>
              <a:t>throw</a:t>
            </a:r>
          </a:p>
          <a:p>
            <a:pPr marL="342900" indent="-342900" fontAlgn="base">
              <a:buFont typeface="+mj-lt"/>
              <a:buAutoNum type="arabicPeriod"/>
            </a:pPr>
            <a:r>
              <a:rPr lang="en-US" sz="1800" dirty="0">
                <a:latin typeface="Calibri" pitchFamily="34" charset="0"/>
                <a:cs typeface="Calibri" pitchFamily="34" charset="0"/>
              </a:rPr>
              <a:t>size</a:t>
            </a:r>
          </a:p>
          <a:p>
            <a:pPr fontAlgn="base"/>
            <a:endParaRPr lang="en-US" sz="1800" dirty="0">
              <a:latin typeface="Calibri" pitchFamily="34" charset="0"/>
              <a:cs typeface="Calibri" pitchFamily="34" charset="0"/>
            </a:endParaRPr>
          </a:p>
          <a:p>
            <a:pPr marL="342900" indent="-342900" fontAlgn="base">
              <a:buFont typeface="+mj-lt"/>
              <a:buAutoNum type="alphaUcPeriod"/>
            </a:pP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a:t>
            </a:r>
          </a:p>
        </p:txBody>
      </p:sp>
    </p:spTree>
    <p:extLst>
      <p:ext uri="{BB962C8B-B14F-4D97-AF65-F5344CB8AC3E}">
        <p14:creationId xmlns:p14="http://schemas.microsoft.com/office/powerpoint/2010/main" val="34842595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Which of the following is not a function of Vector container in STL</a:t>
            </a: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rabicPeriod"/>
            </a:pPr>
            <a:r>
              <a:rPr lang="en-US" sz="1800" dirty="0">
                <a:latin typeface="Calibri" pitchFamily="34" charset="0"/>
                <a:cs typeface="Calibri" pitchFamily="34" charset="0"/>
              </a:rPr>
              <a:t>at</a:t>
            </a:r>
          </a:p>
          <a:p>
            <a:pPr marL="342900" indent="-342900" fontAlgn="base">
              <a:buFont typeface="+mj-lt"/>
              <a:buAutoNum type="arabicPeriod"/>
            </a:pPr>
            <a:r>
              <a:rPr lang="en-US" sz="1800" dirty="0">
                <a:solidFill>
                  <a:schemeClr val="tx1"/>
                </a:solidFill>
                <a:latin typeface="Calibri" pitchFamily="34" charset="0"/>
                <a:cs typeface="Calibri" pitchFamily="34" charset="0"/>
              </a:rPr>
              <a:t>empty</a:t>
            </a:r>
          </a:p>
          <a:p>
            <a:pPr marL="342900" indent="-342900" fontAlgn="base">
              <a:buFont typeface="+mj-lt"/>
              <a:buAutoNum type="arabicPeriod"/>
            </a:pPr>
            <a:r>
              <a:rPr lang="en-US" sz="1800" b="1" dirty="0">
                <a:solidFill>
                  <a:srgbClr val="FF0000"/>
                </a:solidFill>
                <a:latin typeface="Calibri" pitchFamily="34" charset="0"/>
                <a:cs typeface="Calibri" pitchFamily="34" charset="0"/>
              </a:rPr>
              <a:t>throw</a:t>
            </a:r>
          </a:p>
          <a:p>
            <a:pPr marL="342900" indent="-342900" fontAlgn="base">
              <a:buFont typeface="+mj-lt"/>
              <a:buAutoNum type="arabicPeriod"/>
            </a:pPr>
            <a:r>
              <a:rPr lang="en-US" sz="1800" dirty="0">
                <a:latin typeface="Calibri" pitchFamily="34" charset="0"/>
                <a:cs typeface="Calibri" pitchFamily="34" charset="0"/>
              </a:rPr>
              <a:t>size</a:t>
            </a:r>
          </a:p>
          <a:p>
            <a:pPr fontAlgn="base"/>
            <a:endParaRPr lang="en-US" sz="1800" dirty="0">
              <a:latin typeface="Calibri" pitchFamily="34" charset="0"/>
              <a:cs typeface="Calibri" pitchFamily="34" charset="0"/>
            </a:endParaRPr>
          </a:p>
          <a:p>
            <a:pPr marL="342900" indent="-342900" fontAlgn="base">
              <a:buFont typeface="+mj-lt"/>
              <a:buAutoNum type="alphaUcPeriod"/>
            </a:pP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a:t>
            </a:r>
          </a:p>
        </p:txBody>
      </p:sp>
    </p:spTree>
    <p:extLst>
      <p:ext uri="{BB962C8B-B14F-4D97-AF65-F5344CB8AC3E}">
        <p14:creationId xmlns:p14="http://schemas.microsoft.com/office/powerpoint/2010/main" val="1863338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6" y="671320"/>
            <a:ext cx="8952288" cy="4379804"/>
          </a:xfrm>
          <a:prstGeom prst="rect">
            <a:avLst/>
          </a:prstGeom>
          <a:noFill/>
          <a:ln>
            <a:solidFill>
              <a:schemeClr val="tx1"/>
            </a:solid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Create a vector of 5 strings and perform following functions and observe the output</a:t>
            </a:r>
          </a:p>
          <a:p>
            <a:pPr marL="342900" indent="-342900" fontAlgn="base">
              <a:buFont typeface="+mj-lt"/>
              <a:buAutoNum type="arabicPeriod"/>
            </a:pPr>
            <a:r>
              <a:rPr lang="en-US" sz="1800" dirty="0" err="1">
                <a:latin typeface="Calibri" pitchFamily="34" charset="0"/>
                <a:cs typeface="Calibri" pitchFamily="34" charset="0"/>
              </a:rPr>
              <a:t>Pop_back</a:t>
            </a:r>
            <a:r>
              <a:rPr lang="en-US" sz="1800" dirty="0">
                <a:latin typeface="Calibri" pitchFamily="34" charset="0"/>
                <a:cs typeface="Calibri" pitchFamily="34" charset="0"/>
              </a:rPr>
              <a:t>()</a:t>
            </a:r>
          </a:p>
          <a:p>
            <a:pPr marL="342900" indent="-342900" fontAlgn="base">
              <a:buFont typeface="+mj-lt"/>
              <a:buAutoNum type="arabicPeriod"/>
            </a:pPr>
            <a:r>
              <a:rPr lang="en-US" sz="1800" dirty="0" err="1">
                <a:latin typeface="Calibri" pitchFamily="34" charset="0"/>
                <a:cs typeface="Calibri" pitchFamily="34" charset="0"/>
              </a:rPr>
              <a:t>Pop_front</a:t>
            </a:r>
            <a:r>
              <a:rPr lang="en-US" sz="1800" dirty="0">
                <a:latin typeface="Calibri" pitchFamily="34" charset="0"/>
                <a:cs typeface="Calibri" pitchFamily="34" charset="0"/>
              </a:rPr>
              <a:t>()</a:t>
            </a:r>
          </a:p>
          <a:p>
            <a:pPr marL="342900" indent="-342900" fontAlgn="base">
              <a:buFont typeface="+mj-lt"/>
              <a:buAutoNum type="arabicPeriod"/>
            </a:pPr>
            <a:r>
              <a:rPr lang="en-US" sz="1800" dirty="0">
                <a:latin typeface="Calibri" pitchFamily="34" charset="0"/>
                <a:cs typeface="Calibri" pitchFamily="34" charset="0"/>
              </a:rPr>
              <a:t>Front()</a:t>
            </a:r>
          </a:p>
          <a:p>
            <a:pPr marL="342900" indent="-342900" fontAlgn="base">
              <a:buFont typeface="+mj-lt"/>
              <a:buAutoNum type="arabicPeriod"/>
            </a:pPr>
            <a:r>
              <a:rPr lang="en-US" sz="1800" dirty="0">
                <a:latin typeface="Calibri" pitchFamily="34" charset="0"/>
                <a:cs typeface="Calibri" pitchFamily="34" charset="0"/>
              </a:rPr>
              <a:t>Back()</a:t>
            </a:r>
          </a:p>
          <a:p>
            <a:pPr marL="342900" indent="-342900" fontAlgn="base">
              <a:buFont typeface="+mj-lt"/>
              <a:buAutoNum type="arabicPeriod"/>
            </a:pPr>
            <a:r>
              <a:rPr lang="en-US" sz="1800" dirty="0">
                <a:latin typeface="Calibri" pitchFamily="34" charset="0"/>
                <a:cs typeface="Calibri" pitchFamily="34" charset="0"/>
              </a:rPr>
              <a:t>Size()</a:t>
            </a:r>
          </a:p>
          <a:p>
            <a:pPr marL="342900" indent="-342900" fontAlgn="base">
              <a:buFont typeface="+mj-lt"/>
              <a:buAutoNum type="arabicPeriod"/>
            </a:pPr>
            <a:r>
              <a:rPr lang="en-US" sz="1800" dirty="0">
                <a:latin typeface="Calibri" pitchFamily="34" charset="0"/>
                <a:cs typeface="Calibri" pitchFamily="34" charset="0"/>
              </a:rPr>
              <a:t>Capacity()</a:t>
            </a:r>
          </a:p>
          <a:p>
            <a:pPr marL="342900" indent="-342900" fontAlgn="base">
              <a:buFont typeface="+mj-lt"/>
              <a:buAutoNum type="arabicPeriod"/>
            </a:pPr>
            <a:r>
              <a:rPr lang="en-US" sz="1800" dirty="0" err="1">
                <a:latin typeface="Calibri" pitchFamily="34" charset="0"/>
                <a:cs typeface="Calibri" pitchFamily="34" charset="0"/>
              </a:rPr>
              <a:t>Push_front</a:t>
            </a:r>
            <a:r>
              <a:rPr lang="en-US" sz="1800" dirty="0">
                <a:latin typeface="Calibri" pitchFamily="34" charset="0"/>
                <a:cs typeface="Calibri" pitchFamily="34" charset="0"/>
              </a:rPr>
              <a:t>()</a:t>
            </a:r>
          </a:p>
          <a:p>
            <a:pPr marL="342900" indent="-342900" fontAlgn="base">
              <a:buFont typeface="+mj-lt"/>
              <a:buAutoNum type="arabicPeriod"/>
            </a:pPr>
            <a:r>
              <a:rPr lang="en-US" sz="1800" dirty="0" err="1">
                <a:latin typeface="Calibri" pitchFamily="34" charset="0"/>
                <a:cs typeface="Calibri" pitchFamily="34" charset="0"/>
              </a:rPr>
              <a:t>Push_back</a:t>
            </a:r>
            <a:r>
              <a:rPr lang="en-US" sz="1800" dirty="0">
                <a:latin typeface="Calibri" pitchFamily="34" charset="0"/>
                <a:cs typeface="Calibri" pitchFamily="34" charset="0"/>
              </a:rPr>
              <a:t>()</a:t>
            </a:r>
          </a:p>
          <a:p>
            <a:pPr marL="342900" indent="-342900" fontAlgn="base">
              <a:buFont typeface="+mj-lt"/>
              <a:buAutoNum type="arabicPeriod"/>
            </a:pPr>
            <a:r>
              <a:rPr lang="en-US" sz="1800" dirty="0">
                <a:latin typeface="Calibri" pitchFamily="34" charset="0"/>
                <a:cs typeface="Calibri" pitchFamily="34" charset="0"/>
              </a:rPr>
              <a:t>At</a:t>
            </a:r>
          </a:p>
          <a:p>
            <a:pPr marL="342900" indent="-342900" fontAlgn="base">
              <a:buFont typeface="+mj-lt"/>
              <a:buAutoNum type="arabicPeriod"/>
            </a:pPr>
            <a:r>
              <a:rPr lang="en-US" sz="1800">
                <a:latin typeface="Calibri" pitchFamily="34" charset="0"/>
                <a:cs typeface="Calibri" pitchFamily="34" charset="0"/>
              </a:rPr>
              <a:t>empty</a:t>
            </a:r>
            <a:endParaRPr lang="en-US" sz="1800" dirty="0">
              <a:latin typeface="Calibri" pitchFamily="34" charset="0"/>
              <a:cs typeface="Calibri" pitchFamily="34" charset="0"/>
            </a:endParaRPr>
          </a:p>
          <a:p>
            <a:pPr marL="342900" indent="-342900" fontAlgn="base">
              <a:buFont typeface="+mj-lt"/>
              <a:buAutoNum type="arabicPeriod"/>
            </a:pPr>
            <a:endParaRPr lang="en-US" sz="1800" dirty="0">
              <a:latin typeface="Calibri" pitchFamily="34" charset="0"/>
              <a:cs typeface="Calibri" pitchFamily="34" charset="0"/>
            </a:endParaRPr>
          </a:p>
          <a:p>
            <a:pPr marL="342900" indent="-342900" fontAlgn="base">
              <a:buFont typeface="+mj-lt"/>
              <a:buAutoNum type="arabicPeriod"/>
            </a:pPr>
            <a:endParaRPr lang="en-US" sz="1800" dirty="0">
              <a:latin typeface="Calibri" pitchFamily="34" charset="0"/>
              <a:cs typeface="Calibri" pitchFamily="34" charset="0"/>
            </a:endParaRPr>
          </a:p>
          <a:p>
            <a:pPr fontAlgn="base"/>
            <a:endParaRPr lang="en-US" sz="1800" dirty="0">
              <a:latin typeface="Calibri" pitchFamily="34" charset="0"/>
              <a:cs typeface="Calibri" pitchFamily="34" charset="0"/>
            </a:endParaRPr>
          </a:p>
          <a:p>
            <a:pPr marL="342900" indent="-342900" fontAlgn="base">
              <a:buFont typeface="+mj-lt"/>
              <a:buAutoNum type="alphaUcPeriod"/>
            </a:pP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Assignment</a:t>
            </a:r>
          </a:p>
        </p:txBody>
      </p:sp>
    </p:spTree>
    <p:extLst>
      <p:ext uri="{BB962C8B-B14F-4D97-AF65-F5344CB8AC3E}">
        <p14:creationId xmlns:p14="http://schemas.microsoft.com/office/powerpoint/2010/main" val="19474393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Syntax:  simple inheritance example with template class</a:t>
            </a:r>
          </a:p>
          <a:p>
            <a:pPr lvl="1"/>
            <a:r>
              <a:rPr lang="en-US" sz="1800" b="1" dirty="0">
                <a:latin typeface="Calibri" pitchFamily="34" charset="0"/>
                <a:cs typeface="Calibri" pitchFamily="34" charset="0"/>
              </a:rPr>
              <a:t>&lt;template class T&gt;</a:t>
            </a:r>
          </a:p>
          <a:p>
            <a:pPr lvl="1"/>
            <a:r>
              <a:rPr lang="en-US" sz="1800" dirty="0">
                <a:latin typeface="Calibri" pitchFamily="34" charset="0"/>
                <a:cs typeface="Calibri" pitchFamily="34" charset="0"/>
              </a:rPr>
              <a:t>Class </a:t>
            </a:r>
            <a:r>
              <a:rPr lang="en-US" sz="1800" dirty="0" err="1">
                <a:latin typeface="Calibri" pitchFamily="34" charset="0"/>
                <a:cs typeface="Calibri" pitchFamily="34" charset="0"/>
              </a:rPr>
              <a:t>baseClass</a:t>
            </a:r>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a:t>
            </a:r>
          </a:p>
          <a:p>
            <a:pPr lvl="1"/>
            <a:r>
              <a:rPr lang="en-US" sz="1800" dirty="0">
                <a:latin typeface="Calibri" pitchFamily="34" charset="0"/>
                <a:cs typeface="Calibri" pitchFamily="34" charset="0"/>
              </a:rPr>
              <a:t>	</a:t>
            </a:r>
            <a:r>
              <a:rPr lang="en-US" sz="1800" b="1" dirty="0">
                <a:latin typeface="Calibri" pitchFamily="34" charset="0"/>
                <a:cs typeface="Calibri" pitchFamily="34" charset="0"/>
              </a:rPr>
              <a:t>T</a:t>
            </a:r>
            <a:r>
              <a:rPr lang="en-US" sz="1800" dirty="0">
                <a:latin typeface="Calibri" pitchFamily="34" charset="0"/>
                <a:cs typeface="Calibri" pitchFamily="34" charset="0"/>
              </a:rPr>
              <a:t> </a:t>
            </a:r>
            <a:r>
              <a:rPr lang="en-US" sz="1800" dirty="0" err="1">
                <a:latin typeface="Calibri" pitchFamily="34" charset="0"/>
                <a:cs typeface="Calibri" pitchFamily="34" charset="0"/>
              </a:rPr>
              <a:t>Datamembers</a:t>
            </a:r>
            <a:r>
              <a:rPr lang="en-US" sz="1800" dirty="0">
                <a:latin typeface="Calibri" pitchFamily="34" charset="0"/>
                <a:cs typeface="Calibri" pitchFamily="34" charset="0"/>
              </a:rPr>
              <a:t>;</a:t>
            </a:r>
          </a:p>
          <a:p>
            <a:pPr lvl="1"/>
            <a:r>
              <a:rPr lang="en-US" sz="1800" dirty="0">
                <a:latin typeface="Calibri" pitchFamily="34" charset="0"/>
                <a:cs typeface="Calibri" pitchFamily="34" charset="0"/>
              </a:rPr>
              <a:t>	member functions;</a:t>
            </a:r>
          </a:p>
          <a:p>
            <a:pPr lvl="1"/>
            <a:r>
              <a:rPr lang="en-US" sz="1800" dirty="0">
                <a:latin typeface="Calibri" pitchFamily="34" charset="0"/>
                <a:cs typeface="Calibri" pitchFamily="34" charset="0"/>
              </a:rPr>
              <a:t>}</a:t>
            </a:r>
          </a:p>
          <a:p>
            <a:pPr lvl="1"/>
            <a:r>
              <a:rPr lang="en-US" sz="1800" b="1" dirty="0">
                <a:latin typeface="Calibri" pitchFamily="34" charset="0"/>
                <a:cs typeface="Calibri" pitchFamily="34" charset="0"/>
              </a:rPr>
              <a:t>&lt;template class T&gt;</a:t>
            </a:r>
          </a:p>
          <a:p>
            <a:pPr lvl="1"/>
            <a:r>
              <a:rPr lang="en-US" sz="1800" dirty="0">
                <a:latin typeface="Calibri" pitchFamily="34" charset="0"/>
                <a:cs typeface="Calibri" pitchFamily="34" charset="0"/>
              </a:rPr>
              <a:t>Class </a:t>
            </a:r>
            <a:r>
              <a:rPr lang="en-US" sz="1800" dirty="0" err="1">
                <a:latin typeface="Calibri" pitchFamily="34" charset="0"/>
                <a:cs typeface="Calibri" pitchFamily="34" charset="0"/>
              </a:rPr>
              <a:t>derivedClass</a:t>
            </a:r>
            <a:r>
              <a:rPr lang="en-US" sz="1800" dirty="0">
                <a:latin typeface="Calibri" pitchFamily="34" charset="0"/>
                <a:cs typeface="Calibri" pitchFamily="34" charset="0"/>
              </a:rPr>
              <a:t>: public </a:t>
            </a:r>
            <a:r>
              <a:rPr lang="en-US" sz="1800" dirty="0" err="1">
                <a:latin typeface="Calibri" pitchFamily="34" charset="0"/>
                <a:cs typeface="Calibri" pitchFamily="34" charset="0"/>
              </a:rPr>
              <a:t>baseClass</a:t>
            </a:r>
            <a:r>
              <a:rPr lang="en-US" sz="1800" b="1" dirty="0">
                <a:latin typeface="Calibri" pitchFamily="34" charset="0"/>
                <a:cs typeface="Calibri" pitchFamily="34" charset="0"/>
              </a:rPr>
              <a:t>&lt;T</a:t>
            </a:r>
            <a:r>
              <a:rPr lang="en-US" sz="1800" dirty="0">
                <a:latin typeface="Calibri" pitchFamily="34" charset="0"/>
                <a:cs typeface="Calibri" pitchFamily="34" charset="0"/>
              </a:rPr>
              <a:t>&gt;</a:t>
            </a:r>
          </a:p>
          <a:p>
            <a:pPr lvl="1"/>
            <a:r>
              <a:rPr lang="en-US" sz="1800" dirty="0">
                <a:latin typeface="Calibri" pitchFamily="34" charset="0"/>
                <a:cs typeface="Calibri" pitchFamily="34" charset="0"/>
              </a:rPr>
              <a:t>{</a:t>
            </a:r>
          </a:p>
          <a:p>
            <a:pPr lvl="1"/>
            <a:r>
              <a:rPr lang="en-US" sz="1800" dirty="0">
                <a:latin typeface="Calibri" pitchFamily="34" charset="0"/>
                <a:cs typeface="Calibri" pitchFamily="34" charset="0"/>
              </a:rPr>
              <a:t>	</a:t>
            </a:r>
            <a:r>
              <a:rPr lang="en-US" sz="1800" b="1" dirty="0">
                <a:latin typeface="Calibri" pitchFamily="34" charset="0"/>
                <a:cs typeface="Calibri" pitchFamily="34" charset="0"/>
              </a:rPr>
              <a:t>T</a:t>
            </a:r>
            <a:r>
              <a:rPr lang="en-US" sz="1800" dirty="0">
                <a:latin typeface="Calibri" pitchFamily="34" charset="0"/>
                <a:cs typeface="Calibri" pitchFamily="34" charset="0"/>
              </a:rPr>
              <a:t> </a:t>
            </a:r>
            <a:r>
              <a:rPr lang="en-US" sz="1800" dirty="0" err="1">
                <a:latin typeface="Calibri" pitchFamily="34" charset="0"/>
                <a:cs typeface="Calibri" pitchFamily="34" charset="0"/>
              </a:rPr>
              <a:t>Datamembers</a:t>
            </a:r>
            <a:r>
              <a:rPr lang="en-US" sz="1800" dirty="0">
                <a:latin typeface="Calibri" pitchFamily="34" charset="0"/>
                <a:cs typeface="Calibri" pitchFamily="34" charset="0"/>
              </a:rPr>
              <a:t>;</a:t>
            </a:r>
          </a:p>
          <a:p>
            <a:pPr lvl="1"/>
            <a:r>
              <a:rPr lang="en-US" sz="1800" dirty="0">
                <a:latin typeface="Calibri" pitchFamily="34" charset="0"/>
                <a:cs typeface="Calibri" pitchFamily="34" charset="0"/>
              </a:rPr>
              <a:t>	member functions;</a:t>
            </a:r>
          </a:p>
          <a:p>
            <a:pPr lvl="1"/>
            <a:r>
              <a:rPr lang="en-US" sz="1800" dirty="0">
                <a:latin typeface="Calibri" pitchFamily="34" charset="0"/>
                <a:cs typeface="Calibri" pitchFamily="34" charset="0"/>
              </a:rPr>
              <a:t>}</a:t>
            </a:r>
          </a:p>
          <a:p>
            <a:pPr lvl="1"/>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Inheritance </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56802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54379" y="671320"/>
            <a:ext cx="8881595" cy="4379804"/>
          </a:xfrm>
          <a:prstGeom prst="rect">
            <a:avLst/>
          </a:prstGeom>
          <a:noFill/>
          <a:ln>
            <a:solidFill>
              <a:schemeClr val="bg1">
                <a:lumMod val="95000"/>
              </a:schemeClr>
            </a:solidFill>
          </a:ln>
        </p:spPr>
        <p:txBody>
          <a:bodyPr spcFirstLastPara="1" wrap="square" lIns="91425" tIns="91425" rIns="91425" bIns="91425" anchor="t" anchorCtr="0">
            <a:noAutofit/>
          </a:bodyPr>
          <a:lstStyle/>
          <a:p>
            <a:pPr lvl="1"/>
            <a:r>
              <a:rPr lang="en-US" sz="1800" dirty="0">
                <a:latin typeface="Calibri" pitchFamily="34" charset="0"/>
                <a:cs typeface="Calibri" pitchFamily="34" charset="0"/>
              </a:rPr>
              <a:t>#include &lt;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pPr lvl="1"/>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pPr lvl="1"/>
            <a:r>
              <a:rPr lang="en-US" sz="1800" b="1" dirty="0">
                <a:latin typeface="Calibri" pitchFamily="34" charset="0"/>
                <a:cs typeface="Calibri" pitchFamily="34" charset="0"/>
              </a:rPr>
              <a:t>template &lt;class T&gt;       </a:t>
            </a:r>
            <a:r>
              <a:rPr lang="en-US" sz="1800" dirty="0">
                <a:latin typeface="Calibri" pitchFamily="34" charset="0"/>
                <a:cs typeface="Calibri" pitchFamily="34" charset="0"/>
              </a:rPr>
              <a:t>//before </a:t>
            </a:r>
            <a:r>
              <a:rPr lang="en-US" sz="1800" dirty="0" err="1">
                <a:latin typeface="Calibri" pitchFamily="34" charset="0"/>
                <a:cs typeface="Calibri" pitchFamily="34" charset="0"/>
              </a:rPr>
              <a:t>baseclass</a:t>
            </a:r>
            <a:r>
              <a:rPr lang="en-US" sz="1800" dirty="0">
                <a:latin typeface="Calibri" pitchFamily="34" charset="0"/>
                <a:cs typeface="Calibri" pitchFamily="34" charset="0"/>
              </a:rPr>
              <a:t> definition, provide the template &lt;class Type&gt;</a:t>
            </a:r>
          </a:p>
          <a:p>
            <a:pPr lvl="1"/>
            <a:r>
              <a:rPr lang="en-US" sz="1800" dirty="0">
                <a:latin typeface="Calibri" pitchFamily="34" charset="0"/>
                <a:cs typeface="Calibri" pitchFamily="34" charset="0"/>
              </a:rPr>
              <a:t>class </a:t>
            </a:r>
            <a:r>
              <a:rPr lang="en-US" sz="1800" dirty="0" err="1">
                <a:latin typeface="Calibri" pitchFamily="34" charset="0"/>
                <a:cs typeface="Calibri" pitchFamily="34" charset="0"/>
              </a:rPr>
              <a:t>BaseClass</a:t>
            </a:r>
            <a:r>
              <a:rPr lang="en-US" sz="1800" dirty="0">
                <a:latin typeface="Calibri" pitchFamily="34" charset="0"/>
                <a:cs typeface="Calibri" pitchFamily="34" charset="0"/>
              </a:rPr>
              <a:t> {</a:t>
            </a:r>
          </a:p>
          <a:p>
            <a:pPr lvl="1"/>
            <a:r>
              <a:rPr lang="en-US" sz="1800" dirty="0">
                <a:latin typeface="Calibri" pitchFamily="34" charset="0"/>
                <a:cs typeface="Calibri" pitchFamily="34" charset="0"/>
              </a:rPr>
              <a:t> protected:</a:t>
            </a:r>
          </a:p>
          <a:p>
            <a:pPr lvl="1"/>
            <a:r>
              <a:rPr lang="en-US" sz="1800" dirty="0">
                <a:latin typeface="Calibri" pitchFamily="34" charset="0"/>
                <a:cs typeface="Calibri" pitchFamily="34" charset="0"/>
              </a:rPr>
              <a:t>   </a:t>
            </a:r>
            <a:r>
              <a:rPr lang="en-US" sz="1800" b="1" dirty="0">
                <a:latin typeface="Calibri" pitchFamily="34" charset="0"/>
                <a:cs typeface="Calibri" pitchFamily="34" charset="0"/>
              </a:rPr>
              <a:t>T</a:t>
            </a:r>
            <a:r>
              <a:rPr lang="en-US" sz="1800" dirty="0">
                <a:latin typeface="Calibri" pitchFamily="34" charset="0"/>
                <a:cs typeface="Calibri" pitchFamily="34" charset="0"/>
              </a:rPr>
              <a:t> x;</a:t>
            </a:r>
          </a:p>
          <a:p>
            <a:pPr lvl="1"/>
            <a:r>
              <a:rPr lang="en-US" sz="1800" dirty="0">
                <a:latin typeface="Calibri" pitchFamily="34" charset="0"/>
                <a:cs typeface="Calibri" pitchFamily="34" charset="0"/>
              </a:rPr>
              <a:t>  public:</a:t>
            </a:r>
          </a:p>
          <a:p>
            <a:pPr lvl="1"/>
            <a:r>
              <a:rPr lang="en-US" sz="1800" dirty="0">
                <a:latin typeface="Calibri" pitchFamily="34" charset="0"/>
                <a:cs typeface="Calibri" pitchFamily="34" charset="0"/>
              </a:rPr>
              <a:t>    void </a:t>
            </a:r>
            <a:r>
              <a:rPr lang="en-US" sz="1800" dirty="0" err="1">
                <a:latin typeface="Calibri" pitchFamily="34" charset="0"/>
                <a:cs typeface="Calibri" pitchFamily="34" charset="0"/>
              </a:rPr>
              <a:t>setdata</a:t>
            </a:r>
            <a:r>
              <a:rPr lang="en-US" sz="1800" dirty="0">
                <a:latin typeface="Calibri" pitchFamily="34" charset="0"/>
                <a:cs typeface="Calibri" pitchFamily="34" charset="0"/>
              </a:rPr>
              <a:t>(</a:t>
            </a:r>
            <a:r>
              <a:rPr lang="en-US" sz="1800" b="1" dirty="0">
                <a:latin typeface="Calibri" pitchFamily="34" charset="0"/>
                <a:cs typeface="Calibri" pitchFamily="34" charset="0"/>
              </a:rPr>
              <a:t>T</a:t>
            </a:r>
            <a:r>
              <a:rPr lang="en-US" sz="1800" dirty="0">
                <a:latin typeface="Calibri" pitchFamily="34" charset="0"/>
                <a:cs typeface="Calibri" pitchFamily="34" charset="0"/>
              </a:rPr>
              <a:t> a)</a:t>
            </a:r>
          </a:p>
          <a:p>
            <a:pPr lvl="1"/>
            <a:r>
              <a:rPr lang="en-US" sz="1800" dirty="0">
                <a:latin typeface="Calibri" pitchFamily="34" charset="0"/>
                <a:cs typeface="Calibri" pitchFamily="34" charset="0"/>
              </a:rPr>
              <a:t>    { </a:t>
            </a:r>
          </a:p>
          <a:p>
            <a:pPr lvl="1"/>
            <a:r>
              <a:rPr lang="en-US" sz="1800" dirty="0">
                <a:latin typeface="Calibri" pitchFamily="34" charset="0"/>
                <a:cs typeface="Calibri" pitchFamily="34" charset="0"/>
              </a:rPr>
              <a:t>        x=a;</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void display () </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&lt;&lt;"x ="&lt;&lt; x &lt;&lt;</a:t>
            </a:r>
            <a:r>
              <a:rPr lang="en-US" sz="1800" dirty="0" err="1">
                <a:latin typeface="Calibri" pitchFamily="34" charset="0"/>
                <a:cs typeface="Calibri" pitchFamily="34" charset="0"/>
              </a:rPr>
              <a:t>endl</a:t>
            </a:r>
            <a:r>
              <a:rPr lang="en-US" sz="1800" dirty="0">
                <a:latin typeface="Calibri" pitchFamily="34" charset="0"/>
                <a:cs typeface="Calibri" pitchFamily="34" charset="0"/>
              </a:rPr>
              <a:t>;</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I</a:t>
            </a:r>
            <a:r>
              <a:rPr lang="en" sz="2400" b="1" dirty="0">
                <a:solidFill>
                  <a:srgbClr val="FFFFFF"/>
                </a:solidFill>
                <a:latin typeface="Calibri" panose="020F0502020204030204" pitchFamily="34" charset="0"/>
                <a:cs typeface="Calibri" panose="020F0502020204030204" pitchFamily="34" charset="0"/>
              </a:rPr>
              <a:t>nheritance example with template class</a:t>
            </a: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3621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54379" y="695070"/>
            <a:ext cx="8881595" cy="4379804"/>
          </a:xfrm>
          <a:prstGeom prst="rect">
            <a:avLst/>
          </a:prstGeom>
          <a:noFill/>
          <a:ln>
            <a:solidFill>
              <a:schemeClr val="bg1">
                <a:lumMod val="95000"/>
              </a:schemeClr>
            </a:solidFill>
          </a:ln>
        </p:spPr>
        <p:txBody>
          <a:bodyPr spcFirstLastPara="1" wrap="square" lIns="91425" tIns="91425" rIns="91425" bIns="91425" anchor="t" anchorCtr="0">
            <a:noAutofit/>
          </a:bodyPr>
          <a:lstStyle/>
          <a:p>
            <a:pPr lvl="1"/>
            <a:r>
              <a:rPr lang="en-US" sz="1800" b="1" dirty="0">
                <a:latin typeface="Calibri" pitchFamily="34" charset="0"/>
                <a:cs typeface="Calibri" pitchFamily="34" charset="0"/>
              </a:rPr>
              <a:t>template &lt;class  T&gt;    </a:t>
            </a:r>
            <a:r>
              <a:rPr lang="en-US" sz="1800" dirty="0">
                <a:latin typeface="Calibri" pitchFamily="34" charset="0"/>
                <a:cs typeface="Calibri" pitchFamily="34" charset="0"/>
              </a:rPr>
              <a:t>//before </a:t>
            </a:r>
            <a:r>
              <a:rPr lang="en-US" sz="1800" dirty="0" err="1">
                <a:latin typeface="Calibri" pitchFamily="34" charset="0"/>
                <a:cs typeface="Calibri" pitchFamily="34" charset="0"/>
              </a:rPr>
              <a:t>baseclass</a:t>
            </a:r>
            <a:r>
              <a:rPr lang="en-US" sz="1800" dirty="0">
                <a:latin typeface="Calibri" pitchFamily="34" charset="0"/>
                <a:cs typeface="Calibri" pitchFamily="34" charset="0"/>
              </a:rPr>
              <a:t> definition, provide the template &lt;class Type&gt;</a:t>
            </a:r>
          </a:p>
          <a:p>
            <a:pPr lvl="1"/>
            <a:r>
              <a:rPr lang="en-US" sz="1800" dirty="0">
                <a:latin typeface="Calibri" pitchFamily="34" charset="0"/>
                <a:cs typeface="Calibri" pitchFamily="34" charset="0"/>
              </a:rPr>
              <a:t>class Derived :public </a:t>
            </a:r>
            <a:r>
              <a:rPr lang="en-US" sz="1800" dirty="0" err="1">
                <a:latin typeface="Calibri" pitchFamily="34" charset="0"/>
                <a:cs typeface="Calibri" pitchFamily="34" charset="0"/>
              </a:rPr>
              <a:t>BaseClass</a:t>
            </a:r>
            <a:r>
              <a:rPr lang="en-US" sz="1800" b="1" dirty="0">
                <a:latin typeface="Calibri" pitchFamily="34" charset="0"/>
                <a:cs typeface="Calibri" pitchFamily="34" charset="0"/>
              </a:rPr>
              <a:t>&lt;T&gt;  </a:t>
            </a:r>
            <a:r>
              <a:rPr lang="en-US" sz="1800" dirty="0">
                <a:latin typeface="Calibri" pitchFamily="34" charset="0"/>
                <a:cs typeface="Calibri" pitchFamily="34" charset="0"/>
              </a:rPr>
              <a:t>//Here &lt;writing &lt;Type&gt; at the end is </a:t>
            </a:r>
            <a:r>
              <a:rPr lang="en-US" sz="1800" dirty="0" err="1">
                <a:latin typeface="Calibri" pitchFamily="34" charset="0"/>
                <a:cs typeface="Calibri" pitchFamily="34" charset="0"/>
              </a:rPr>
              <a:t>madatatory</a:t>
            </a:r>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a:t>
            </a:r>
            <a:r>
              <a:rPr lang="en-US" sz="1800" b="1" dirty="0">
                <a:latin typeface="Calibri" pitchFamily="34" charset="0"/>
                <a:cs typeface="Calibri" pitchFamily="34" charset="0"/>
              </a:rPr>
              <a:t>T</a:t>
            </a:r>
            <a:r>
              <a:rPr lang="en-US" sz="1800" dirty="0">
                <a:latin typeface="Calibri" pitchFamily="34" charset="0"/>
                <a:cs typeface="Calibri" pitchFamily="34" charset="0"/>
              </a:rPr>
              <a:t> z;</a:t>
            </a:r>
          </a:p>
          <a:p>
            <a:pPr lvl="1"/>
            <a:r>
              <a:rPr lang="en-US" sz="1800" dirty="0">
                <a:latin typeface="Calibri" pitchFamily="34" charset="0"/>
                <a:cs typeface="Calibri" pitchFamily="34" charset="0"/>
              </a:rPr>
              <a:t>  public:</a:t>
            </a:r>
          </a:p>
          <a:p>
            <a:pPr lvl="1"/>
            <a:r>
              <a:rPr lang="en-US" sz="1800" dirty="0">
                <a:latin typeface="Calibri" pitchFamily="34" charset="0"/>
                <a:cs typeface="Calibri" pitchFamily="34" charset="0"/>
              </a:rPr>
              <a:t>    void </a:t>
            </a:r>
            <a:r>
              <a:rPr lang="en-US" sz="1800" dirty="0" err="1">
                <a:latin typeface="Calibri" pitchFamily="34" charset="0"/>
                <a:cs typeface="Calibri" pitchFamily="34" charset="0"/>
              </a:rPr>
              <a:t>setZ</a:t>
            </a:r>
            <a:r>
              <a:rPr lang="en-US" sz="1800" dirty="0">
                <a:latin typeface="Calibri" pitchFamily="34" charset="0"/>
                <a:cs typeface="Calibri" pitchFamily="34" charset="0"/>
              </a:rPr>
              <a:t>( </a:t>
            </a:r>
            <a:r>
              <a:rPr lang="en-US" sz="1800" b="1" dirty="0">
                <a:latin typeface="Calibri" pitchFamily="34" charset="0"/>
                <a:cs typeface="Calibri" pitchFamily="34" charset="0"/>
              </a:rPr>
              <a:t>T</a:t>
            </a:r>
            <a:r>
              <a:rPr lang="en-US" sz="1800" dirty="0">
                <a:latin typeface="Calibri" pitchFamily="34" charset="0"/>
                <a:cs typeface="Calibri" pitchFamily="34" charset="0"/>
              </a:rPr>
              <a:t> b)</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z=b;</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void display ()</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BaseClass</a:t>
            </a:r>
            <a:r>
              <a:rPr lang="en-US" sz="1800" b="1" dirty="0">
                <a:latin typeface="Calibri" pitchFamily="34" charset="0"/>
                <a:cs typeface="Calibri" pitchFamily="34" charset="0"/>
              </a:rPr>
              <a:t>&lt;T&gt;</a:t>
            </a:r>
            <a:r>
              <a:rPr lang="en-US" sz="1800" dirty="0">
                <a:latin typeface="Calibri" pitchFamily="34" charset="0"/>
                <a:cs typeface="Calibri" pitchFamily="34" charset="0"/>
              </a:rPr>
              <a:t>::display(); //whenever you access base class member, mention &lt;type&gt;</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 z= "&lt;&lt;z;</a:t>
            </a:r>
          </a:p>
          <a:p>
            <a:pPr lvl="1"/>
            <a:r>
              <a:rPr lang="en-US" sz="1800" dirty="0">
                <a:latin typeface="Calibri" pitchFamily="34" charset="0"/>
                <a:cs typeface="Calibri" pitchFamily="34" charset="0"/>
              </a:rPr>
              <a:t>    }</a:t>
            </a:r>
          </a:p>
          <a:p>
            <a:pPr lvl="1"/>
            <a:r>
              <a:rPr lang="en-US" sz="1800" dirty="0">
                <a:latin typeface="Calibri" pitchFamily="34" charset="0"/>
                <a:cs typeface="Calibri" pitchFamily="34" charset="0"/>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I</a:t>
            </a:r>
            <a:r>
              <a:rPr lang="en" sz="2400" b="1" dirty="0">
                <a:solidFill>
                  <a:srgbClr val="FFFFFF"/>
                </a:solidFill>
                <a:latin typeface="Calibri" panose="020F0502020204030204" pitchFamily="34" charset="0"/>
                <a:cs typeface="Calibri" panose="020F0502020204030204" pitchFamily="34" charset="0"/>
              </a:rPr>
              <a:t>nheritance example with template class</a:t>
            </a: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82320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154379" y="695070"/>
            <a:ext cx="8881595" cy="4379804"/>
          </a:xfrm>
          <a:prstGeom prst="rect">
            <a:avLst/>
          </a:prstGeom>
          <a:noFill/>
          <a:ln>
            <a:solidFill>
              <a:schemeClr val="bg1">
                <a:lumMod val="95000"/>
              </a:schemeClr>
            </a:solidFill>
          </a:ln>
        </p:spPr>
        <p:txBody>
          <a:bodyPr spcFirstLastPara="1" wrap="square" lIns="91425" tIns="91425" rIns="91425" bIns="91425" anchor="t" anchorCtr="0">
            <a:noAutofit/>
          </a:bodyPr>
          <a:lstStyle/>
          <a:p>
            <a:pPr lvl="1"/>
            <a:r>
              <a:rPr lang="en-US" sz="1800" dirty="0" err="1">
                <a:latin typeface="Calibri" pitchFamily="34" charset="0"/>
                <a:cs typeface="Calibri" pitchFamily="34" charset="0"/>
              </a:rPr>
              <a:t>int</a:t>
            </a:r>
            <a:r>
              <a:rPr lang="en-US" sz="1800" dirty="0">
                <a:latin typeface="Calibri" pitchFamily="34" charset="0"/>
                <a:cs typeface="Calibri" pitchFamily="34" charset="0"/>
              </a:rPr>
              <a:t> main () {</a:t>
            </a:r>
          </a:p>
          <a:p>
            <a:pPr lvl="1"/>
            <a:r>
              <a:rPr lang="en-US" sz="1800" dirty="0">
                <a:latin typeface="Calibri" pitchFamily="34" charset="0"/>
                <a:cs typeface="Calibri" pitchFamily="34" charset="0"/>
              </a:rPr>
              <a:t>  Derived &lt;</a:t>
            </a:r>
            <a:r>
              <a:rPr lang="en-US" sz="1800" dirty="0" err="1">
                <a:latin typeface="Calibri" pitchFamily="34" charset="0"/>
                <a:cs typeface="Calibri" pitchFamily="34" charset="0"/>
              </a:rPr>
              <a:t>int</a:t>
            </a:r>
            <a:r>
              <a:rPr lang="en-US" sz="1800" dirty="0">
                <a:latin typeface="Calibri" pitchFamily="34" charset="0"/>
                <a:cs typeface="Calibri" pitchFamily="34" charset="0"/>
              </a:rPr>
              <a:t>&gt; D; //while creating objects, mentioning &lt;type&gt; is important as it tells how many bytes to allocate for objects</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D.setdata</a:t>
            </a:r>
            <a:r>
              <a:rPr lang="en-US" sz="1800" dirty="0">
                <a:latin typeface="Calibri" pitchFamily="34" charset="0"/>
                <a:cs typeface="Calibri" pitchFamily="34" charset="0"/>
              </a:rPr>
              <a:t>(10);</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D.setZ</a:t>
            </a:r>
            <a:r>
              <a:rPr lang="en-US" sz="1800" dirty="0">
                <a:latin typeface="Calibri" pitchFamily="34" charset="0"/>
                <a:cs typeface="Calibri" pitchFamily="34" charset="0"/>
              </a:rPr>
              <a:t>(5);</a:t>
            </a:r>
          </a:p>
          <a:p>
            <a:pPr lvl="1"/>
            <a:r>
              <a:rPr lang="en-US" sz="1800" dirty="0">
                <a:latin typeface="Calibri" pitchFamily="34" charset="0"/>
                <a:cs typeface="Calibri" pitchFamily="34" charset="0"/>
              </a:rPr>
              <a:t>  </a:t>
            </a:r>
            <a:r>
              <a:rPr lang="en-US" sz="1800" dirty="0" err="1">
                <a:latin typeface="Calibri" pitchFamily="34" charset="0"/>
                <a:cs typeface="Calibri" pitchFamily="34" charset="0"/>
              </a:rPr>
              <a:t>D.display</a:t>
            </a:r>
            <a:r>
              <a:rPr lang="en-US" sz="1800" dirty="0">
                <a:latin typeface="Calibri" pitchFamily="34" charset="0"/>
                <a:cs typeface="Calibri" pitchFamily="34" charset="0"/>
              </a:rPr>
              <a:t>();</a:t>
            </a:r>
          </a:p>
          <a:p>
            <a:pPr lvl="1"/>
            <a:r>
              <a:rPr lang="en-US" sz="1800" dirty="0">
                <a:latin typeface="Calibri" pitchFamily="34" charset="0"/>
                <a:cs typeface="Calibri" pitchFamily="34" charset="0"/>
              </a:rPr>
              <a:t>  return 0;</a:t>
            </a:r>
          </a:p>
          <a:p>
            <a:pPr lvl="1"/>
            <a:r>
              <a:rPr lang="en-US" sz="1800" dirty="0">
                <a:latin typeface="Calibri" pitchFamily="34" charset="0"/>
                <a:cs typeface="Calibri" pitchFamily="34" charset="0"/>
              </a:rPr>
              <a:t>}</a:t>
            </a:r>
          </a:p>
          <a:p>
            <a:pPr lvl="1"/>
            <a:endParaRPr lang="en-US" sz="1800" dirty="0">
              <a:latin typeface="Calibri" pitchFamily="34" charset="0"/>
              <a:cs typeface="Calibri" pitchFamily="34" charset="0"/>
            </a:endParaRPr>
          </a:p>
          <a:p>
            <a:pPr lvl="1"/>
            <a:r>
              <a:rPr lang="en-US" sz="1800" dirty="0">
                <a:latin typeface="Calibri" pitchFamily="34" charset="0"/>
                <a:cs typeface="Calibri" pitchFamily="34" charset="0"/>
              </a:rPr>
              <a:t>Output:</a:t>
            </a:r>
          </a:p>
          <a:p>
            <a:pPr lvl="1"/>
            <a:r>
              <a:rPr lang="en-US" sz="1800" dirty="0">
                <a:latin typeface="Calibri" pitchFamily="34" charset="0"/>
                <a:cs typeface="Calibri" pitchFamily="34" charset="0"/>
              </a:rPr>
              <a:t>x=10</a:t>
            </a:r>
          </a:p>
          <a:p>
            <a:pPr lvl="1"/>
            <a:r>
              <a:rPr lang="en-US" sz="1800" dirty="0">
                <a:latin typeface="Calibri" pitchFamily="34" charset="0"/>
                <a:cs typeface="Calibri" pitchFamily="34" charset="0"/>
              </a:rPr>
              <a:t>z=5</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I</a:t>
            </a:r>
            <a:r>
              <a:rPr lang="en" sz="2400" b="1" dirty="0">
                <a:solidFill>
                  <a:srgbClr val="FFFFFF"/>
                </a:solidFill>
                <a:latin typeface="Calibri" panose="020F0502020204030204" pitchFamily="34" charset="0"/>
                <a:cs typeface="Calibri" panose="020F0502020204030204" pitchFamily="34" charset="0"/>
              </a:rPr>
              <a:t>nheritance example with template class</a:t>
            </a:r>
          </a:p>
        </p:txBody>
      </p:sp>
      <p:sp>
        <p:nvSpPr>
          <p:cNvPr id="5" name="Rectangle 3"/>
          <p:cNvSpPr>
            <a:spLocks noChangeArrowheads="1"/>
          </p:cNvSpPr>
          <p:nvPr/>
        </p:nvSpPr>
        <p:spPr bwMode="auto">
          <a:xfrm>
            <a:off x="2628900" y="110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77934482"/>
      </p:ext>
    </p:extLst>
  </p:cSld>
  <p:clrMapOvr>
    <a:masterClrMapping/>
  </p:clrMapOvr>
</p:sld>
</file>

<file path=ppt/theme/theme1.xml><?xml version="1.0" encoding="utf-8"?>
<a:theme xmlns:a="http://schemas.openxmlformats.org/drawingml/2006/main" name="Simple Ligh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4116</TotalTime>
  <Words>3942</Words>
  <Application>Microsoft Office PowerPoint</Application>
  <PresentationFormat>On-screen Show (16:9)</PresentationFormat>
  <Paragraphs>614</Paragraphs>
  <Slides>55</Slides>
  <Notes>55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Consolas</vt:lpstr>
      <vt:lpstr>Trebuchet MS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BLACKSTORM</dc:creator>
  <cp:lastModifiedBy>Kartavya kothari</cp:lastModifiedBy>
  <cp:revision>500</cp:revision>
  <dcterms:modified xsi:type="dcterms:W3CDTF">2021-04-29T03:18:43Z</dcterms:modified>
</cp:coreProperties>
</file>