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37"/>
  </p:notesMasterIdLst>
  <p:sldIdLst>
    <p:sldId id="256" r:id="rId2"/>
    <p:sldId id="257" r:id="rId3"/>
    <p:sldId id="258" r:id="rId4"/>
    <p:sldId id="259" r:id="rId5"/>
    <p:sldId id="280" r:id="rId6"/>
    <p:sldId id="351" r:id="rId7"/>
    <p:sldId id="363" r:id="rId8"/>
    <p:sldId id="322" r:id="rId9"/>
    <p:sldId id="359" r:id="rId10"/>
    <p:sldId id="364" r:id="rId11"/>
    <p:sldId id="365" r:id="rId12"/>
    <p:sldId id="366" r:id="rId13"/>
    <p:sldId id="368" r:id="rId14"/>
    <p:sldId id="369" r:id="rId15"/>
    <p:sldId id="370" r:id="rId16"/>
    <p:sldId id="371" r:id="rId17"/>
    <p:sldId id="372" r:id="rId18"/>
    <p:sldId id="375" r:id="rId19"/>
    <p:sldId id="399" r:id="rId20"/>
    <p:sldId id="400" r:id="rId21"/>
    <p:sldId id="401" r:id="rId22"/>
    <p:sldId id="402" r:id="rId23"/>
    <p:sldId id="376" r:id="rId24"/>
    <p:sldId id="403" r:id="rId25"/>
    <p:sldId id="373" r:id="rId26"/>
    <p:sldId id="378" r:id="rId27"/>
    <p:sldId id="380" r:id="rId28"/>
    <p:sldId id="383" r:id="rId29"/>
    <p:sldId id="384" r:id="rId30"/>
    <p:sldId id="362" r:id="rId31"/>
    <p:sldId id="404" r:id="rId32"/>
    <p:sldId id="377" r:id="rId33"/>
    <p:sldId id="405" r:id="rId34"/>
    <p:sldId id="294" r:id="rId35"/>
    <p:sldId id="295"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73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23702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www.geeksforgeeks.org/destructors-c/"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429142" y="2217806"/>
            <a:ext cx="4167963" cy="400110"/>
          </a:xfrm>
          <a:prstGeom prst="rect">
            <a:avLst/>
          </a:prstGeom>
          <a:noFill/>
        </p:spPr>
        <p:txBody>
          <a:bodyPr wrap="square" lIns="91440" tIns="45720" rIns="91440" bIns="45720" rtlCol="0" anchor="t">
            <a:spAutoFit/>
          </a:bodyPr>
          <a:lstStyle/>
          <a:p>
            <a:pPr algn="ctr"/>
            <a:r>
              <a:rPr lang="en-US" sz="2000" b="1" dirty="0"/>
              <a:t>Practical Lecture : </a:t>
            </a:r>
            <a:r>
              <a:rPr lang="en-US" sz="2000" dirty="0"/>
              <a:t>inheritance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5"/>
            <a:r>
              <a:rPr lang="en-US" sz="1600" dirty="0">
                <a:latin typeface="Calibri" pitchFamily="34" charset="0"/>
                <a:cs typeface="Calibri" pitchFamily="34" charset="0"/>
              </a:rPr>
              <a:t>For multiple inheritance order of constructor call is, the base class’s constructors are called in the order of inheritance and then the derived class’s constructor. </a:t>
            </a:r>
          </a:p>
          <a:p>
            <a:pPr fontAlgn="base"/>
            <a:r>
              <a:rPr lang="en-IN" sz="1600" dirty="0">
                <a:latin typeface="Calibri" pitchFamily="34" charset="0"/>
                <a:cs typeface="Calibri" pitchFamily="34" charset="0"/>
              </a:rPr>
              <a:t>class student</a:t>
            </a:r>
          </a:p>
          <a:p>
            <a:pPr fontAlgn="base"/>
            <a:r>
              <a:rPr lang="en-IN" sz="1600" dirty="0">
                <a:latin typeface="Calibri" pitchFamily="34" charset="0"/>
                <a:cs typeface="Calibri" pitchFamily="34" charset="0"/>
              </a:rPr>
              <a:t>{      </a:t>
            </a:r>
          </a:p>
          <a:p>
            <a:pPr fontAlgn="base"/>
            <a:r>
              <a:rPr lang="en-IN" sz="1600" dirty="0">
                <a:latin typeface="Calibri" pitchFamily="34" charset="0"/>
                <a:cs typeface="Calibri" pitchFamily="34" charset="0"/>
              </a:rPr>
              <a:t>    public:</a:t>
            </a:r>
          </a:p>
          <a:p>
            <a:pPr fontAlgn="base"/>
            <a:r>
              <a:rPr lang="en-IN" sz="1600" dirty="0">
                <a:latin typeface="Calibri" pitchFamily="34" charset="0"/>
                <a:cs typeface="Calibri" pitchFamily="34" charset="0"/>
              </a:rPr>
              <a:t>    student()</a:t>
            </a:r>
          </a:p>
          <a:p>
            <a:pPr fontAlgn="base"/>
            <a:r>
              <a:rPr lang="en-IN" sz="1600" dirty="0">
                <a:latin typeface="Calibri" pitchFamily="34" charset="0"/>
                <a:cs typeface="Calibri" pitchFamily="34" charset="0"/>
              </a:rPr>
              <a:t>    {</a:t>
            </a:r>
          </a:p>
          <a:p>
            <a:pPr fontAlgn="base"/>
            <a:r>
              <a:rPr lang="en-IN" sz="1600" dirty="0">
                <a:latin typeface="Calibri" pitchFamily="34" charset="0"/>
                <a:cs typeface="Calibri" pitchFamily="34" charset="0"/>
              </a:rPr>
              <a:t>        </a:t>
            </a:r>
            <a:r>
              <a:rPr lang="en-IN" sz="1600" dirty="0" err="1">
                <a:latin typeface="Calibri" pitchFamily="34" charset="0"/>
                <a:cs typeface="Calibri" pitchFamily="34" charset="0"/>
              </a:rPr>
              <a:t>cout</a:t>
            </a:r>
            <a:r>
              <a:rPr lang="en-IN" sz="1600" dirty="0">
                <a:latin typeface="Calibri" pitchFamily="34" charset="0"/>
                <a:cs typeface="Calibri" pitchFamily="34" charset="0"/>
              </a:rPr>
              <a:t> &lt;&lt; "Inside first base class" &lt;&lt; </a:t>
            </a:r>
            <a:r>
              <a:rPr lang="en-IN" sz="1600" dirty="0" err="1">
                <a:latin typeface="Calibri" pitchFamily="34" charset="0"/>
                <a:cs typeface="Calibri" pitchFamily="34" charset="0"/>
              </a:rPr>
              <a:t>endl</a:t>
            </a:r>
            <a:r>
              <a:rPr lang="en-IN" sz="1600" dirty="0">
                <a:latin typeface="Calibri" pitchFamily="34" charset="0"/>
                <a:cs typeface="Calibri" pitchFamily="34" charset="0"/>
              </a:rPr>
              <a:t>;</a:t>
            </a:r>
          </a:p>
          <a:p>
            <a:pPr fontAlgn="base"/>
            <a:r>
              <a:rPr lang="en-IN" sz="1600" dirty="0">
                <a:latin typeface="Calibri" pitchFamily="34" charset="0"/>
                <a:cs typeface="Calibri" pitchFamily="34" charset="0"/>
              </a:rPr>
              <a:t>    }</a:t>
            </a:r>
          </a:p>
          <a:p>
            <a:pPr fontAlgn="base"/>
            <a:r>
              <a:rPr lang="en-IN" sz="1600" dirty="0">
                <a:latin typeface="Calibri" pitchFamily="34" charset="0"/>
                <a:cs typeface="Calibri" pitchFamily="34" charset="0"/>
              </a:rPr>
              <a:t>};</a:t>
            </a:r>
          </a:p>
          <a:p>
            <a:pPr fontAlgn="base"/>
            <a:r>
              <a:rPr lang="en-IN" sz="1600" dirty="0">
                <a:latin typeface="Calibri" pitchFamily="34" charset="0"/>
                <a:cs typeface="Calibri" pitchFamily="34" charset="0"/>
              </a:rPr>
              <a:t>class teacher</a:t>
            </a:r>
          </a:p>
          <a:p>
            <a:pPr fontAlgn="base"/>
            <a:r>
              <a:rPr lang="en-IN" sz="1600" dirty="0">
                <a:latin typeface="Calibri" pitchFamily="34" charset="0"/>
                <a:cs typeface="Calibri" pitchFamily="34" charset="0"/>
              </a:rPr>
              <a:t>{</a:t>
            </a:r>
          </a:p>
          <a:p>
            <a:pPr fontAlgn="base"/>
            <a:r>
              <a:rPr lang="en-IN" sz="1600" dirty="0">
                <a:latin typeface="Calibri" pitchFamily="34" charset="0"/>
                <a:cs typeface="Calibri" pitchFamily="34" charset="0"/>
              </a:rPr>
              <a:t>    public:</a:t>
            </a:r>
          </a:p>
          <a:p>
            <a:pPr fontAlgn="base"/>
            <a:r>
              <a:rPr lang="en-IN" sz="1600" dirty="0">
                <a:latin typeface="Calibri" pitchFamily="34" charset="0"/>
                <a:cs typeface="Calibri" pitchFamily="34" charset="0"/>
              </a:rPr>
              <a:t>     teacher()</a:t>
            </a:r>
          </a:p>
          <a:p>
            <a:pPr fontAlgn="base"/>
            <a:r>
              <a:rPr lang="en-IN" sz="1600" dirty="0">
                <a:latin typeface="Calibri" pitchFamily="34" charset="0"/>
                <a:cs typeface="Calibri" pitchFamily="34" charset="0"/>
              </a:rPr>
              <a:t>    {</a:t>
            </a:r>
          </a:p>
          <a:p>
            <a:pPr fontAlgn="base"/>
            <a:r>
              <a:rPr lang="en-IN" sz="1600" dirty="0">
                <a:latin typeface="Calibri" pitchFamily="34" charset="0"/>
                <a:cs typeface="Calibri" pitchFamily="34" charset="0"/>
              </a:rPr>
              <a:t>        </a:t>
            </a:r>
            <a:r>
              <a:rPr lang="en-IN" sz="1600" dirty="0" err="1">
                <a:latin typeface="Calibri" pitchFamily="34" charset="0"/>
                <a:cs typeface="Calibri" pitchFamily="34" charset="0"/>
              </a:rPr>
              <a:t>cout</a:t>
            </a:r>
            <a:r>
              <a:rPr lang="en-IN" sz="1600" dirty="0">
                <a:latin typeface="Calibri" pitchFamily="34" charset="0"/>
                <a:cs typeface="Calibri" pitchFamily="34" charset="0"/>
              </a:rPr>
              <a:t> &lt;&lt; "Inside second base class" &lt;&lt; </a:t>
            </a:r>
            <a:r>
              <a:rPr lang="en-IN" sz="1600" dirty="0" err="1">
                <a:latin typeface="Calibri" pitchFamily="34" charset="0"/>
                <a:cs typeface="Calibri" pitchFamily="34" charset="0"/>
              </a:rPr>
              <a:t>endl</a:t>
            </a:r>
            <a:r>
              <a:rPr lang="en-IN" sz="1600" dirty="0">
                <a:latin typeface="Calibri" pitchFamily="34" charset="0"/>
                <a:cs typeface="Calibri" pitchFamily="34" charset="0"/>
              </a:rPr>
              <a:t>;</a:t>
            </a:r>
          </a:p>
          <a:p>
            <a:pPr fontAlgn="base"/>
            <a:r>
              <a:rPr lang="en-IN" sz="1600" dirty="0">
                <a:latin typeface="Calibri" pitchFamily="34" charset="0"/>
                <a:cs typeface="Calibri" pitchFamily="34" charset="0"/>
              </a:rPr>
              <a:t>    }</a:t>
            </a:r>
          </a:p>
          <a:p>
            <a:pPr fontAlgn="base"/>
            <a:r>
              <a:rPr lang="en-IN" sz="1600" dirty="0">
                <a:latin typeface="Calibri" pitchFamily="34" charset="0"/>
                <a:cs typeface="Calibri" pitchFamily="34" charset="0"/>
              </a:rPr>
              <a:t>};</a:t>
            </a:r>
          </a:p>
          <a:p>
            <a:pPr fontAlgn="base"/>
            <a:r>
              <a:rPr lang="en-IN" sz="1600" dirty="0">
                <a:latin typeface="Calibri" pitchFamily="34" charset="0"/>
                <a:cs typeface="Calibri" pitchFamily="34" charset="0"/>
              </a:rPr>
              <a:t> </a:t>
            </a:r>
            <a:endParaRPr lang="en-US" sz="16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Order of constructor call for Multiple Inheritance</a:t>
            </a:r>
          </a:p>
          <a:p>
            <a:endParaRPr lang="en-US" sz="2400" b="1" dirty="0">
              <a:solidFill>
                <a:srgbClr val="FFFFFF"/>
              </a:solidFill>
              <a:latin typeface="Calibri"/>
              <a:cs typeface="Calibri"/>
            </a:endParaRPr>
          </a:p>
        </p:txBody>
      </p:sp>
    </p:spTree>
    <p:extLst>
      <p:ext uri="{BB962C8B-B14F-4D97-AF65-F5344CB8AC3E}">
        <p14:creationId xmlns:p14="http://schemas.microsoft.com/office/powerpoint/2010/main" val="2185639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IN" sz="1600" dirty="0">
                <a:latin typeface="Calibri" pitchFamily="34" charset="0"/>
                <a:cs typeface="Calibri" pitchFamily="34" charset="0"/>
              </a:rPr>
              <a:t>class </a:t>
            </a:r>
            <a:r>
              <a:rPr lang="en-IN" sz="1600" dirty="0" err="1">
                <a:latin typeface="Calibri" pitchFamily="34" charset="0"/>
                <a:cs typeface="Calibri" pitchFamily="34" charset="0"/>
              </a:rPr>
              <a:t>TeachingAssistant</a:t>
            </a:r>
            <a:r>
              <a:rPr lang="en-IN" sz="1600" dirty="0">
                <a:latin typeface="Calibri" pitchFamily="34" charset="0"/>
                <a:cs typeface="Calibri" pitchFamily="34" charset="0"/>
              </a:rPr>
              <a:t>: public student, public teacher</a:t>
            </a:r>
          </a:p>
          <a:p>
            <a:pPr fontAlgn="base"/>
            <a:r>
              <a:rPr lang="en-IN" sz="1600" dirty="0">
                <a:latin typeface="Calibri" pitchFamily="34" charset="0"/>
                <a:cs typeface="Calibri" pitchFamily="34" charset="0"/>
              </a:rPr>
              <a:t>{</a:t>
            </a:r>
          </a:p>
          <a:p>
            <a:pPr fontAlgn="base"/>
            <a:r>
              <a:rPr lang="en-IN" sz="1600" dirty="0">
                <a:latin typeface="Calibri" pitchFamily="34" charset="0"/>
                <a:cs typeface="Calibri" pitchFamily="34" charset="0"/>
              </a:rPr>
              <a:t>    public:</a:t>
            </a:r>
          </a:p>
          <a:p>
            <a:pPr fontAlgn="base"/>
            <a:r>
              <a:rPr lang="en-IN" sz="1600" dirty="0">
                <a:latin typeface="Calibri" pitchFamily="34" charset="0"/>
                <a:cs typeface="Calibri" pitchFamily="34" charset="0"/>
              </a:rPr>
              <a:t>     // child class's Constructor</a:t>
            </a:r>
          </a:p>
          <a:p>
            <a:pPr fontAlgn="base"/>
            <a:r>
              <a:rPr lang="en-IN" sz="1600" dirty="0">
                <a:latin typeface="Calibri" pitchFamily="34" charset="0"/>
                <a:cs typeface="Calibri" pitchFamily="34" charset="0"/>
              </a:rPr>
              <a:t>    </a:t>
            </a:r>
            <a:r>
              <a:rPr lang="en-IN" sz="1600" dirty="0" err="1">
                <a:latin typeface="Calibri" pitchFamily="34" charset="0"/>
                <a:cs typeface="Calibri" pitchFamily="34" charset="0"/>
              </a:rPr>
              <a:t>TeachingAssistant</a:t>
            </a:r>
            <a:r>
              <a:rPr lang="en-IN" sz="1600" dirty="0">
                <a:latin typeface="Calibri" pitchFamily="34" charset="0"/>
                <a:cs typeface="Calibri" pitchFamily="34" charset="0"/>
              </a:rPr>
              <a:t>()</a:t>
            </a:r>
          </a:p>
          <a:p>
            <a:pPr fontAlgn="base"/>
            <a:r>
              <a:rPr lang="en-IN" sz="1600" dirty="0">
                <a:latin typeface="Calibri" pitchFamily="34" charset="0"/>
                <a:cs typeface="Calibri" pitchFamily="34" charset="0"/>
              </a:rPr>
              <a:t>    {</a:t>
            </a:r>
          </a:p>
          <a:p>
            <a:pPr fontAlgn="base"/>
            <a:r>
              <a:rPr lang="en-IN" sz="1600" dirty="0">
                <a:latin typeface="Calibri" pitchFamily="34" charset="0"/>
                <a:cs typeface="Calibri" pitchFamily="34" charset="0"/>
              </a:rPr>
              <a:t>        </a:t>
            </a:r>
            <a:r>
              <a:rPr lang="en-IN" sz="1600" dirty="0" err="1">
                <a:latin typeface="Calibri" pitchFamily="34" charset="0"/>
                <a:cs typeface="Calibri" pitchFamily="34" charset="0"/>
              </a:rPr>
              <a:t>cout</a:t>
            </a:r>
            <a:r>
              <a:rPr lang="en-IN" sz="1600" dirty="0">
                <a:latin typeface="Calibri" pitchFamily="34" charset="0"/>
                <a:cs typeface="Calibri" pitchFamily="34" charset="0"/>
              </a:rPr>
              <a:t> &lt;&lt; "Inside child class" &lt;&lt; </a:t>
            </a:r>
            <a:r>
              <a:rPr lang="en-IN" sz="1600" dirty="0" err="1">
                <a:latin typeface="Calibri" pitchFamily="34" charset="0"/>
                <a:cs typeface="Calibri" pitchFamily="34" charset="0"/>
              </a:rPr>
              <a:t>endl</a:t>
            </a:r>
            <a:r>
              <a:rPr lang="en-IN" sz="1600" dirty="0">
                <a:latin typeface="Calibri" pitchFamily="34" charset="0"/>
                <a:cs typeface="Calibri" pitchFamily="34" charset="0"/>
              </a:rPr>
              <a:t>;</a:t>
            </a:r>
          </a:p>
          <a:p>
            <a:pPr fontAlgn="base"/>
            <a:r>
              <a:rPr lang="en-IN" sz="1600" dirty="0">
                <a:latin typeface="Calibri" pitchFamily="34" charset="0"/>
                <a:cs typeface="Calibri" pitchFamily="34" charset="0"/>
              </a:rPr>
              <a:t>    }</a:t>
            </a:r>
          </a:p>
          <a:p>
            <a:pPr fontAlgn="base"/>
            <a:r>
              <a:rPr lang="en-IN" sz="1600" dirty="0">
                <a:latin typeface="Calibri" pitchFamily="34" charset="0"/>
                <a:cs typeface="Calibri" pitchFamily="34" charset="0"/>
              </a:rPr>
              <a:t>};</a:t>
            </a:r>
          </a:p>
          <a:p>
            <a:pPr fontAlgn="base"/>
            <a:r>
              <a:rPr lang="en-IN" sz="1600" dirty="0">
                <a:latin typeface="Calibri" pitchFamily="34" charset="0"/>
                <a:cs typeface="Calibri" pitchFamily="34" charset="0"/>
              </a:rPr>
              <a:t>// main function</a:t>
            </a:r>
          </a:p>
          <a:p>
            <a:pPr fontAlgn="base"/>
            <a:r>
              <a:rPr lang="en-IN" sz="1600" dirty="0" err="1">
                <a:latin typeface="Calibri" pitchFamily="34" charset="0"/>
                <a:cs typeface="Calibri" pitchFamily="34" charset="0"/>
              </a:rPr>
              <a:t>int</a:t>
            </a:r>
            <a:r>
              <a:rPr lang="en-IN" sz="1600" dirty="0">
                <a:latin typeface="Calibri" pitchFamily="34" charset="0"/>
                <a:cs typeface="Calibri" pitchFamily="34" charset="0"/>
              </a:rPr>
              <a:t> main() {</a:t>
            </a:r>
          </a:p>
          <a:p>
            <a:pPr fontAlgn="base"/>
            <a:r>
              <a:rPr lang="en-IN" sz="1600" dirty="0">
                <a:latin typeface="Calibri" pitchFamily="34" charset="0"/>
                <a:cs typeface="Calibri" pitchFamily="34" charset="0"/>
              </a:rPr>
              <a:t>      // creating object of class Child</a:t>
            </a:r>
          </a:p>
          <a:p>
            <a:pPr fontAlgn="base"/>
            <a:r>
              <a:rPr lang="en-IN" sz="1600" dirty="0">
                <a:latin typeface="Calibri" pitchFamily="34" charset="0"/>
                <a:cs typeface="Calibri" pitchFamily="34" charset="0"/>
              </a:rPr>
              <a:t>     </a:t>
            </a:r>
            <a:r>
              <a:rPr lang="en-IN" sz="1600" dirty="0" err="1">
                <a:latin typeface="Calibri" pitchFamily="34" charset="0"/>
                <a:cs typeface="Calibri" pitchFamily="34" charset="0"/>
              </a:rPr>
              <a:t>TeachingAssistant</a:t>
            </a:r>
            <a:r>
              <a:rPr lang="en-IN" sz="1600" dirty="0">
                <a:latin typeface="Calibri" pitchFamily="34" charset="0"/>
                <a:cs typeface="Calibri" pitchFamily="34" charset="0"/>
              </a:rPr>
              <a:t> TA1;</a:t>
            </a:r>
          </a:p>
          <a:p>
            <a:pPr fontAlgn="base"/>
            <a:r>
              <a:rPr lang="en-IN" sz="1600" dirty="0">
                <a:latin typeface="Calibri" pitchFamily="34" charset="0"/>
                <a:cs typeface="Calibri" pitchFamily="34" charset="0"/>
              </a:rPr>
              <a:t>    return 0;</a:t>
            </a:r>
          </a:p>
          <a:p>
            <a:pPr fontAlgn="base"/>
            <a:r>
              <a:rPr lang="en-IN" sz="1600" dirty="0">
                <a:latin typeface="Calibri" pitchFamily="34" charset="0"/>
                <a:cs typeface="Calibri" pitchFamily="34" charset="0"/>
              </a:rPr>
              <a:t>}</a:t>
            </a:r>
          </a:p>
          <a:p>
            <a:pPr lvl="5"/>
            <a:endParaRPr lang="en-US" sz="1600" dirty="0">
              <a:latin typeface="Calibri" pitchFamily="34" charset="0"/>
              <a:cs typeface="Calibri" pitchFamily="34" charset="0"/>
            </a:endParaRPr>
          </a:p>
          <a:p>
            <a:pPr lvl="5"/>
            <a:endParaRPr lang="en-US" sz="16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Order of constructor call for Multiple Inheritance</a:t>
            </a:r>
          </a:p>
          <a:p>
            <a:endParaRPr lang="en-US" sz="2400" b="1" dirty="0">
              <a:solidFill>
                <a:srgbClr val="FFFFFF"/>
              </a:solidFill>
              <a:latin typeface="Calibri"/>
              <a:cs typeface="Calibri"/>
            </a:endParaRPr>
          </a:p>
        </p:txBody>
      </p:sp>
      <p:sp>
        <p:nvSpPr>
          <p:cNvPr id="2" name="TextBox 1"/>
          <p:cNvSpPr txBox="1"/>
          <p:nvPr/>
        </p:nvSpPr>
        <p:spPr>
          <a:xfrm>
            <a:off x="5252484" y="3519347"/>
            <a:ext cx="3242930" cy="1169551"/>
          </a:xfrm>
          <a:prstGeom prst="rect">
            <a:avLst/>
          </a:prstGeom>
          <a:noFill/>
          <a:ln>
            <a:solidFill>
              <a:schemeClr val="tx1"/>
            </a:solidFill>
          </a:ln>
        </p:spPr>
        <p:txBody>
          <a:bodyPr wrap="square" rtlCol="0">
            <a:spAutoFit/>
          </a:bodyPr>
          <a:lstStyle/>
          <a:p>
            <a:r>
              <a:rPr lang="en-US" dirty="0"/>
              <a:t>Output:</a:t>
            </a:r>
          </a:p>
          <a:p>
            <a:endParaRPr lang="en-US" dirty="0"/>
          </a:p>
          <a:p>
            <a:r>
              <a:rPr lang="en-US" dirty="0"/>
              <a:t>Inside first base class</a:t>
            </a:r>
          </a:p>
          <a:p>
            <a:r>
              <a:rPr lang="en-US" dirty="0"/>
              <a:t>Inside second base class</a:t>
            </a:r>
          </a:p>
          <a:p>
            <a:r>
              <a:rPr lang="en-US" dirty="0"/>
              <a:t>Inside child class</a:t>
            </a:r>
            <a:endParaRPr lang="en-IN" dirty="0"/>
          </a:p>
        </p:txBody>
      </p:sp>
    </p:spTree>
    <p:extLst>
      <p:ext uri="{BB962C8B-B14F-4D97-AF65-F5344CB8AC3E}">
        <p14:creationId xmlns:p14="http://schemas.microsoft.com/office/powerpoint/2010/main" val="3284416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699" y="122852"/>
            <a:ext cx="8573547"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Parameterized Constructors in Derived Classes</a:t>
            </a:r>
          </a:p>
        </p:txBody>
      </p:sp>
      <p:sp>
        <p:nvSpPr>
          <p:cNvPr id="2" name="Rectangle 1"/>
          <p:cNvSpPr/>
          <p:nvPr/>
        </p:nvSpPr>
        <p:spPr>
          <a:xfrm>
            <a:off x="265814" y="744279"/>
            <a:ext cx="8697432" cy="4524315"/>
          </a:xfrm>
          <a:prstGeom prst="rect">
            <a:avLst/>
          </a:prstGeom>
        </p:spPr>
        <p:txBody>
          <a:bodyPr wrap="square">
            <a:spAutoFit/>
          </a:bodyPr>
          <a:lstStyle/>
          <a:p>
            <a:r>
              <a:rPr lang="en-US" sz="1800" dirty="0">
                <a:latin typeface="Calibri" pitchFamily="34" charset="0"/>
                <a:cs typeface="Calibri" pitchFamily="34" charset="0"/>
              </a:rPr>
              <a:t>To call the parameterized constructor of base class when derived class’s parameterized constructor is called, you have to explicitly specify the base class’s parameterized constructor in derived class </a:t>
            </a:r>
          </a:p>
          <a:p>
            <a:r>
              <a:rPr lang="en-US" sz="1800" dirty="0">
                <a:latin typeface="Calibri" pitchFamily="34" charset="0"/>
                <a:cs typeface="Calibri" pitchFamily="34" charset="0"/>
              </a:rPr>
              <a:t>The general form of defining a derived class constructor is:</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Derived-constructor (arglist1, arglist2,…….</a:t>
            </a:r>
            <a:r>
              <a:rPr lang="en-US" sz="1800" dirty="0" err="1">
                <a:latin typeface="Calibri" pitchFamily="34" charset="0"/>
                <a:cs typeface="Calibri" pitchFamily="34" charset="0"/>
              </a:rPr>
              <a:t>arglistN</a:t>
            </a:r>
            <a:r>
              <a:rPr lang="en-US" sz="1800" dirty="0">
                <a:latin typeface="Calibri" pitchFamily="34" charset="0"/>
                <a:cs typeface="Calibri" pitchFamily="34" charset="0"/>
              </a:rPr>
              <a:t>):</a:t>
            </a:r>
          </a:p>
          <a:p>
            <a:r>
              <a:rPr lang="en-US" sz="1800" dirty="0">
                <a:latin typeface="Calibri" pitchFamily="34" charset="0"/>
                <a:cs typeface="Calibri" pitchFamily="34" charset="0"/>
              </a:rPr>
              <a:t>               base1(arglist1),</a:t>
            </a:r>
          </a:p>
          <a:p>
            <a:r>
              <a:rPr lang="en-US" sz="1800" dirty="0">
                <a:latin typeface="Calibri" pitchFamily="34" charset="0"/>
                <a:cs typeface="Calibri" pitchFamily="34" charset="0"/>
              </a:rPr>
              <a:t>               base2(arglist2),</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baseN</a:t>
            </a:r>
            <a:r>
              <a:rPr lang="en-US" sz="1800" dirty="0">
                <a:latin typeface="Calibri" pitchFamily="34" charset="0"/>
                <a:cs typeface="Calibri" pitchFamily="34" charset="0"/>
              </a:rPr>
              <a:t>(</a:t>
            </a:r>
            <a:r>
              <a:rPr lang="en-US" sz="1800" dirty="0" err="1">
                <a:latin typeface="Calibri" pitchFamily="34" charset="0"/>
                <a:cs typeface="Calibri" pitchFamily="34" charset="0"/>
              </a:rPr>
              <a:t>arglist</a:t>
            </a:r>
            <a:r>
              <a:rPr lang="en-US" sz="1800" dirty="0">
                <a:latin typeface="Calibri" pitchFamily="34" charset="0"/>
                <a:cs typeface="Calibri" pitchFamily="34" charset="0"/>
              </a:rPr>
              <a:t> N)</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Body of derived constructor</a:t>
            </a:r>
          </a:p>
          <a:p>
            <a:r>
              <a:rPr lang="en-US" sz="1800" dirty="0">
                <a:latin typeface="Calibri" pitchFamily="34" charset="0"/>
                <a:cs typeface="Calibri" pitchFamily="34" charset="0"/>
              </a:rPr>
              <a:t>               }         </a:t>
            </a:r>
          </a:p>
          <a:p>
            <a:r>
              <a:rPr lang="en-US" sz="1800" dirty="0">
                <a:latin typeface="Calibri" pitchFamily="34" charset="0"/>
                <a:cs typeface="Calibri" pitchFamily="34" charset="0"/>
              </a:rPr>
              <a:t>   </a:t>
            </a:r>
          </a:p>
          <a:p>
            <a:endParaRPr lang="en-IN" sz="1800" dirty="0">
              <a:latin typeface="Calibri" pitchFamily="34" charset="0"/>
              <a:cs typeface="Calibri" pitchFamily="34" charset="0"/>
            </a:endParaRPr>
          </a:p>
        </p:txBody>
      </p:sp>
    </p:spTree>
    <p:extLst>
      <p:ext uri="{BB962C8B-B14F-4D97-AF65-F5344CB8AC3E}">
        <p14:creationId xmlns:p14="http://schemas.microsoft.com/office/powerpoint/2010/main" val="814964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#include&lt;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r>
              <a:rPr lang="en-US" sz="1800" dirty="0">
                <a:latin typeface="Calibri" pitchFamily="34" charset="0"/>
                <a:cs typeface="Calibri" pitchFamily="34" charset="0"/>
              </a:rPr>
              <a:t>class alpha</a:t>
            </a:r>
          </a:p>
          <a:p>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x;</a:t>
            </a:r>
          </a:p>
          <a:p>
            <a:r>
              <a:rPr lang="en-US" sz="1800" dirty="0">
                <a:latin typeface="Calibri" pitchFamily="34" charset="0"/>
                <a:cs typeface="Calibri" pitchFamily="34" charset="0"/>
              </a:rPr>
              <a:t>public:</a:t>
            </a:r>
          </a:p>
          <a:p>
            <a:r>
              <a:rPr lang="en-US" sz="1800" dirty="0">
                <a:latin typeface="Calibri" pitchFamily="34" charset="0"/>
                <a:cs typeface="Calibri" pitchFamily="34" charset="0"/>
              </a:rPr>
              <a:t>alpha(</a:t>
            </a:r>
            <a:r>
              <a:rPr lang="en-US" sz="1800" dirty="0" err="1">
                <a:latin typeface="Calibri" pitchFamily="34" charset="0"/>
                <a:cs typeface="Calibri" pitchFamily="34" charset="0"/>
              </a:rPr>
              <a:t>int</a:t>
            </a:r>
            <a:r>
              <a:rPr lang="en-US" sz="1800" dirty="0">
                <a:latin typeface="Calibri" pitchFamily="34" charset="0"/>
                <a:cs typeface="Calibri" pitchFamily="34" charset="0"/>
              </a:rPr>
              <a:t> i)</a:t>
            </a:r>
          </a:p>
          <a:p>
            <a:r>
              <a:rPr lang="en-US" sz="1800" dirty="0">
                <a:latin typeface="Calibri" pitchFamily="34" charset="0"/>
                <a:cs typeface="Calibri" pitchFamily="34" charset="0"/>
              </a:rPr>
              <a:t>{</a:t>
            </a:r>
          </a:p>
          <a:p>
            <a:r>
              <a:rPr lang="en-US" sz="1800" dirty="0">
                <a:latin typeface="Calibri" pitchFamily="34" charset="0"/>
                <a:cs typeface="Calibri" pitchFamily="34" charset="0"/>
              </a:rPr>
              <a:t>	x=i;</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a:t>
            </a:r>
            <a:r>
              <a:rPr lang="en-US" sz="1800" dirty="0" err="1">
                <a:latin typeface="Calibri" pitchFamily="34" charset="0"/>
                <a:cs typeface="Calibri" pitchFamily="34" charset="0"/>
              </a:rPr>
              <a:t>nalpha</a:t>
            </a:r>
            <a:r>
              <a:rPr lang="en-US" sz="1800" dirty="0">
                <a:latin typeface="Calibri" pitchFamily="34" charset="0"/>
                <a:cs typeface="Calibri" pitchFamily="34" charset="0"/>
              </a:rPr>
              <a:t> initialized\n";</a:t>
            </a:r>
          </a:p>
          <a:p>
            <a:r>
              <a:rPr lang="en-US" sz="1800" dirty="0">
                <a:latin typeface="Calibri" pitchFamily="34" charset="0"/>
                <a:cs typeface="Calibri" pitchFamily="34" charset="0"/>
              </a:rPr>
              <a:t>}</a:t>
            </a:r>
          </a:p>
          <a:p>
            <a:r>
              <a:rPr lang="en-US" sz="1800" dirty="0">
                <a:latin typeface="Calibri" pitchFamily="34" charset="0"/>
                <a:cs typeface="Calibri" pitchFamily="34" charset="0"/>
              </a:rPr>
              <a:t>void </a:t>
            </a:r>
            <a:r>
              <a:rPr lang="en-US" sz="1800" dirty="0" err="1">
                <a:latin typeface="Calibri" pitchFamily="34" charset="0"/>
                <a:cs typeface="Calibri" pitchFamily="34" charset="0"/>
              </a:rPr>
              <a:t>show_x</a:t>
            </a:r>
            <a:r>
              <a:rPr lang="en-US" sz="1800" dirty="0">
                <a:latin typeface="Calibri" pitchFamily="34" charset="0"/>
                <a:cs typeface="Calibri" pitchFamily="34" charset="0"/>
              </a:rPr>
              <a:t>(void)</a:t>
            </a:r>
          </a:p>
          <a:p>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&lt;&lt;"x="&lt;&lt;x&lt;&lt;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a:t>
            </a:r>
          </a:p>
          <a:p>
            <a:r>
              <a:rPr lang="en-US" sz="1800" dirty="0">
                <a:latin typeface="Calibri" pitchFamily="34" charset="0"/>
                <a:cs typeface="Calibri" pitchFamily="34" charset="0"/>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Parameterized Constructors in Derived Classes</a:t>
            </a:r>
          </a:p>
        </p:txBody>
      </p:sp>
    </p:spTree>
    <p:extLst>
      <p:ext uri="{BB962C8B-B14F-4D97-AF65-F5344CB8AC3E}">
        <p14:creationId xmlns:p14="http://schemas.microsoft.com/office/powerpoint/2010/main" val="2325903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Times New Roman" panose="02020603050405020304" pitchFamily="18" charset="0"/>
                <a:cs typeface="Times New Roman" panose="02020603050405020304" pitchFamily="18" charset="0"/>
              </a:rPr>
              <a:t>class beta</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float y;</a:t>
            </a:r>
          </a:p>
          <a:p>
            <a:r>
              <a:rPr lang="en-US" sz="1800" dirty="0">
                <a:latin typeface="Times New Roman" panose="02020603050405020304" pitchFamily="18" charset="0"/>
                <a:cs typeface="Times New Roman" panose="02020603050405020304" pitchFamily="18" charset="0"/>
              </a:rPr>
              <a:t>	public:</a:t>
            </a:r>
          </a:p>
          <a:p>
            <a:r>
              <a:rPr lang="en-US" sz="1800" dirty="0">
                <a:latin typeface="Times New Roman" panose="02020603050405020304" pitchFamily="18" charset="0"/>
                <a:cs typeface="Times New Roman" panose="02020603050405020304" pitchFamily="18" charset="0"/>
              </a:rPr>
              <a:t>	beta(float j)</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y=j;</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cout</a:t>
            </a:r>
            <a:r>
              <a:rPr lang="en-US" sz="1800" dirty="0">
                <a:latin typeface="Times New Roman" panose="02020603050405020304" pitchFamily="18" charset="0"/>
                <a:cs typeface="Times New Roman" panose="02020603050405020304" pitchFamily="18" charset="0"/>
              </a:rPr>
              <a:t>&lt;&lt;"beta initialized\n";</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void </a:t>
            </a:r>
            <a:r>
              <a:rPr lang="en-US" sz="1800" dirty="0" err="1">
                <a:latin typeface="Times New Roman" panose="02020603050405020304" pitchFamily="18" charset="0"/>
                <a:cs typeface="Times New Roman" panose="02020603050405020304" pitchFamily="18" charset="0"/>
              </a:rPr>
              <a:t>show_y</a:t>
            </a:r>
            <a:r>
              <a:rPr lang="en-US" sz="1800" dirty="0">
                <a:latin typeface="Times New Roman" panose="02020603050405020304" pitchFamily="18" charset="0"/>
                <a:cs typeface="Times New Roman" panose="02020603050405020304" pitchFamily="18" charset="0"/>
              </a:rPr>
              <a:t>(void)</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cout</a:t>
            </a:r>
            <a:r>
              <a:rPr lang="en-US" sz="1800" dirty="0">
                <a:latin typeface="Times New Roman" panose="02020603050405020304" pitchFamily="18" charset="0"/>
                <a:cs typeface="Times New Roman" panose="02020603050405020304" pitchFamily="18" charset="0"/>
              </a:rPr>
              <a:t>&lt;&lt;"y="&lt;&lt;y&lt;&lt;"\n";</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Parameterized Constructors in Derived Classes</a:t>
            </a:r>
          </a:p>
        </p:txBody>
      </p:sp>
    </p:spTree>
    <p:extLst>
      <p:ext uri="{BB962C8B-B14F-4D97-AF65-F5344CB8AC3E}">
        <p14:creationId xmlns:p14="http://schemas.microsoft.com/office/powerpoint/2010/main" val="1362376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Times New Roman" panose="02020603050405020304" pitchFamily="18" charset="0"/>
                <a:cs typeface="Times New Roman" panose="02020603050405020304" pitchFamily="18" charset="0"/>
              </a:rPr>
              <a:t>class </a:t>
            </a:r>
            <a:r>
              <a:rPr lang="en-US" sz="1800" dirty="0" err="1">
                <a:latin typeface="Times New Roman" panose="02020603050405020304" pitchFamily="18" charset="0"/>
                <a:cs typeface="Times New Roman" panose="02020603050405020304" pitchFamily="18" charset="0"/>
              </a:rPr>
              <a:t>gamma:public</a:t>
            </a:r>
            <a:r>
              <a:rPr lang="en-US" sz="1800" dirty="0">
                <a:latin typeface="Times New Roman" panose="02020603050405020304" pitchFamily="18" charset="0"/>
                <a:cs typeface="Times New Roman" panose="02020603050405020304" pitchFamily="18" charset="0"/>
              </a:rPr>
              <a:t> beta, public alpha</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m, n;</a:t>
            </a:r>
          </a:p>
          <a:p>
            <a:r>
              <a:rPr lang="en-US" sz="1800" dirty="0">
                <a:latin typeface="Times New Roman" panose="02020603050405020304" pitchFamily="18" charset="0"/>
                <a:cs typeface="Times New Roman" panose="02020603050405020304" pitchFamily="18" charset="0"/>
              </a:rPr>
              <a:t>public:</a:t>
            </a:r>
          </a:p>
          <a:p>
            <a:r>
              <a:rPr lang="en-US" sz="1800" dirty="0">
                <a:latin typeface="Times New Roman" panose="02020603050405020304" pitchFamily="18" charset="0"/>
                <a:cs typeface="Times New Roman" panose="02020603050405020304" pitchFamily="18" charset="0"/>
              </a:rPr>
              <a:t>gamma(</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 float b,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c,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d): alpha(a), beta(b)</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m=c;</a:t>
            </a:r>
          </a:p>
          <a:p>
            <a:r>
              <a:rPr lang="en-US" sz="1800" dirty="0">
                <a:latin typeface="Times New Roman" panose="02020603050405020304" pitchFamily="18" charset="0"/>
                <a:cs typeface="Times New Roman" panose="02020603050405020304" pitchFamily="18" charset="0"/>
              </a:rPr>
              <a:t>	n=d;</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cout</a:t>
            </a:r>
            <a:r>
              <a:rPr lang="en-US" sz="1800" dirty="0">
                <a:latin typeface="Times New Roman" panose="02020603050405020304" pitchFamily="18" charset="0"/>
                <a:cs typeface="Times New Roman" panose="02020603050405020304" pitchFamily="18" charset="0"/>
              </a:rPr>
              <a:t>&lt;&lt;"gamma initialized\n";</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void </a:t>
            </a:r>
            <a:r>
              <a:rPr lang="en-US" sz="1800" dirty="0" err="1">
                <a:latin typeface="Times New Roman" panose="02020603050405020304" pitchFamily="18" charset="0"/>
                <a:cs typeface="Times New Roman" panose="02020603050405020304" pitchFamily="18" charset="0"/>
              </a:rPr>
              <a:t>show_mn</a:t>
            </a:r>
            <a:r>
              <a:rPr lang="en-US" sz="1800" dirty="0">
                <a:latin typeface="Times New Roman" panose="02020603050405020304" pitchFamily="18" charset="0"/>
                <a:cs typeface="Times New Roman" panose="02020603050405020304" pitchFamily="18" charset="0"/>
              </a:rPr>
              <a:t>(void)</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cout</a:t>
            </a:r>
            <a:r>
              <a:rPr lang="en-US" sz="1800" dirty="0">
                <a:latin typeface="Times New Roman" panose="02020603050405020304" pitchFamily="18" charset="0"/>
                <a:cs typeface="Times New Roman" panose="02020603050405020304" pitchFamily="18" charset="0"/>
              </a:rPr>
              <a:t>&lt;&lt;"m="&lt;&lt;m&lt;&lt;"\n"&lt;&lt;"n="&lt;&lt;n&lt;&lt;"\n";</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Parameterized Constructors in Derived Classes</a:t>
            </a:r>
          </a:p>
          <a:p>
            <a:endParaRPr lang="en-IN" sz="2400" b="1" dirty="0">
              <a:solidFill>
                <a:srgbClr val="FFFFFF"/>
              </a:solidFill>
              <a:latin typeface="Calibri"/>
              <a:cs typeface="Calibri"/>
            </a:endParaRPr>
          </a:p>
        </p:txBody>
      </p:sp>
    </p:spTree>
    <p:extLst>
      <p:ext uri="{BB962C8B-B14F-4D97-AF65-F5344CB8AC3E}">
        <p14:creationId xmlns:p14="http://schemas.microsoft.com/office/powerpoint/2010/main" val="873145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r>
              <a:rPr lang="en-US" sz="1800" dirty="0">
                <a:latin typeface="Calibri" pitchFamily="34" charset="0"/>
                <a:cs typeface="Calibri" pitchFamily="34" charset="0"/>
              </a:rPr>
              <a:t>{</a:t>
            </a:r>
          </a:p>
          <a:p>
            <a:r>
              <a:rPr lang="en-US" sz="1800" dirty="0">
                <a:latin typeface="Calibri" pitchFamily="34" charset="0"/>
                <a:cs typeface="Calibri" pitchFamily="34" charset="0"/>
              </a:rPr>
              <a:t>gamma g(5, 10.75,20,30);</a:t>
            </a:r>
          </a:p>
          <a:p>
            <a:r>
              <a:rPr lang="en-US" sz="1800" dirty="0" err="1">
                <a:latin typeface="Calibri" pitchFamily="34" charset="0"/>
                <a:cs typeface="Calibri" pitchFamily="34" charset="0"/>
              </a:rPr>
              <a:t>g.show_x</a:t>
            </a:r>
            <a:r>
              <a:rPr lang="en-US" sz="1800" dirty="0">
                <a:latin typeface="Calibri" pitchFamily="34" charset="0"/>
                <a:cs typeface="Calibri" pitchFamily="34" charset="0"/>
              </a:rPr>
              <a:t>();</a:t>
            </a:r>
          </a:p>
          <a:p>
            <a:r>
              <a:rPr lang="en-US" sz="1800" dirty="0" err="1">
                <a:latin typeface="Calibri" pitchFamily="34" charset="0"/>
                <a:cs typeface="Calibri" pitchFamily="34" charset="0"/>
              </a:rPr>
              <a:t>g.show_y</a:t>
            </a:r>
            <a:r>
              <a:rPr lang="en-US" sz="1800" dirty="0">
                <a:latin typeface="Calibri" pitchFamily="34" charset="0"/>
                <a:cs typeface="Calibri" pitchFamily="34" charset="0"/>
              </a:rPr>
              <a:t>();</a:t>
            </a:r>
          </a:p>
          <a:p>
            <a:r>
              <a:rPr lang="en-US" sz="1800" dirty="0" err="1">
                <a:latin typeface="Calibri" pitchFamily="34" charset="0"/>
                <a:cs typeface="Calibri" pitchFamily="34" charset="0"/>
              </a:rPr>
              <a:t>g.show_mn</a:t>
            </a:r>
            <a:r>
              <a:rPr lang="en-US" sz="1800" dirty="0">
                <a:latin typeface="Calibri" pitchFamily="34" charset="0"/>
                <a:cs typeface="Calibri" pitchFamily="34" charset="0"/>
              </a:rPr>
              <a:t>();</a:t>
            </a:r>
          </a:p>
          <a:p>
            <a:r>
              <a:rPr lang="en-US" sz="1800" dirty="0">
                <a:latin typeface="Calibri" pitchFamily="34" charset="0"/>
                <a:cs typeface="Calibri" pitchFamily="34" charset="0"/>
              </a:rPr>
              <a:t>return 0;</a:t>
            </a:r>
          </a:p>
          <a:p>
            <a:r>
              <a:rPr lang="en-US" sz="1800" dirty="0">
                <a:latin typeface="Calibri" pitchFamily="34" charset="0"/>
                <a:cs typeface="Calibri" pitchFamily="34" charset="0"/>
              </a:rPr>
              <a:t>}</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Here the constructor is called in the order of inheritance and not in the order of constructor call.</a:t>
            </a:r>
          </a:p>
          <a:p>
            <a:r>
              <a:rPr lang="en-US" sz="1800" dirty="0">
                <a:latin typeface="Calibri" pitchFamily="34" charset="0"/>
                <a:cs typeface="Calibri" pitchFamily="34" charset="0"/>
              </a:rPr>
              <a:t>To prove the above point , change the line as follows and observe the output</a:t>
            </a:r>
          </a:p>
          <a:p>
            <a:r>
              <a:rPr lang="en-US" sz="1800" i="1" dirty="0">
                <a:latin typeface="Calibri" pitchFamily="34" charset="0"/>
                <a:cs typeface="Calibri" pitchFamily="34" charset="0"/>
              </a:rPr>
              <a:t>class </a:t>
            </a:r>
            <a:r>
              <a:rPr lang="en-US" sz="1800" i="1" dirty="0" err="1">
                <a:latin typeface="Calibri" pitchFamily="34" charset="0"/>
                <a:cs typeface="Calibri" pitchFamily="34" charset="0"/>
              </a:rPr>
              <a:t>gamma:public</a:t>
            </a:r>
            <a:r>
              <a:rPr lang="en-US" sz="1800" i="1" dirty="0">
                <a:latin typeface="Calibri" pitchFamily="34" charset="0"/>
                <a:cs typeface="Calibri" pitchFamily="34" charset="0"/>
              </a:rPr>
              <a:t> beta, public alpha </a:t>
            </a:r>
          </a:p>
          <a:p>
            <a:r>
              <a:rPr lang="en-US" sz="1800" dirty="0">
                <a:latin typeface="Calibri" pitchFamily="34" charset="0"/>
                <a:cs typeface="Calibri" pitchFamily="34" charset="0"/>
              </a:rPr>
              <a:t>to </a:t>
            </a:r>
          </a:p>
          <a:p>
            <a:r>
              <a:rPr lang="en-US" sz="1800" i="1" dirty="0">
                <a:latin typeface="Calibri" pitchFamily="34" charset="0"/>
                <a:cs typeface="Calibri" pitchFamily="34" charset="0"/>
              </a:rPr>
              <a:t>class </a:t>
            </a:r>
            <a:r>
              <a:rPr lang="en-US" sz="1800" i="1" dirty="0" err="1">
                <a:latin typeface="Calibri" pitchFamily="34" charset="0"/>
                <a:cs typeface="Calibri" pitchFamily="34" charset="0"/>
              </a:rPr>
              <a:t>gamma:public</a:t>
            </a:r>
            <a:r>
              <a:rPr lang="en-US" sz="1800" i="1" dirty="0">
                <a:latin typeface="Calibri" pitchFamily="34" charset="0"/>
                <a:cs typeface="Calibri" pitchFamily="34" charset="0"/>
              </a:rPr>
              <a:t> alpha, public beta</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a:cs typeface="Calibri"/>
              </a:rPr>
              <a:t>Parameterized Constructor in Derived Class</a:t>
            </a:r>
          </a:p>
        </p:txBody>
      </p:sp>
      <p:sp>
        <p:nvSpPr>
          <p:cNvPr id="2" name="TextBox 1"/>
          <p:cNvSpPr txBox="1"/>
          <p:nvPr/>
        </p:nvSpPr>
        <p:spPr>
          <a:xfrm>
            <a:off x="5114260" y="882502"/>
            <a:ext cx="3817089" cy="2308324"/>
          </a:xfrm>
          <a:prstGeom prst="rect">
            <a:avLst/>
          </a:prstGeom>
          <a:noFill/>
          <a:ln>
            <a:solidFill>
              <a:schemeClr val="tx1"/>
            </a:solidFill>
          </a:ln>
        </p:spPr>
        <p:txBody>
          <a:bodyPr wrap="square" rtlCol="0">
            <a:spAutoFit/>
          </a:bodyPr>
          <a:lstStyle/>
          <a:p>
            <a:pPr lvl="0"/>
            <a:r>
              <a:rPr lang="en-US" sz="1800" dirty="0">
                <a:latin typeface="Calibri"/>
              </a:rPr>
              <a:t>Output: </a:t>
            </a:r>
            <a:r>
              <a:rPr lang="en-US" sz="1800" dirty="0"/>
              <a:t>beta initialized                                  alpha initialized                               gamma initialized                             x=5                                                   y=10.75                                            m=20                                                n=30</a:t>
            </a:r>
            <a:endParaRPr lang="en-IN" dirty="0"/>
          </a:p>
        </p:txBody>
      </p:sp>
    </p:spTree>
    <p:extLst>
      <p:ext uri="{BB962C8B-B14F-4D97-AF65-F5344CB8AC3E}">
        <p14:creationId xmlns:p14="http://schemas.microsoft.com/office/powerpoint/2010/main" val="4149017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5"/>
            <a:endParaRPr lang="en-US" sz="1800" dirty="0">
              <a:latin typeface="Calibri"/>
            </a:endParaRPr>
          </a:p>
          <a:p>
            <a:pPr lvl="5"/>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a:cs typeface="Calibri"/>
              </a:rPr>
              <a:t>Points to remember</a:t>
            </a:r>
            <a:endParaRPr lang="en" sz="2400" b="1" dirty="0">
              <a:solidFill>
                <a:srgbClr val="FFFFFF"/>
              </a:solidFill>
              <a:latin typeface="Calibri" panose="020F0502020204030204" pitchFamily="34" charset="0"/>
              <a:cs typeface="Calibri" panose="020F0502020204030204" pitchFamily="34" charset="0"/>
            </a:endParaRPr>
          </a:p>
        </p:txBody>
      </p:sp>
      <p:sp>
        <p:nvSpPr>
          <p:cNvPr id="2" name="Rectangle 1"/>
          <p:cNvSpPr/>
          <p:nvPr/>
        </p:nvSpPr>
        <p:spPr>
          <a:xfrm>
            <a:off x="180753" y="808074"/>
            <a:ext cx="8855221" cy="3139321"/>
          </a:xfrm>
          <a:prstGeom prst="rect">
            <a:avLst/>
          </a:prstGeom>
        </p:spPr>
        <p:txBody>
          <a:bodyPr wrap="square">
            <a:spAutoFit/>
          </a:bodyPr>
          <a:lstStyle/>
          <a:p>
            <a:pPr fontAlgn="base"/>
            <a:r>
              <a:rPr lang="en-US" sz="1800" dirty="0">
                <a:latin typeface="Calibri" pitchFamily="34" charset="0"/>
                <a:cs typeface="Calibri" pitchFamily="34" charset="0"/>
              </a:rPr>
              <a:t>Whenever the derived class’s default constructor is called, the base class’s default constructor is called automatically.</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The </a:t>
            </a:r>
            <a:r>
              <a:rPr lang="en-US" sz="1800" dirty="0" err="1">
                <a:latin typeface="Calibri" pitchFamily="34" charset="0"/>
                <a:cs typeface="Calibri" pitchFamily="34" charset="0"/>
              </a:rPr>
              <a:t>parameterised</a:t>
            </a:r>
            <a:r>
              <a:rPr lang="en-US" sz="1800" dirty="0">
                <a:latin typeface="Calibri" pitchFamily="34" charset="0"/>
                <a:cs typeface="Calibri" pitchFamily="34" charset="0"/>
              </a:rPr>
              <a:t> constructor of base class cannot be called in default constructor of sub class, it should be called in the </a:t>
            </a:r>
            <a:r>
              <a:rPr lang="en-US" sz="1800" dirty="0" err="1">
                <a:latin typeface="Calibri" pitchFamily="34" charset="0"/>
                <a:cs typeface="Calibri" pitchFamily="34" charset="0"/>
              </a:rPr>
              <a:t>parameterised</a:t>
            </a:r>
            <a:r>
              <a:rPr lang="en-US" sz="1800" dirty="0">
                <a:latin typeface="Calibri" pitchFamily="34" charset="0"/>
                <a:cs typeface="Calibri" pitchFamily="34" charset="0"/>
              </a:rPr>
              <a:t> constructor of sub class.</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To call the </a:t>
            </a:r>
            <a:r>
              <a:rPr lang="en-US" sz="1800" dirty="0" err="1">
                <a:latin typeface="Calibri" pitchFamily="34" charset="0"/>
                <a:cs typeface="Calibri" pitchFamily="34" charset="0"/>
              </a:rPr>
              <a:t>parameterised</a:t>
            </a:r>
            <a:r>
              <a:rPr lang="en-US" sz="1800" dirty="0">
                <a:latin typeface="Calibri" pitchFamily="34" charset="0"/>
                <a:cs typeface="Calibri" pitchFamily="34" charset="0"/>
              </a:rPr>
              <a:t> constructor of base class inside the </a:t>
            </a:r>
            <a:r>
              <a:rPr lang="en-US" sz="1800" dirty="0" err="1">
                <a:latin typeface="Calibri" pitchFamily="34" charset="0"/>
                <a:cs typeface="Calibri" pitchFamily="34" charset="0"/>
              </a:rPr>
              <a:t>parameterised</a:t>
            </a:r>
            <a:r>
              <a:rPr lang="en-US" sz="1800" dirty="0">
                <a:latin typeface="Calibri" pitchFamily="34" charset="0"/>
                <a:cs typeface="Calibri" pitchFamily="34" charset="0"/>
              </a:rPr>
              <a:t> </a:t>
            </a:r>
            <a:r>
              <a:rPr lang="en-US" sz="1800" dirty="0" err="1">
                <a:latin typeface="Calibri" pitchFamily="34" charset="0"/>
                <a:cs typeface="Calibri" pitchFamily="34" charset="0"/>
              </a:rPr>
              <a:t>consructor</a:t>
            </a:r>
            <a:r>
              <a:rPr lang="en-US" sz="1800" dirty="0">
                <a:latin typeface="Calibri" pitchFamily="34" charset="0"/>
                <a:cs typeface="Calibri" pitchFamily="34" charset="0"/>
              </a:rPr>
              <a:t> of sub class, we have to mention it explicitly.</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The constructor is called in the order of inheritance and not in the order of constructor call</a:t>
            </a:r>
          </a:p>
          <a:p>
            <a:pPr fontAlgn="base"/>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528445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class alpha</a:t>
            </a:r>
          </a:p>
          <a:p>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x;</a:t>
            </a:r>
          </a:p>
          <a:p>
            <a:r>
              <a:rPr lang="en-US" sz="1800" dirty="0">
                <a:latin typeface="Calibri" pitchFamily="34" charset="0"/>
                <a:cs typeface="Calibri" pitchFamily="34" charset="0"/>
              </a:rPr>
              <a:t>public:</a:t>
            </a:r>
          </a:p>
          <a:p>
            <a:r>
              <a:rPr lang="en-US" sz="1800" dirty="0">
                <a:latin typeface="Calibri" pitchFamily="34" charset="0"/>
                <a:cs typeface="Calibri" pitchFamily="34" charset="0"/>
              </a:rPr>
              <a:t>alpha(</a:t>
            </a:r>
            <a:r>
              <a:rPr lang="en-US" sz="1800" dirty="0" err="1">
                <a:latin typeface="Calibri" pitchFamily="34" charset="0"/>
                <a:cs typeface="Calibri" pitchFamily="34" charset="0"/>
              </a:rPr>
              <a:t>int</a:t>
            </a:r>
            <a:r>
              <a:rPr lang="en-US" sz="1800" dirty="0">
                <a:latin typeface="Calibri" pitchFamily="34" charset="0"/>
                <a:cs typeface="Calibri" pitchFamily="34" charset="0"/>
              </a:rPr>
              <a:t> i)</a:t>
            </a:r>
          </a:p>
          <a:p>
            <a:r>
              <a:rPr lang="en-US" sz="1800" dirty="0">
                <a:latin typeface="Calibri" pitchFamily="34" charset="0"/>
                <a:cs typeface="Calibri" pitchFamily="34" charset="0"/>
              </a:rPr>
              <a:t>{</a:t>
            </a:r>
          </a:p>
          <a:p>
            <a:r>
              <a:rPr lang="en-US" sz="1800" dirty="0">
                <a:latin typeface="Calibri" pitchFamily="34" charset="0"/>
                <a:cs typeface="Calibri" pitchFamily="34" charset="0"/>
              </a:rPr>
              <a:t>	x=i;</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a:t>
            </a:r>
            <a:r>
              <a:rPr lang="en-US" sz="1800" dirty="0" err="1">
                <a:latin typeface="Calibri" pitchFamily="34" charset="0"/>
                <a:cs typeface="Calibri" pitchFamily="34" charset="0"/>
              </a:rPr>
              <a:t>nalpha</a:t>
            </a:r>
            <a:r>
              <a:rPr lang="en-US" sz="1800" dirty="0">
                <a:latin typeface="Calibri" pitchFamily="34" charset="0"/>
                <a:cs typeface="Calibri" pitchFamily="34" charset="0"/>
              </a:rPr>
              <a:t> constructed\n";</a:t>
            </a:r>
          </a:p>
          <a:p>
            <a:r>
              <a:rPr lang="en-US" sz="1800" dirty="0">
                <a:latin typeface="Calibri" pitchFamily="34" charset="0"/>
                <a:cs typeface="Calibri" pitchFamily="34" charset="0"/>
              </a:rPr>
              <a:t>}</a:t>
            </a:r>
          </a:p>
          <a:p>
            <a:r>
              <a:rPr lang="en-US" sz="1800" dirty="0">
                <a:latin typeface="Calibri" pitchFamily="34" charset="0"/>
                <a:cs typeface="Calibri" pitchFamily="34" charset="0"/>
              </a:rPr>
              <a:t>void </a:t>
            </a:r>
            <a:r>
              <a:rPr lang="en-US" sz="1800" dirty="0" err="1">
                <a:latin typeface="Calibri" pitchFamily="34" charset="0"/>
                <a:cs typeface="Calibri" pitchFamily="34" charset="0"/>
              </a:rPr>
              <a:t>show_alpha</a:t>
            </a:r>
            <a:r>
              <a:rPr lang="en-US" sz="1800" dirty="0">
                <a:latin typeface="Calibri" pitchFamily="34" charset="0"/>
                <a:cs typeface="Calibri" pitchFamily="34" charset="0"/>
              </a:rPr>
              <a:t>(void)</a:t>
            </a:r>
          </a:p>
          <a:p>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&lt;&lt;"x="&lt;&lt;x&lt;&lt;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a:t>
            </a:r>
          </a:p>
          <a:p>
            <a:r>
              <a:rPr lang="en-US" sz="1800" dirty="0">
                <a:latin typeface="Calibri" pitchFamily="34" charset="0"/>
                <a:cs typeface="Calibri" pitchFamily="34" charset="0"/>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a:cs typeface="Calibri"/>
              </a:rPr>
              <a:t>Initialization list in constructors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4741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class beta</a:t>
            </a:r>
          </a:p>
          <a:p>
            <a:r>
              <a:rPr lang="en-US" sz="1800" dirty="0">
                <a:latin typeface="Calibri" pitchFamily="34" charset="0"/>
                <a:cs typeface="Calibri" pitchFamily="34" charset="0"/>
              </a:rPr>
              <a:t>{</a:t>
            </a:r>
          </a:p>
          <a:p>
            <a:r>
              <a:rPr lang="en-US" sz="1800" dirty="0">
                <a:latin typeface="Calibri" pitchFamily="34" charset="0"/>
                <a:cs typeface="Calibri" pitchFamily="34" charset="0"/>
              </a:rPr>
              <a:t>	float </a:t>
            </a:r>
            <a:r>
              <a:rPr lang="en-US" sz="1800" dirty="0" err="1">
                <a:latin typeface="Calibri" pitchFamily="34" charset="0"/>
                <a:cs typeface="Calibri" pitchFamily="34" charset="0"/>
              </a:rPr>
              <a:t>p,q</a:t>
            </a:r>
            <a:r>
              <a:rPr lang="en-US" sz="1800" dirty="0">
                <a:latin typeface="Calibri" pitchFamily="34" charset="0"/>
                <a:cs typeface="Calibri" pitchFamily="34" charset="0"/>
              </a:rPr>
              <a:t>;</a:t>
            </a:r>
          </a:p>
          <a:p>
            <a:r>
              <a:rPr lang="en-US" sz="1800" dirty="0">
                <a:latin typeface="Calibri" pitchFamily="34" charset="0"/>
                <a:cs typeface="Calibri" pitchFamily="34" charset="0"/>
              </a:rPr>
              <a:t>	public:</a:t>
            </a:r>
          </a:p>
          <a:p>
            <a:r>
              <a:rPr lang="en-US" sz="1800" dirty="0">
                <a:latin typeface="Calibri" pitchFamily="34" charset="0"/>
                <a:cs typeface="Calibri" pitchFamily="34" charset="0"/>
              </a:rPr>
              <a:t>	beta(float a, float b):p(a), q(</a:t>
            </a:r>
            <a:r>
              <a:rPr lang="en-US" sz="1800" dirty="0" err="1">
                <a:latin typeface="Calibri" pitchFamily="34" charset="0"/>
                <a:cs typeface="Calibri" pitchFamily="34" charset="0"/>
              </a:rPr>
              <a:t>b+p</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&lt;&lt;"beta constructed\n";</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void </a:t>
            </a:r>
            <a:r>
              <a:rPr lang="en-US" sz="1800" dirty="0" err="1">
                <a:latin typeface="Calibri" pitchFamily="34" charset="0"/>
                <a:cs typeface="Calibri" pitchFamily="34" charset="0"/>
              </a:rPr>
              <a:t>show_beta</a:t>
            </a:r>
            <a:r>
              <a:rPr lang="en-US" sz="1800" dirty="0">
                <a:latin typeface="Calibri" pitchFamily="34" charset="0"/>
                <a:cs typeface="Calibri" pitchFamily="34" charset="0"/>
              </a:rPr>
              <a:t>(void)</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&lt;&lt;"p="&lt;&lt;p&lt;&lt;"\n";</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&lt;&lt;"q="&lt;&lt;q&lt;&lt;"\n";</a:t>
            </a:r>
          </a:p>
          <a:p>
            <a:r>
              <a:rPr lang="en-US" sz="1800" dirty="0">
                <a:latin typeface="Calibri" pitchFamily="34" charset="0"/>
                <a:cs typeface="Calibri" pitchFamily="34" charset="0"/>
              </a:rPr>
              <a:t>	}</a:t>
            </a:r>
          </a:p>
          <a:p>
            <a:r>
              <a:rPr lang="en-US" sz="1800" dirty="0">
                <a:latin typeface="Calibri" pitchFamily="34" charset="0"/>
                <a:cs typeface="Calibri" pitchFamily="34" charset="0"/>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a:cs typeface="Calibri"/>
              </a:rPr>
              <a:t>Initialization list in constructors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8061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457200" indent="-381000">
              <a:lnSpc>
                <a:spcPct val="200000"/>
              </a:lnSpc>
              <a:buSzPts val="2400"/>
              <a:buFont typeface="Calibri,Sans-Serif"/>
              <a:buChar char="●"/>
            </a:pPr>
            <a:r>
              <a:rPr lang="en-IN" sz="1800" dirty="0">
                <a:latin typeface="Calibri"/>
                <a:ea typeface="Calibri"/>
                <a:cs typeface="Calibri"/>
              </a:rPr>
              <a:t>Access </a:t>
            </a:r>
            <a:r>
              <a:rPr lang="en-IN" sz="1800" dirty="0" err="1">
                <a:latin typeface="Calibri"/>
                <a:ea typeface="Calibri"/>
                <a:cs typeface="Calibri"/>
              </a:rPr>
              <a:t>specifier</a:t>
            </a:r>
            <a:r>
              <a:rPr lang="en-IN" sz="1800" dirty="0">
                <a:latin typeface="Calibri"/>
                <a:ea typeface="Calibri"/>
                <a:cs typeface="Calibri"/>
              </a:rPr>
              <a:t> (private, protected, public) , Protected members</a:t>
            </a:r>
          </a:p>
          <a:p>
            <a:pPr marL="457200" indent="-381000">
              <a:lnSpc>
                <a:spcPct val="200000"/>
              </a:lnSpc>
              <a:buSzPts val="2400"/>
              <a:buFont typeface="Calibri,Sans-Serif"/>
              <a:buChar char="●"/>
            </a:pPr>
            <a:r>
              <a:rPr lang="en-US" sz="1800" dirty="0">
                <a:latin typeface="Calibri" panose="020F0502020204030204" pitchFamily="34" charset="0"/>
                <a:cs typeface="Calibri" panose="020F0502020204030204" pitchFamily="34" charset="0"/>
              </a:rPr>
              <a:t>Modes (private, protected, public inheritance)</a:t>
            </a:r>
          </a:p>
          <a:p>
            <a:pPr marL="457200" indent="-381000">
              <a:lnSpc>
                <a:spcPct val="200000"/>
              </a:lnSpc>
              <a:buSzPts val="2400"/>
              <a:buFont typeface="Calibri,Sans-Serif"/>
              <a:buChar char="●"/>
            </a:pPr>
            <a:r>
              <a:rPr lang="en-US" sz="1800" dirty="0">
                <a:latin typeface="Calibri" panose="020F0502020204030204" pitchFamily="34" charset="0"/>
                <a:cs typeface="Calibri" panose="020F0502020204030204" pitchFamily="34" charset="0"/>
              </a:rPr>
              <a:t>Overriding member functions,</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class </a:t>
            </a:r>
            <a:r>
              <a:rPr lang="en-US" sz="1800" dirty="0" err="1">
                <a:latin typeface="Calibri" pitchFamily="34" charset="0"/>
                <a:cs typeface="Calibri" pitchFamily="34" charset="0"/>
              </a:rPr>
              <a:t>gamma:public</a:t>
            </a:r>
            <a:r>
              <a:rPr lang="en-US" sz="1800" dirty="0">
                <a:latin typeface="Calibri" pitchFamily="34" charset="0"/>
                <a:cs typeface="Calibri" pitchFamily="34" charset="0"/>
              </a:rPr>
              <a:t> alpha, public beta</a:t>
            </a:r>
          </a:p>
          <a:p>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u, v;</a:t>
            </a:r>
          </a:p>
          <a:p>
            <a:r>
              <a:rPr lang="en-US" sz="1800" dirty="0">
                <a:latin typeface="Calibri" pitchFamily="34" charset="0"/>
                <a:cs typeface="Calibri" pitchFamily="34" charset="0"/>
              </a:rPr>
              <a:t>public:</a:t>
            </a:r>
          </a:p>
          <a:p>
            <a:r>
              <a:rPr lang="en-US" sz="1800" dirty="0">
                <a:latin typeface="Calibri" pitchFamily="34" charset="0"/>
                <a:cs typeface="Calibri" pitchFamily="34" charset="0"/>
              </a:rPr>
              <a:t>gamma(</a:t>
            </a:r>
            <a:r>
              <a:rPr lang="en-US" sz="1800" dirty="0" err="1">
                <a:latin typeface="Calibri" pitchFamily="34" charset="0"/>
                <a:cs typeface="Calibri" pitchFamily="34" charset="0"/>
              </a:rPr>
              <a:t>int</a:t>
            </a:r>
            <a:r>
              <a:rPr lang="en-US" sz="1800" dirty="0">
                <a:latin typeface="Calibri" pitchFamily="34" charset="0"/>
                <a:cs typeface="Calibri" pitchFamily="34" charset="0"/>
              </a:rPr>
              <a:t> a, float b, </a:t>
            </a:r>
            <a:r>
              <a:rPr lang="en-US" sz="1800" dirty="0" err="1">
                <a:latin typeface="Calibri" pitchFamily="34" charset="0"/>
                <a:cs typeface="Calibri" pitchFamily="34" charset="0"/>
              </a:rPr>
              <a:t>int</a:t>
            </a:r>
            <a:r>
              <a:rPr lang="en-US" sz="1800" dirty="0">
                <a:latin typeface="Calibri" pitchFamily="34" charset="0"/>
                <a:cs typeface="Calibri" pitchFamily="34" charset="0"/>
              </a:rPr>
              <a:t> c): alpha(a*2), beta(</a:t>
            </a:r>
            <a:r>
              <a:rPr lang="en-US" sz="1800" dirty="0" err="1">
                <a:latin typeface="Calibri" pitchFamily="34" charset="0"/>
                <a:cs typeface="Calibri" pitchFamily="34" charset="0"/>
              </a:rPr>
              <a:t>c,c</a:t>
            </a:r>
            <a:r>
              <a:rPr lang="en-US" sz="1800" dirty="0">
                <a:latin typeface="Calibri" pitchFamily="34" charset="0"/>
                <a:cs typeface="Calibri" pitchFamily="34" charset="0"/>
              </a:rPr>
              <a:t>), u(a) </a:t>
            </a:r>
          </a:p>
          <a:p>
            <a:r>
              <a:rPr lang="en-US" sz="1800" dirty="0">
                <a:latin typeface="Calibri" pitchFamily="34" charset="0"/>
                <a:cs typeface="Calibri" pitchFamily="34" charset="0"/>
              </a:rPr>
              <a:t>{</a:t>
            </a:r>
          </a:p>
          <a:p>
            <a:r>
              <a:rPr lang="en-US" sz="1800" dirty="0">
                <a:latin typeface="Calibri" pitchFamily="34" charset="0"/>
                <a:cs typeface="Calibri" pitchFamily="34" charset="0"/>
              </a:rPr>
              <a:t>	v=b;</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&lt;&lt;"gamma constructed\n";</a:t>
            </a:r>
          </a:p>
          <a:p>
            <a:r>
              <a:rPr lang="en-US" sz="1800" dirty="0">
                <a:latin typeface="Calibri" pitchFamily="34" charset="0"/>
                <a:cs typeface="Calibri" pitchFamily="34" charset="0"/>
              </a:rPr>
              <a:t>}</a:t>
            </a:r>
          </a:p>
          <a:p>
            <a:r>
              <a:rPr lang="en-US" sz="1800" dirty="0">
                <a:latin typeface="Calibri" pitchFamily="34" charset="0"/>
                <a:cs typeface="Calibri" pitchFamily="34" charset="0"/>
              </a:rPr>
              <a:t>void </a:t>
            </a:r>
            <a:r>
              <a:rPr lang="en-US" sz="1800" dirty="0" err="1">
                <a:latin typeface="Calibri" pitchFamily="34" charset="0"/>
                <a:cs typeface="Calibri" pitchFamily="34" charset="0"/>
              </a:rPr>
              <a:t>show_gamma</a:t>
            </a:r>
            <a:r>
              <a:rPr lang="en-US" sz="1800" dirty="0">
                <a:latin typeface="Calibri" pitchFamily="34" charset="0"/>
                <a:cs typeface="Calibri" pitchFamily="34" charset="0"/>
              </a:rPr>
              <a:t>(void)</a:t>
            </a:r>
          </a:p>
          <a:p>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&lt;&lt;"u="&lt;&lt;u&lt;&lt;"\n"&lt;&lt;"v="&lt;&lt;v&lt;&lt;"\n";</a:t>
            </a:r>
          </a:p>
          <a:p>
            <a:r>
              <a:rPr lang="en-US" sz="1800" dirty="0">
                <a:latin typeface="Calibri" pitchFamily="34" charset="0"/>
                <a:cs typeface="Calibri" pitchFamily="34" charset="0"/>
              </a:rPr>
              <a:t>}</a:t>
            </a:r>
          </a:p>
          <a:p>
            <a:r>
              <a:rPr lang="en-US" sz="1800" dirty="0">
                <a:latin typeface="Calibri" pitchFamily="34" charset="0"/>
                <a:cs typeface="Calibri" pitchFamily="34" charset="0"/>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a:cs typeface="Calibri"/>
              </a:rPr>
              <a:t>Initialization list in constructors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42755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r>
              <a:rPr lang="en-US" sz="1800" dirty="0">
                <a:latin typeface="Calibri" pitchFamily="34" charset="0"/>
                <a:cs typeface="Calibri" pitchFamily="34" charset="0"/>
              </a:rPr>
              <a:t>{</a:t>
            </a:r>
          </a:p>
          <a:p>
            <a:r>
              <a:rPr lang="en-US" sz="1800" dirty="0">
                <a:latin typeface="Calibri" pitchFamily="34" charset="0"/>
                <a:cs typeface="Calibri" pitchFamily="34" charset="0"/>
              </a:rPr>
              <a:t>gamma g(2,2.5, 4);</a:t>
            </a:r>
          </a:p>
          <a:p>
            <a:r>
              <a:rPr lang="en-US" sz="1800" dirty="0" err="1">
                <a:latin typeface="Calibri" pitchFamily="34" charset="0"/>
                <a:cs typeface="Calibri" pitchFamily="34" charset="0"/>
              </a:rPr>
              <a:t>cout</a:t>
            </a:r>
            <a:r>
              <a:rPr lang="en-US" sz="1800" dirty="0">
                <a:latin typeface="Calibri" pitchFamily="34" charset="0"/>
                <a:cs typeface="Calibri" pitchFamily="34" charset="0"/>
              </a:rPr>
              <a:t>&lt;&lt;"Display member values\n";</a:t>
            </a:r>
          </a:p>
          <a:p>
            <a:r>
              <a:rPr lang="en-US" sz="1800" dirty="0" err="1">
                <a:latin typeface="Calibri" pitchFamily="34" charset="0"/>
                <a:cs typeface="Calibri" pitchFamily="34" charset="0"/>
              </a:rPr>
              <a:t>g.show_alpha</a:t>
            </a:r>
            <a:r>
              <a:rPr lang="en-US" sz="1800" dirty="0">
                <a:latin typeface="Calibri" pitchFamily="34" charset="0"/>
                <a:cs typeface="Calibri" pitchFamily="34" charset="0"/>
              </a:rPr>
              <a:t>();</a:t>
            </a:r>
          </a:p>
          <a:p>
            <a:r>
              <a:rPr lang="en-US" sz="1800" dirty="0" err="1">
                <a:latin typeface="Calibri" pitchFamily="34" charset="0"/>
                <a:cs typeface="Calibri" pitchFamily="34" charset="0"/>
              </a:rPr>
              <a:t>g.show_beta</a:t>
            </a:r>
            <a:r>
              <a:rPr lang="en-US" sz="1800" dirty="0">
                <a:latin typeface="Calibri" pitchFamily="34" charset="0"/>
                <a:cs typeface="Calibri" pitchFamily="34" charset="0"/>
              </a:rPr>
              <a:t>();</a:t>
            </a:r>
          </a:p>
          <a:p>
            <a:r>
              <a:rPr lang="en-US" sz="1800" dirty="0" err="1">
                <a:latin typeface="Calibri" pitchFamily="34" charset="0"/>
                <a:cs typeface="Calibri" pitchFamily="34" charset="0"/>
              </a:rPr>
              <a:t>g.show_gamma</a:t>
            </a:r>
            <a:r>
              <a:rPr lang="en-US" sz="1800" dirty="0">
                <a:latin typeface="Calibri" pitchFamily="34" charset="0"/>
                <a:cs typeface="Calibri" pitchFamily="34" charset="0"/>
              </a:rPr>
              <a:t>();</a:t>
            </a:r>
          </a:p>
          <a:p>
            <a:r>
              <a:rPr lang="en-US" sz="1800" dirty="0">
                <a:latin typeface="Calibri" pitchFamily="34" charset="0"/>
                <a:cs typeface="Calibri" pitchFamily="34" charset="0"/>
              </a:rPr>
              <a:t>return 0;</a:t>
            </a:r>
          </a:p>
          <a:p>
            <a:r>
              <a:rPr lang="en-US" sz="1800" dirty="0">
                <a:latin typeface="Calibri" pitchFamily="34" charset="0"/>
                <a:cs typeface="Calibri" pitchFamily="34" charset="0"/>
              </a:rPr>
              <a:t>}</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Observe how the initializer list works in case of parameterized constructor call in inheritance.</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a:cs typeface="Calibri"/>
              </a:rPr>
              <a:t>Initialization list in constructors</a:t>
            </a:r>
            <a:endParaRPr lang="en" sz="2400" b="1" dirty="0">
              <a:solidFill>
                <a:srgbClr val="FFFFFF"/>
              </a:solidFill>
              <a:latin typeface="Calibri" panose="020F0502020204030204" pitchFamily="34" charset="0"/>
              <a:cs typeface="Calibri" panose="020F0502020204030204" pitchFamily="34" charset="0"/>
            </a:endParaRPr>
          </a:p>
        </p:txBody>
      </p:sp>
      <p:sp>
        <p:nvSpPr>
          <p:cNvPr id="2" name="TextBox 1"/>
          <p:cNvSpPr txBox="1"/>
          <p:nvPr/>
        </p:nvSpPr>
        <p:spPr>
          <a:xfrm>
            <a:off x="4369981" y="861237"/>
            <a:ext cx="4465675" cy="2246769"/>
          </a:xfrm>
          <a:prstGeom prst="rect">
            <a:avLst/>
          </a:prstGeom>
          <a:noFill/>
          <a:ln>
            <a:solidFill>
              <a:schemeClr val="tx1"/>
            </a:solidFill>
          </a:ln>
        </p:spPr>
        <p:txBody>
          <a:bodyPr wrap="square" rtlCol="0">
            <a:spAutoFit/>
          </a:bodyPr>
          <a:lstStyle/>
          <a:p>
            <a:r>
              <a:rPr lang="en-IN" dirty="0"/>
              <a:t>Output: </a:t>
            </a:r>
          </a:p>
          <a:p>
            <a:r>
              <a:rPr lang="en-IN" dirty="0"/>
              <a:t>alpha constructed                                                          beta constructed                                                            gamma constructed                                                       Display member values                                                 x=4                                                                                 p=4                                                                                q=8                                                                                u=2                                                                                v=2 </a:t>
            </a:r>
          </a:p>
        </p:txBody>
      </p:sp>
    </p:spTree>
    <p:extLst>
      <p:ext uri="{BB962C8B-B14F-4D97-AF65-F5344CB8AC3E}">
        <p14:creationId xmlns:p14="http://schemas.microsoft.com/office/powerpoint/2010/main" val="2353483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b="1" u="sng" dirty="0">
                <a:hlinkClick r:id="rId3"/>
              </a:rPr>
              <a:t>Destructors</a:t>
            </a:r>
            <a:r>
              <a:rPr lang="en-US" sz="1800" dirty="0"/>
              <a:t> in C++ are called in the opposite order of that of Constructors.</a:t>
            </a: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a:cs typeface="Calibri"/>
              </a:rPr>
              <a:t>Destructor calls in inheritance</a:t>
            </a:r>
            <a:endParaRPr lang="en" sz="2400" b="1" dirty="0">
              <a:solidFill>
                <a:srgbClr val="FFFFFF"/>
              </a:solidFill>
              <a:latin typeface="Calibri" panose="020F0502020204030204" pitchFamily="34" charset="0"/>
              <a:cs typeface="Calibri" panose="020F0502020204030204" pitchFamily="34" charset="0"/>
            </a:endParaRPr>
          </a:p>
        </p:txBody>
      </p:sp>
      <p:pic>
        <p:nvPicPr>
          <p:cNvPr id="2050" name="Picture 2" descr="Light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1841" y="1126526"/>
            <a:ext cx="4992237" cy="3653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150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68860" y="10108"/>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The diamond problem occurs when two </a:t>
            </a:r>
            <a:r>
              <a:rPr lang="en-US" sz="1800" dirty="0" err="1">
                <a:latin typeface="Calibri" pitchFamily="34" charset="0"/>
                <a:cs typeface="Calibri" pitchFamily="34" charset="0"/>
              </a:rPr>
              <a:t>superclasses</a:t>
            </a:r>
            <a:r>
              <a:rPr lang="en-US" sz="1800" dirty="0">
                <a:latin typeface="Calibri" pitchFamily="34" charset="0"/>
                <a:cs typeface="Calibri" pitchFamily="34" charset="0"/>
              </a:rPr>
              <a:t> of a class have a common base class. For example, in the following diagram, the TA class gets two copies of all attributes of Person class, this causes ambiguities. This is a special case of hybrid inheritance</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0" y="132960"/>
            <a:ext cx="7967491"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 Multipath inheritance/diamond problem</a:t>
            </a:r>
            <a:endParaRPr lang="en" sz="2400" b="1" dirty="0">
              <a:solidFill>
                <a:srgbClr val="FFFFFF"/>
              </a:solidFill>
              <a:latin typeface="Calibri" panose="020F0502020204030204" pitchFamily="34" charset="0"/>
              <a:cs typeface="Calibri" panose="020F0502020204030204"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5516" y="1672962"/>
            <a:ext cx="3944680" cy="329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0054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68860" y="10108"/>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A derived class with two base classes and these two base classes have one common child class is called multipath inheritance. An ambiguity can arise in this type of inheritance. </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class </a:t>
            </a:r>
            <a:r>
              <a:rPr lang="en-US" sz="1800" dirty="0" err="1">
                <a:latin typeface="Calibri" pitchFamily="34" charset="0"/>
                <a:cs typeface="Calibri" pitchFamily="34" charset="0"/>
              </a:rPr>
              <a:t>ClassA</a:t>
            </a:r>
            <a:r>
              <a:rPr lang="en-US" sz="1800" dirty="0">
                <a:latin typeface="Calibri" pitchFamily="34" charset="0"/>
                <a:cs typeface="Calibri" pitchFamily="34" charset="0"/>
              </a:rPr>
              <a:t> {</a:t>
            </a:r>
          </a:p>
          <a:p>
            <a:r>
              <a:rPr lang="en-US" sz="1800" dirty="0">
                <a:latin typeface="Calibri" pitchFamily="34" charset="0"/>
                <a:cs typeface="Calibri" pitchFamily="34" charset="0"/>
              </a:rPr>
              <a:t>public:</a:t>
            </a:r>
          </a:p>
          <a:p>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a;</a:t>
            </a:r>
          </a:p>
          <a:p>
            <a:r>
              <a:rPr lang="en-US" sz="1800" dirty="0">
                <a:latin typeface="Calibri" pitchFamily="34" charset="0"/>
                <a:cs typeface="Calibri" pitchFamily="34" charset="0"/>
              </a:rPr>
              <a:t>};</a:t>
            </a:r>
          </a:p>
          <a:p>
            <a:r>
              <a:rPr lang="en-US" sz="1800" dirty="0">
                <a:latin typeface="Calibri" pitchFamily="34" charset="0"/>
                <a:cs typeface="Calibri" pitchFamily="34" charset="0"/>
              </a:rPr>
              <a:t>class </a:t>
            </a:r>
            <a:r>
              <a:rPr lang="en-US" sz="1800" dirty="0" err="1">
                <a:latin typeface="Calibri" pitchFamily="34" charset="0"/>
                <a:cs typeface="Calibri" pitchFamily="34" charset="0"/>
              </a:rPr>
              <a:t>ClassB</a:t>
            </a:r>
            <a:r>
              <a:rPr lang="en-US" sz="1800" dirty="0">
                <a:latin typeface="Calibri" pitchFamily="34" charset="0"/>
                <a:cs typeface="Calibri" pitchFamily="34" charset="0"/>
              </a:rPr>
              <a:t> : public </a:t>
            </a:r>
            <a:r>
              <a:rPr lang="en-US" sz="1800" dirty="0" err="1">
                <a:latin typeface="Calibri" pitchFamily="34" charset="0"/>
                <a:cs typeface="Calibri" pitchFamily="34" charset="0"/>
              </a:rPr>
              <a:t>ClassA</a:t>
            </a:r>
            <a:r>
              <a:rPr lang="en-US" sz="1800" dirty="0">
                <a:latin typeface="Calibri" pitchFamily="34" charset="0"/>
                <a:cs typeface="Calibri" pitchFamily="34" charset="0"/>
              </a:rPr>
              <a:t> {</a:t>
            </a:r>
          </a:p>
          <a:p>
            <a:r>
              <a:rPr lang="en-US" sz="1800" dirty="0">
                <a:latin typeface="Calibri" pitchFamily="34" charset="0"/>
                <a:cs typeface="Calibri" pitchFamily="34" charset="0"/>
              </a:rPr>
              <a:t>public:</a:t>
            </a:r>
          </a:p>
          <a:p>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b;</a:t>
            </a:r>
          </a:p>
          <a:p>
            <a:r>
              <a:rPr lang="en-US" sz="1800" dirty="0">
                <a:latin typeface="Calibri" pitchFamily="34" charset="0"/>
                <a:cs typeface="Calibri" pitchFamily="34" charset="0"/>
              </a:rPr>
              <a:t>};</a:t>
            </a:r>
          </a:p>
          <a:p>
            <a:r>
              <a:rPr lang="en-US" sz="1800" dirty="0">
                <a:latin typeface="Calibri" pitchFamily="34" charset="0"/>
                <a:cs typeface="Calibri" pitchFamily="34" charset="0"/>
              </a:rPr>
              <a:t>class </a:t>
            </a:r>
            <a:r>
              <a:rPr lang="en-US" sz="1800" dirty="0" err="1">
                <a:latin typeface="Calibri" pitchFamily="34" charset="0"/>
                <a:cs typeface="Calibri" pitchFamily="34" charset="0"/>
              </a:rPr>
              <a:t>ClassC</a:t>
            </a:r>
            <a:r>
              <a:rPr lang="en-US" sz="1800" dirty="0">
                <a:latin typeface="Calibri" pitchFamily="34" charset="0"/>
                <a:cs typeface="Calibri" pitchFamily="34" charset="0"/>
              </a:rPr>
              <a:t> : public </a:t>
            </a:r>
            <a:r>
              <a:rPr lang="en-US" sz="1800" dirty="0" err="1">
                <a:latin typeface="Calibri" pitchFamily="34" charset="0"/>
                <a:cs typeface="Calibri" pitchFamily="34" charset="0"/>
              </a:rPr>
              <a:t>ClassA</a:t>
            </a:r>
            <a:r>
              <a:rPr lang="en-US" sz="1800" dirty="0">
                <a:latin typeface="Calibri" pitchFamily="34" charset="0"/>
                <a:cs typeface="Calibri" pitchFamily="34" charset="0"/>
              </a:rPr>
              <a:t> {</a:t>
            </a:r>
          </a:p>
          <a:p>
            <a:r>
              <a:rPr lang="en-US" sz="1800" dirty="0">
                <a:latin typeface="Calibri" pitchFamily="34" charset="0"/>
                <a:cs typeface="Calibri" pitchFamily="34" charset="0"/>
              </a:rPr>
              <a:t>public:</a:t>
            </a:r>
          </a:p>
          <a:p>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c;</a:t>
            </a:r>
          </a:p>
          <a:p>
            <a:r>
              <a:rPr lang="en-US" sz="1800" dirty="0">
                <a:latin typeface="Calibri" pitchFamily="34" charset="0"/>
                <a:cs typeface="Calibri" pitchFamily="34" charset="0"/>
              </a:rPr>
              <a:t>};</a:t>
            </a:r>
          </a:p>
          <a:p>
            <a:r>
              <a:rPr lang="en-US" sz="1800" dirty="0">
                <a:latin typeface="Calibri" pitchFamily="34" charset="0"/>
                <a:cs typeface="Calibri" pitchFamily="34" charset="0"/>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699" y="92375"/>
            <a:ext cx="7967491"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Special case of hybrid inheritance : Multipath inheritance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918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pPr fontAlgn="base"/>
            <a:r>
              <a:rPr lang="en-IN" dirty="0">
                <a:latin typeface="Calibri" pitchFamily="34" charset="0"/>
                <a:cs typeface="Calibri" pitchFamily="34" charset="0"/>
              </a:rPr>
              <a:t>class </a:t>
            </a:r>
            <a:r>
              <a:rPr lang="en-IN" dirty="0" err="1">
                <a:latin typeface="Calibri" pitchFamily="34" charset="0"/>
                <a:cs typeface="Calibri" pitchFamily="34" charset="0"/>
              </a:rPr>
              <a:t>ClassD</a:t>
            </a:r>
            <a:r>
              <a:rPr lang="en-IN" dirty="0">
                <a:latin typeface="Calibri" pitchFamily="34" charset="0"/>
                <a:cs typeface="Calibri" pitchFamily="34" charset="0"/>
              </a:rPr>
              <a:t> : public </a:t>
            </a:r>
            <a:r>
              <a:rPr lang="en-IN" dirty="0" err="1">
                <a:latin typeface="Calibri" pitchFamily="34" charset="0"/>
                <a:cs typeface="Calibri" pitchFamily="34" charset="0"/>
              </a:rPr>
              <a:t>ClassB</a:t>
            </a:r>
            <a:r>
              <a:rPr lang="en-IN" dirty="0">
                <a:latin typeface="Calibri" pitchFamily="34" charset="0"/>
                <a:cs typeface="Calibri" pitchFamily="34" charset="0"/>
              </a:rPr>
              <a:t>, public </a:t>
            </a:r>
            <a:r>
              <a:rPr lang="en-IN" dirty="0" err="1">
                <a:latin typeface="Calibri" pitchFamily="34" charset="0"/>
                <a:cs typeface="Calibri" pitchFamily="34" charset="0"/>
              </a:rPr>
              <a:t>ClassC</a:t>
            </a:r>
            <a:r>
              <a:rPr lang="en-IN" dirty="0">
                <a:latin typeface="Calibri" pitchFamily="34" charset="0"/>
                <a:cs typeface="Calibri" pitchFamily="34" charset="0"/>
              </a:rPr>
              <a:t> {</a:t>
            </a:r>
          </a:p>
          <a:p>
            <a:pPr fontAlgn="base"/>
            <a:r>
              <a:rPr lang="en-IN" dirty="0">
                <a:latin typeface="Calibri" pitchFamily="34" charset="0"/>
                <a:cs typeface="Calibri" pitchFamily="34" charset="0"/>
              </a:rPr>
              <a:t>public:</a:t>
            </a:r>
          </a:p>
          <a:p>
            <a:pPr fontAlgn="base"/>
            <a:r>
              <a:rPr lang="en-IN" dirty="0">
                <a:latin typeface="Calibri" pitchFamily="34" charset="0"/>
                <a:cs typeface="Calibri" pitchFamily="34" charset="0"/>
              </a:rPr>
              <a:t>    </a:t>
            </a:r>
            <a:r>
              <a:rPr lang="en-IN" dirty="0" err="1">
                <a:latin typeface="Calibri" pitchFamily="34" charset="0"/>
                <a:cs typeface="Calibri" pitchFamily="34" charset="0"/>
              </a:rPr>
              <a:t>int</a:t>
            </a:r>
            <a:r>
              <a:rPr lang="en-IN" dirty="0">
                <a:latin typeface="Calibri" pitchFamily="34" charset="0"/>
                <a:cs typeface="Calibri" pitchFamily="34" charset="0"/>
              </a:rPr>
              <a:t> d;</a:t>
            </a:r>
          </a:p>
          <a:p>
            <a:pPr fontAlgn="base"/>
            <a:r>
              <a:rPr lang="en-IN" dirty="0">
                <a:latin typeface="Calibri" pitchFamily="34" charset="0"/>
                <a:cs typeface="Calibri" pitchFamily="34" charset="0"/>
              </a:rPr>
              <a:t>};</a:t>
            </a:r>
          </a:p>
          <a:p>
            <a:pPr fontAlgn="base"/>
            <a:r>
              <a:rPr lang="en-IN" dirty="0">
                <a:latin typeface="Calibri" pitchFamily="34" charset="0"/>
                <a:cs typeface="Calibri" pitchFamily="34" charset="0"/>
              </a:rPr>
              <a:t>void main()</a:t>
            </a:r>
          </a:p>
          <a:p>
            <a:pPr fontAlgn="base"/>
            <a:r>
              <a:rPr lang="en-IN" dirty="0">
                <a:latin typeface="Calibri" pitchFamily="34" charset="0"/>
                <a:cs typeface="Calibri" pitchFamily="34" charset="0"/>
              </a:rPr>
              <a:t>{</a:t>
            </a:r>
          </a:p>
          <a:p>
            <a:pPr fontAlgn="base"/>
            <a:r>
              <a:rPr lang="en-IN" dirty="0">
                <a:latin typeface="Calibri" pitchFamily="34" charset="0"/>
                <a:cs typeface="Calibri" pitchFamily="34" charset="0"/>
              </a:rPr>
              <a:t>    </a:t>
            </a:r>
            <a:r>
              <a:rPr lang="en-IN" dirty="0" err="1">
                <a:latin typeface="Calibri" pitchFamily="34" charset="0"/>
                <a:cs typeface="Calibri" pitchFamily="34" charset="0"/>
              </a:rPr>
              <a:t>ClassD</a:t>
            </a:r>
            <a:r>
              <a:rPr lang="en-IN" dirty="0">
                <a:latin typeface="Calibri" pitchFamily="34" charset="0"/>
                <a:cs typeface="Calibri" pitchFamily="34" charset="0"/>
              </a:rPr>
              <a:t> </a:t>
            </a:r>
            <a:r>
              <a:rPr lang="en-IN" dirty="0" err="1">
                <a:latin typeface="Calibri" pitchFamily="34" charset="0"/>
                <a:cs typeface="Calibri" pitchFamily="34" charset="0"/>
              </a:rPr>
              <a:t>obj</a:t>
            </a:r>
            <a:r>
              <a:rPr lang="en-IN" dirty="0">
                <a:latin typeface="Calibri" pitchFamily="34" charset="0"/>
                <a:cs typeface="Calibri" pitchFamily="34" charset="0"/>
              </a:rPr>
              <a:t>;</a:t>
            </a:r>
          </a:p>
          <a:p>
            <a:pPr fontAlgn="base"/>
            <a:r>
              <a:rPr lang="en-IN" dirty="0">
                <a:latin typeface="Calibri" pitchFamily="34" charset="0"/>
                <a:cs typeface="Calibri" pitchFamily="34" charset="0"/>
              </a:rPr>
              <a:t>     // </a:t>
            </a:r>
            <a:r>
              <a:rPr lang="en-IN" dirty="0" err="1">
                <a:latin typeface="Calibri" pitchFamily="34" charset="0"/>
                <a:cs typeface="Calibri" pitchFamily="34" charset="0"/>
              </a:rPr>
              <a:t>obj.a</a:t>
            </a:r>
            <a:r>
              <a:rPr lang="en-IN" dirty="0">
                <a:latin typeface="Calibri" pitchFamily="34" charset="0"/>
                <a:cs typeface="Calibri" pitchFamily="34" charset="0"/>
              </a:rPr>
              <a:t> = 10;                   //Statement 1, Error</a:t>
            </a:r>
          </a:p>
          <a:p>
            <a:pPr fontAlgn="base"/>
            <a:r>
              <a:rPr lang="en-IN" dirty="0">
                <a:latin typeface="Calibri" pitchFamily="34" charset="0"/>
                <a:cs typeface="Calibri" pitchFamily="34" charset="0"/>
              </a:rPr>
              <a:t>     </a:t>
            </a:r>
            <a:r>
              <a:rPr lang="en-IN" dirty="0" err="1">
                <a:latin typeface="Calibri" pitchFamily="34" charset="0"/>
                <a:cs typeface="Calibri" pitchFamily="34" charset="0"/>
              </a:rPr>
              <a:t>obj.ClassB</a:t>
            </a:r>
            <a:r>
              <a:rPr lang="en-IN" dirty="0">
                <a:latin typeface="Calibri" pitchFamily="34" charset="0"/>
                <a:cs typeface="Calibri" pitchFamily="34" charset="0"/>
              </a:rPr>
              <a:t>::a = 10; // Statement 2</a:t>
            </a:r>
          </a:p>
          <a:p>
            <a:pPr fontAlgn="base"/>
            <a:r>
              <a:rPr lang="en-IN" dirty="0">
                <a:latin typeface="Calibri" pitchFamily="34" charset="0"/>
                <a:cs typeface="Calibri" pitchFamily="34" charset="0"/>
              </a:rPr>
              <a:t>    </a:t>
            </a:r>
            <a:r>
              <a:rPr lang="en-IN" dirty="0" err="1">
                <a:latin typeface="Calibri" pitchFamily="34" charset="0"/>
                <a:cs typeface="Calibri" pitchFamily="34" charset="0"/>
              </a:rPr>
              <a:t>obj.ClassC</a:t>
            </a:r>
            <a:r>
              <a:rPr lang="en-IN" dirty="0">
                <a:latin typeface="Calibri" pitchFamily="34" charset="0"/>
                <a:cs typeface="Calibri" pitchFamily="34" charset="0"/>
              </a:rPr>
              <a:t>::a = 100; // Statement 3</a:t>
            </a:r>
          </a:p>
          <a:p>
            <a:pPr fontAlgn="base"/>
            <a:r>
              <a:rPr lang="en-IN" dirty="0">
                <a:latin typeface="Calibri" pitchFamily="34" charset="0"/>
                <a:cs typeface="Calibri" pitchFamily="34" charset="0"/>
              </a:rPr>
              <a:t>     </a:t>
            </a:r>
            <a:r>
              <a:rPr lang="en-IN" dirty="0" err="1">
                <a:latin typeface="Calibri" pitchFamily="34" charset="0"/>
                <a:cs typeface="Calibri" pitchFamily="34" charset="0"/>
              </a:rPr>
              <a:t>obj.b</a:t>
            </a:r>
            <a:r>
              <a:rPr lang="en-IN" dirty="0">
                <a:latin typeface="Calibri" pitchFamily="34" charset="0"/>
                <a:cs typeface="Calibri" pitchFamily="34" charset="0"/>
              </a:rPr>
              <a:t> = 20;</a:t>
            </a:r>
          </a:p>
          <a:p>
            <a:pPr fontAlgn="base"/>
            <a:r>
              <a:rPr lang="en-IN" dirty="0">
                <a:latin typeface="Calibri" pitchFamily="34" charset="0"/>
                <a:cs typeface="Calibri" pitchFamily="34" charset="0"/>
              </a:rPr>
              <a:t>    </a:t>
            </a:r>
            <a:r>
              <a:rPr lang="en-IN" dirty="0" err="1">
                <a:latin typeface="Calibri" pitchFamily="34" charset="0"/>
                <a:cs typeface="Calibri" pitchFamily="34" charset="0"/>
              </a:rPr>
              <a:t>obj.c</a:t>
            </a:r>
            <a:r>
              <a:rPr lang="en-IN" dirty="0">
                <a:latin typeface="Calibri" pitchFamily="34" charset="0"/>
                <a:cs typeface="Calibri" pitchFamily="34" charset="0"/>
              </a:rPr>
              <a:t> = 30;</a:t>
            </a:r>
          </a:p>
          <a:p>
            <a:pPr fontAlgn="base"/>
            <a:r>
              <a:rPr lang="en-IN" dirty="0">
                <a:latin typeface="Calibri" pitchFamily="34" charset="0"/>
                <a:cs typeface="Calibri" pitchFamily="34" charset="0"/>
              </a:rPr>
              <a:t>    </a:t>
            </a:r>
            <a:r>
              <a:rPr lang="en-IN" dirty="0" err="1">
                <a:latin typeface="Calibri" pitchFamily="34" charset="0"/>
                <a:cs typeface="Calibri" pitchFamily="34" charset="0"/>
              </a:rPr>
              <a:t>obj.d</a:t>
            </a:r>
            <a:r>
              <a:rPr lang="en-IN" dirty="0">
                <a:latin typeface="Calibri" pitchFamily="34" charset="0"/>
                <a:cs typeface="Calibri" pitchFamily="34" charset="0"/>
              </a:rPr>
              <a:t> = 40;</a:t>
            </a:r>
          </a:p>
          <a:p>
            <a:pPr fontAlgn="base"/>
            <a:r>
              <a:rPr lang="en-IN" dirty="0">
                <a:latin typeface="Calibri" pitchFamily="34" charset="0"/>
                <a:cs typeface="Calibri" pitchFamily="34" charset="0"/>
              </a:rPr>
              <a:t>     </a:t>
            </a:r>
            <a:r>
              <a:rPr lang="en-IN" dirty="0" err="1">
                <a:latin typeface="Calibri" pitchFamily="34" charset="0"/>
                <a:cs typeface="Calibri" pitchFamily="34" charset="0"/>
              </a:rPr>
              <a:t>cout</a:t>
            </a:r>
            <a:r>
              <a:rPr lang="en-IN" dirty="0">
                <a:latin typeface="Calibri" pitchFamily="34" charset="0"/>
                <a:cs typeface="Calibri" pitchFamily="34" charset="0"/>
              </a:rPr>
              <a:t> &lt;&lt; "\n A from </a:t>
            </a:r>
            <a:r>
              <a:rPr lang="en-IN" dirty="0" err="1">
                <a:latin typeface="Calibri" pitchFamily="34" charset="0"/>
                <a:cs typeface="Calibri" pitchFamily="34" charset="0"/>
              </a:rPr>
              <a:t>ClassB</a:t>
            </a:r>
            <a:r>
              <a:rPr lang="en-IN" dirty="0">
                <a:latin typeface="Calibri" pitchFamily="34" charset="0"/>
                <a:cs typeface="Calibri" pitchFamily="34" charset="0"/>
              </a:rPr>
              <a:t>  : " &lt;&lt; </a:t>
            </a:r>
            <a:r>
              <a:rPr lang="en-IN" dirty="0" err="1">
                <a:latin typeface="Calibri" pitchFamily="34" charset="0"/>
                <a:cs typeface="Calibri" pitchFamily="34" charset="0"/>
              </a:rPr>
              <a:t>obj.ClassB</a:t>
            </a:r>
            <a:r>
              <a:rPr lang="en-IN" dirty="0">
                <a:latin typeface="Calibri" pitchFamily="34" charset="0"/>
                <a:cs typeface="Calibri" pitchFamily="34" charset="0"/>
              </a:rPr>
              <a:t>::a;</a:t>
            </a:r>
          </a:p>
          <a:p>
            <a:pPr fontAlgn="base"/>
            <a:r>
              <a:rPr lang="en-IN" dirty="0">
                <a:latin typeface="Calibri" pitchFamily="34" charset="0"/>
                <a:cs typeface="Calibri" pitchFamily="34" charset="0"/>
              </a:rPr>
              <a:t>    </a:t>
            </a:r>
            <a:r>
              <a:rPr lang="en-IN" dirty="0" err="1">
                <a:latin typeface="Calibri" pitchFamily="34" charset="0"/>
                <a:cs typeface="Calibri" pitchFamily="34" charset="0"/>
              </a:rPr>
              <a:t>cout</a:t>
            </a:r>
            <a:r>
              <a:rPr lang="en-IN" dirty="0">
                <a:latin typeface="Calibri" pitchFamily="34" charset="0"/>
                <a:cs typeface="Calibri" pitchFamily="34" charset="0"/>
              </a:rPr>
              <a:t> &lt;&lt; "\n A from </a:t>
            </a:r>
            <a:r>
              <a:rPr lang="en-IN" dirty="0" err="1">
                <a:latin typeface="Calibri" pitchFamily="34" charset="0"/>
                <a:cs typeface="Calibri" pitchFamily="34" charset="0"/>
              </a:rPr>
              <a:t>ClassC</a:t>
            </a:r>
            <a:r>
              <a:rPr lang="en-IN" dirty="0">
                <a:latin typeface="Calibri" pitchFamily="34" charset="0"/>
                <a:cs typeface="Calibri" pitchFamily="34" charset="0"/>
              </a:rPr>
              <a:t>  : " &lt;&lt; </a:t>
            </a:r>
            <a:r>
              <a:rPr lang="en-IN" dirty="0" err="1">
                <a:latin typeface="Calibri" pitchFamily="34" charset="0"/>
                <a:cs typeface="Calibri" pitchFamily="34" charset="0"/>
              </a:rPr>
              <a:t>obj.ClassC</a:t>
            </a:r>
            <a:r>
              <a:rPr lang="en-IN" dirty="0">
                <a:latin typeface="Calibri" pitchFamily="34" charset="0"/>
                <a:cs typeface="Calibri" pitchFamily="34" charset="0"/>
              </a:rPr>
              <a:t>::a;</a:t>
            </a:r>
          </a:p>
          <a:p>
            <a:pPr fontAlgn="base"/>
            <a:r>
              <a:rPr lang="en-IN" dirty="0">
                <a:latin typeface="Calibri" pitchFamily="34" charset="0"/>
                <a:cs typeface="Calibri" pitchFamily="34" charset="0"/>
              </a:rPr>
              <a:t>     </a:t>
            </a:r>
            <a:r>
              <a:rPr lang="en-IN" dirty="0" err="1">
                <a:latin typeface="Calibri" pitchFamily="34" charset="0"/>
                <a:cs typeface="Calibri" pitchFamily="34" charset="0"/>
              </a:rPr>
              <a:t>cout</a:t>
            </a:r>
            <a:r>
              <a:rPr lang="en-IN" dirty="0">
                <a:latin typeface="Calibri" pitchFamily="34" charset="0"/>
                <a:cs typeface="Calibri" pitchFamily="34" charset="0"/>
              </a:rPr>
              <a:t> &lt;&lt; "\n B : " &lt;&lt; </a:t>
            </a:r>
            <a:r>
              <a:rPr lang="en-IN" dirty="0" err="1">
                <a:latin typeface="Calibri" pitchFamily="34" charset="0"/>
                <a:cs typeface="Calibri" pitchFamily="34" charset="0"/>
              </a:rPr>
              <a:t>obj.b</a:t>
            </a:r>
            <a:r>
              <a:rPr lang="en-IN" dirty="0">
                <a:latin typeface="Calibri" pitchFamily="34" charset="0"/>
                <a:cs typeface="Calibri" pitchFamily="34" charset="0"/>
              </a:rPr>
              <a:t>;</a:t>
            </a:r>
          </a:p>
          <a:p>
            <a:pPr fontAlgn="base"/>
            <a:r>
              <a:rPr lang="en-IN" dirty="0">
                <a:latin typeface="Calibri" pitchFamily="34" charset="0"/>
                <a:cs typeface="Calibri" pitchFamily="34" charset="0"/>
              </a:rPr>
              <a:t>    </a:t>
            </a:r>
            <a:r>
              <a:rPr lang="en-IN" dirty="0" err="1">
                <a:latin typeface="Calibri" pitchFamily="34" charset="0"/>
                <a:cs typeface="Calibri" pitchFamily="34" charset="0"/>
              </a:rPr>
              <a:t>cout</a:t>
            </a:r>
            <a:r>
              <a:rPr lang="en-IN" dirty="0">
                <a:latin typeface="Calibri" pitchFamily="34" charset="0"/>
                <a:cs typeface="Calibri" pitchFamily="34" charset="0"/>
              </a:rPr>
              <a:t> &lt;&lt; "\n C : " &lt;&lt; </a:t>
            </a:r>
            <a:r>
              <a:rPr lang="en-IN" dirty="0" err="1">
                <a:latin typeface="Calibri" pitchFamily="34" charset="0"/>
                <a:cs typeface="Calibri" pitchFamily="34" charset="0"/>
              </a:rPr>
              <a:t>obj.c</a:t>
            </a:r>
            <a:r>
              <a:rPr lang="en-IN" dirty="0">
                <a:latin typeface="Calibri" pitchFamily="34" charset="0"/>
                <a:cs typeface="Calibri" pitchFamily="34" charset="0"/>
              </a:rPr>
              <a:t>;</a:t>
            </a:r>
          </a:p>
          <a:p>
            <a:pPr fontAlgn="base"/>
            <a:r>
              <a:rPr lang="en-IN" dirty="0">
                <a:latin typeface="Calibri" pitchFamily="34" charset="0"/>
                <a:cs typeface="Calibri" pitchFamily="34" charset="0"/>
              </a:rPr>
              <a:t>    </a:t>
            </a:r>
            <a:r>
              <a:rPr lang="en-IN" dirty="0" err="1">
                <a:latin typeface="Calibri" pitchFamily="34" charset="0"/>
                <a:cs typeface="Calibri" pitchFamily="34" charset="0"/>
              </a:rPr>
              <a:t>cout</a:t>
            </a:r>
            <a:r>
              <a:rPr lang="en-IN" dirty="0">
                <a:latin typeface="Calibri" pitchFamily="34" charset="0"/>
                <a:cs typeface="Calibri" pitchFamily="34" charset="0"/>
              </a:rPr>
              <a:t> &lt;&lt; "\n D : " &lt;&lt; </a:t>
            </a:r>
            <a:r>
              <a:rPr lang="en-IN" dirty="0" err="1">
                <a:latin typeface="Calibri" pitchFamily="34" charset="0"/>
                <a:cs typeface="Calibri" pitchFamily="34" charset="0"/>
              </a:rPr>
              <a:t>obj.d</a:t>
            </a:r>
            <a:r>
              <a:rPr lang="en-IN" dirty="0">
                <a:latin typeface="Calibri" pitchFamily="34" charset="0"/>
                <a:cs typeface="Calibri" pitchFamily="34" charset="0"/>
              </a:rPr>
              <a:t>;</a:t>
            </a:r>
          </a:p>
          <a:p>
            <a:pPr fontAlgn="base"/>
            <a:r>
              <a:rPr lang="en-IN" dirty="0">
                <a:latin typeface="Calibri" pitchFamily="34" charset="0"/>
                <a:cs typeface="Calibri" pitchFamily="34" charset="0"/>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265202"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Special case of hybrid inheritance : Multipath inheritance</a:t>
            </a:r>
            <a:endParaRPr lang="en" sz="2400" b="1" dirty="0">
              <a:solidFill>
                <a:srgbClr val="FFFFFF"/>
              </a:solidFill>
              <a:latin typeface="Calibri" panose="020F0502020204030204" pitchFamily="34" charset="0"/>
              <a:cs typeface="Calibri" panose="020F0502020204030204" pitchFamily="34" charset="0"/>
            </a:endParaRPr>
          </a:p>
        </p:txBody>
      </p:sp>
      <p:sp>
        <p:nvSpPr>
          <p:cNvPr id="2" name="TextBox 1"/>
          <p:cNvSpPr txBox="1"/>
          <p:nvPr/>
        </p:nvSpPr>
        <p:spPr>
          <a:xfrm>
            <a:off x="4763386" y="1275907"/>
            <a:ext cx="4061637" cy="1384995"/>
          </a:xfrm>
          <a:prstGeom prst="rect">
            <a:avLst/>
          </a:prstGeom>
          <a:noFill/>
          <a:ln>
            <a:solidFill>
              <a:schemeClr val="tx1"/>
            </a:solidFill>
          </a:ln>
        </p:spPr>
        <p:txBody>
          <a:bodyPr wrap="square" rtlCol="0">
            <a:spAutoFit/>
          </a:bodyPr>
          <a:lstStyle/>
          <a:p>
            <a:r>
              <a:rPr lang="en-US" dirty="0" err="1"/>
              <a:t>Ouput</a:t>
            </a:r>
            <a:r>
              <a:rPr lang="en-US" dirty="0"/>
              <a:t>: </a:t>
            </a:r>
          </a:p>
          <a:p>
            <a:r>
              <a:rPr lang="en-US" dirty="0"/>
              <a:t>A from </a:t>
            </a:r>
            <a:r>
              <a:rPr lang="en-US" dirty="0" err="1"/>
              <a:t>ClassB</a:t>
            </a:r>
            <a:r>
              <a:rPr lang="en-US" dirty="0"/>
              <a:t>  : 10</a:t>
            </a:r>
          </a:p>
          <a:p>
            <a:r>
              <a:rPr lang="en-US" dirty="0"/>
              <a:t>A from </a:t>
            </a:r>
            <a:r>
              <a:rPr lang="en-US" dirty="0" err="1"/>
              <a:t>ClassC</a:t>
            </a:r>
            <a:r>
              <a:rPr lang="en-US" dirty="0"/>
              <a:t>  : 100</a:t>
            </a:r>
          </a:p>
          <a:p>
            <a:r>
              <a:rPr lang="en-US" dirty="0"/>
              <a:t>B : 20</a:t>
            </a:r>
          </a:p>
          <a:p>
            <a:r>
              <a:rPr lang="en-US" dirty="0"/>
              <a:t>C : 30</a:t>
            </a:r>
          </a:p>
          <a:p>
            <a:r>
              <a:rPr lang="en-US" dirty="0"/>
              <a:t>D : 40</a:t>
            </a:r>
            <a:endParaRPr lang="en-IN" dirty="0"/>
          </a:p>
        </p:txBody>
      </p:sp>
    </p:spTree>
    <p:extLst>
      <p:ext uri="{BB962C8B-B14F-4D97-AF65-F5344CB8AC3E}">
        <p14:creationId xmlns:p14="http://schemas.microsoft.com/office/powerpoint/2010/main" val="4054741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In the above example, both </a:t>
            </a:r>
            <a:r>
              <a:rPr lang="en-US" sz="1800" dirty="0" err="1">
                <a:latin typeface="Calibri" pitchFamily="34" charset="0"/>
                <a:cs typeface="Calibri" pitchFamily="34" charset="0"/>
              </a:rPr>
              <a:t>ClassB</a:t>
            </a:r>
            <a:r>
              <a:rPr lang="en-US" sz="1800" dirty="0">
                <a:latin typeface="Calibri" pitchFamily="34" charset="0"/>
                <a:cs typeface="Calibri" pitchFamily="34" charset="0"/>
              </a:rPr>
              <a:t> &amp; </a:t>
            </a:r>
            <a:r>
              <a:rPr lang="en-US" sz="1800" dirty="0" err="1">
                <a:latin typeface="Calibri" pitchFamily="34" charset="0"/>
                <a:cs typeface="Calibri" pitchFamily="34" charset="0"/>
              </a:rPr>
              <a:t>ClassC</a:t>
            </a:r>
            <a:r>
              <a:rPr lang="en-US" sz="1800" dirty="0">
                <a:latin typeface="Calibri" pitchFamily="34" charset="0"/>
                <a:cs typeface="Calibri" pitchFamily="34" charset="0"/>
              </a:rPr>
              <a:t> inherit </a:t>
            </a:r>
            <a:r>
              <a:rPr lang="en-US" sz="1800" dirty="0" err="1">
                <a:latin typeface="Calibri" pitchFamily="34" charset="0"/>
                <a:cs typeface="Calibri" pitchFamily="34" charset="0"/>
              </a:rPr>
              <a:t>ClassA</a:t>
            </a:r>
            <a:r>
              <a:rPr lang="en-US" sz="1800" dirty="0">
                <a:latin typeface="Calibri" pitchFamily="34" charset="0"/>
                <a:cs typeface="Calibri" pitchFamily="34" charset="0"/>
              </a:rPr>
              <a:t>, they both have single copy of </a:t>
            </a:r>
            <a:r>
              <a:rPr lang="en-US" sz="1800" dirty="0" err="1">
                <a:latin typeface="Calibri" pitchFamily="34" charset="0"/>
                <a:cs typeface="Calibri" pitchFamily="34" charset="0"/>
              </a:rPr>
              <a:t>ClassA</a:t>
            </a:r>
            <a:r>
              <a:rPr lang="en-US" sz="1800" dirty="0">
                <a:latin typeface="Calibri" pitchFamily="34" charset="0"/>
                <a:cs typeface="Calibri" pitchFamily="34" charset="0"/>
              </a:rPr>
              <a:t>. </a:t>
            </a:r>
          </a:p>
          <a:p>
            <a:pPr fontAlgn="base"/>
            <a:r>
              <a:rPr lang="en-US" sz="1800" dirty="0">
                <a:latin typeface="Calibri" pitchFamily="34" charset="0"/>
                <a:cs typeface="Calibri" pitchFamily="34" charset="0"/>
              </a:rPr>
              <a:t>However </a:t>
            </a:r>
            <a:r>
              <a:rPr lang="en-US" sz="1800" dirty="0" err="1">
                <a:latin typeface="Calibri" pitchFamily="34" charset="0"/>
                <a:cs typeface="Calibri" pitchFamily="34" charset="0"/>
              </a:rPr>
              <a:t>ClassD</a:t>
            </a:r>
            <a:r>
              <a:rPr lang="en-US" sz="1800" dirty="0">
                <a:latin typeface="Calibri" pitchFamily="34" charset="0"/>
                <a:cs typeface="Calibri" pitchFamily="34" charset="0"/>
              </a:rPr>
              <a:t> inherit both </a:t>
            </a:r>
            <a:r>
              <a:rPr lang="en-US" sz="1800" dirty="0" err="1">
                <a:latin typeface="Calibri" pitchFamily="34" charset="0"/>
                <a:cs typeface="Calibri" pitchFamily="34" charset="0"/>
              </a:rPr>
              <a:t>ClassB</a:t>
            </a:r>
            <a:r>
              <a:rPr lang="en-US" sz="1800" dirty="0">
                <a:latin typeface="Calibri" pitchFamily="34" charset="0"/>
                <a:cs typeface="Calibri" pitchFamily="34" charset="0"/>
              </a:rPr>
              <a:t> &amp; </a:t>
            </a:r>
            <a:r>
              <a:rPr lang="en-US" sz="1800" dirty="0" err="1">
                <a:latin typeface="Calibri" pitchFamily="34" charset="0"/>
                <a:cs typeface="Calibri" pitchFamily="34" charset="0"/>
              </a:rPr>
              <a:t>ClassC</a:t>
            </a:r>
            <a:r>
              <a:rPr lang="en-US" sz="1800" dirty="0">
                <a:latin typeface="Calibri" pitchFamily="34" charset="0"/>
                <a:cs typeface="Calibri" pitchFamily="34" charset="0"/>
              </a:rPr>
              <a:t>, therefore </a:t>
            </a:r>
            <a:r>
              <a:rPr lang="en-US" sz="1800" dirty="0" err="1">
                <a:latin typeface="Calibri" pitchFamily="34" charset="0"/>
                <a:cs typeface="Calibri" pitchFamily="34" charset="0"/>
              </a:rPr>
              <a:t>ClassD</a:t>
            </a:r>
            <a:r>
              <a:rPr lang="en-US" sz="1800" dirty="0">
                <a:latin typeface="Calibri" pitchFamily="34" charset="0"/>
                <a:cs typeface="Calibri" pitchFamily="34" charset="0"/>
              </a:rPr>
              <a:t> have two copies of </a:t>
            </a:r>
            <a:r>
              <a:rPr lang="en-US" sz="1800" dirty="0" err="1">
                <a:latin typeface="Calibri" pitchFamily="34" charset="0"/>
                <a:cs typeface="Calibri" pitchFamily="34" charset="0"/>
              </a:rPr>
              <a:t>ClassA</a:t>
            </a:r>
            <a:r>
              <a:rPr lang="en-US" sz="1800" dirty="0">
                <a:latin typeface="Calibri" pitchFamily="34" charset="0"/>
                <a:cs typeface="Calibri" pitchFamily="34" charset="0"/>
              </a:rPr>
              <a:t>, one from </a:t>
            </a:r>
            <a:r>
              <a:rPr lang="en-US" sz="1800" dirty="0" err="1">
                <a:latin typeface="Calibri" pitchFamily="34" charset="0"/>
                <a:cs typeface="Calibri" pitchFamily="34" charset="0"/>
              </a:rPr>
              <a:t>ClassB</a:t>
            </a:r>
            <a:r>
              <a:rPr lang="en-US" sz="1800" dirty="0">
                <a:latin typeface="Calibri" pitchFamily="34" charset="0"/>
                <a:cs typeface="Calibri" pitchFamily="34" charset="0"/>
              </a:rPr>
              <a:t> and another from </a:t>
            </a:r>
            <a:r>
              <a:rPr lang="en-US" sz="1800" dirty="0" err="1">
                <a:latin typeface="Calibri" pitchFamily="34" charset="0"/>
                <a:cs typeface="Calibri" pitchFamily="34" charset="0"/>
              </a:rPr>
              <a:t>ClassC</a:t>
            </a:r>
            <a:r>
              <a:rPr lang="en-US" sz="1800" dirty="0">
                <a:latin typeface="Calibri" pitchFamily="34" charset="0"/>
                <a:cs typeface="Calibri" pitchFamily="34" charset="0"/>
              </a:rPr>
              <a:t>. </a:t>
            </a:r>
          </a:p>
          <a:p>
            <a:pPr fontAlgn="base"/>
            <a:r>
              <a:rPr lang="en-US" sz="1800" dirty="0">
                <a:latin typeface="Calibri" pitchFamily="34" charset="0"/>
                <a:cs typeface="Calibri" pitchFamily="34" charset="0"/>
              </a:rPr>
              <a:t>If we need to access the data member a of </a:t>
            </a:r>
            <a:r>
              <a:rPr lang="en-US" sz="1800" dirty="0" err="1">
                <a:latin typeface="Calibri" pitchFamily="34" charset="0"/>
                <a:cs typeface="Calibri" pitchFamily="34" charset="0"/>
              </a:rPr>
              <a:t>ClassA</a:t>
            </a:r>
            <a:r>
              <a:rPr lang="en-US" sz="1800" dirty="0">
                <a:latin typeface="Calibri" pitchFamily="34" charset="0"/>
                <a:cs typeface="Calibri" pitchFamily="34" charset="0"/>
              </a:rPr>
              <a:t> through the object of </a:t>
            </a:r>
            <a:r>
              <a:rPr lang="en-US" sz="1800" dirty="0" err="1">
                <a:latin typeface="Calibri" pitchFamily="34" charset="0"/>
                <a:cs typeface="Calibri" pitchFamily="34" charset="0"/>
              </a:rPr>
              <a:t>ClassD</a:t>
            </a:r>
            <a:r>
              <a:rPr lang="en-US" sz="1800" dirty="0">
                <a:latin typeface="Calibri" pitchFamily="34" charset="0"/>
                <a:cs typeface="Calibri" pitchFamily="34" charset="0"/>
              </a:rPr>
              <a:t>, we must specify the path from which a will be accessed, whether it is from </a:t>
            </a:r>
            <a:r>
              <a:rPr lang="en-US" sz="1800" dirty="0" err="1">
                <a:latin typeface="Calibri" pitchFamily="34" charset="0"/>
                <a:cs typeface="Calibri" pitchFamily="34" charset="0"/>
              </a:rPr>
              <a:t>ClassB</a:t>
            </a:r>
            <a:r>
              <a:rPr lang="en-US" sz="1800" dirty="0">
                <a:latin typeface="Calibri" pitchFamily="34" charset="0"/>
                <a:cs typeface="Calibri" pitchFamily="34" charset="0"/>
              </a:rPr>
              <a:t> or </a:t>
            </a:r>
            <a:r>
              <a:rPr lang="en-US" sz="1800" dirty="0" err="1">
                <a:latin typeface="Calibri" pitchFamily="34" charset="0"/>
                <a:cs typeface="Calibri" pitchFamily="34" charset="0"/>
              </a:rPr>
              <a:t>ClassC</a:t>
            </a:r>
            <a:r>
              <a:rPr lang="en-US" sz="1800" dirty="0">
                <a:latin typeface="Calibri" pitchFamily="34" charset="0"/>
                <a:cs typeface="Calibri" pitchFamily="34" charset="0"/>
              </a:rPr>
              <a:t>, because compiler can’t differentiate between two copies of </a:t>
            </a:r>
            <a:r>
              <a:rPr lang="en-US" sz="1800" dirty="0" err="1">
                <a:latin typeface="Calibri" pitchFamily="34" charset="0"/>
                <a:cs typeface="Calibri" pitchFamily="34" charset="0"/>
              </a:rPr>
              <a:t>ClassA</a:t>
            </a:r>
            <a:r>
              <a:rPr lang="en-US" sz="1800" dirty="0">
                <a:latin typeface="Calibri" pitchFamily="34" charset="0"/>
                <a:cs typeface="Calibri" pitchFamily="34" charset="0"/>
              </a:rPr>
              <a:t> in </a:t>
            </a:r>
            <a:r>
              <a:rPr lang="en-US" sz="1800" dirty="0" err="1">
                <a:latin typeface="Calibri" pitchFamily="34" charset="0"/>
                <a:cs typeface="Calibri" pitchFamily="34" charset="0"/>
              </a:rPr>
              <a:t>ClassD</a:t>
            </a:r>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There are 2 ways to avoid this ambiguity: </a:t>
            </a:r>
          </a:p>
          <a:p>
            <a:pPr marL="342900" indent="-342900" fontAlgn="base">
              <a:buFont typeface="+mj-lt"/>
              <a:buAutoNum type="arabicPeriod"/>
            </a:pPr>
            <a:r>
              <a:rPr lang="en-US" sz="1800" dirty="0">
                <a:latin typeface="Calibri" pitchFamily="34" charset="0"/>
                <a:cs typeface="Calibri" pitchFamily="34" charset="0"/>
              </a:rPr>
              <a:t>Avoiding ambiguity using scope resolution operator: </a:t>
            </a:r>
          </a:p>
          <a:p>
            <a:pPr fontAlgn="base"/>
            <a:r>
              <a:rPr lang="en-US" sz="1800" dirty="0">
                <a:latin typeface="Calibri" pitchFamily="34" charset="0"/>
                <a:cs typeface="Calibri" pitchFamily="34" charset="0"/>
              </a:rPr>
              <a:t>	Using scope resolution operator we can manually specify the path from which data 	member a will be accessed, as shown in statement 3 and 4, in the above example.  	But Still, there are two copies of </a:t>
            </a:r>
            <a:r>
              <a:rPr lang="en-US" sz="1800" dirty="0" err="1">
                <a:latin typeface="Calibri" pitchFamily="34" charset="0"/>
                <a:cs typeface="Calibri" pitchFamily="34" charset="0"/>
              </a:rPr>
              <a:t>ClassA</a:t>
            </a:r>
            <a:r>
              <a:rPr lang="en-US" sz="1800" dirty="0">
                <a:latin typeface="Calibri" pitchFamily="34" charset="0"/>
                <a:cs typeface="Calibri" pitchFamily="34" charset="0"/>
              </a:rPr>
              <a:t> in </a:t>
            </a:r>
            <a:r>
              <a:rPr lang="en-US" sz="1800" dirty="0" err="1">
                <a:latin typeface="Calibri" pitchFamily="34" charset="0"/>
                <a:cs typeface="Calibri" pitchFamily="34" charset="0"/>
              </a:rPr>
              <a:t>ClassD</a:t>
            </a:r>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2.  Using virtual base class</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699" y="92375"/>
            <a:ext cx="8424691"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Special case of hybrid inheritance : Multipath inheritance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3197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latin typeface="Calibri" pitchFamily="34" charset="0"/>
                <a:cs typeface="Calibri" pitchFamily="34" charset="0"/>
              </a:rPr>
              <a:t>     class </a:t>
            </a:r>
            <a:r>
              <a:rPr lang="en-IN" sz="1800" dirty="0" err="1">
                <a:latin typeface="Calibri" pitchFamily="34" charset="0"/>
                <a:cs typeface="Calibri" pitchFamily="34" charset="0"/>
              </a:rPr>
              <a:t>ClassA</a:t>
            </a:r>
            <a:endParaRPr lang="en-IN" sz="1800" dirty="0">
              <a:latin typeface="Calibri" pitchFamily="34" charset="0"/>
              <a:cs typeface="Calibri" pitchFamily="34" charset="0"/>
            </a:endParaRPr>
          </a:p>
          <a:p>
            <a:pPr fontAlgn="base"/>
            <a:r>
              <a:rPr lang="en-IN" sz="1800" dirty="0">
                <a:latin typeface="Calibri" pitchFamily="34" charset="0"/>
                <a:cs typeface="Calibri" pitchFamily="34" charset="0"/>
              </a:rPr>
              <a:t>     {</a:t>
            </a:r>
          </a:p>
          <a:p>
            <a:pPr fontAlgn="base"/>
            <a:r>
              <a:rPr lang="en-IN" sz="1800" dirty="0">
                <a:latin typeface="Calibri" pitchFamily="34" charset="0"/>
                <a:cs typeface="Calibri" pitchFamily="34" charset="0"/>
              </a:rPr>
              <a:t>            public:</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int</a:t>
            </a:r>
            <a:r>
              <a:rPr lang="en-IN" sz="1800" dirty="0">
                <a:latin typeface="Calibri" pitchFamily="34" charset="0"/>
                <a:cs typeface="Calibri" pitchFamily="34" charset="0"/>
              </a:rPr>
              <a:t> a;</a:t>
            </a:r>
          </a:p>
          <a:p>
            <a:pPr fontAlgn="base"/>
            <a:r>
              <a:rPr lang="en-IN" sz="1800" dirty="0">
                <a:latin typeface="Calibri" pitchFamily="34" charset="0"/>
                <a:cs typeface="Calibri" pitchFamily="34" charset="0"/>
              </a:rPr>
              <a:t>     };</a:t>
            </a:r>
          </a:p>
          <a:p>
            <a:pPr fontAlgn="base"/>
            <a:r>
              <a:rPr lang="en-IN" sz="1800" dirty="0">
                <a:latin typeface="Calibri" pitchFamily="34" charset="0"/>
                <a:cs typeface="Calibri" pitchFamily="34" charset="0"/>
              </a:rPr>
              <a:t>      class </a:t>
            </a:r>
            <a:r>
              <a:rPr lang="en-IN" sz="1800" dirty="0" err="1">
                <a:latin typeface="Calibri" pitchFamily="34" charset="0"/>
                <a:cs typeface="Calibri" pitchFamily="34" charset="0"/>
              </a:rPr>
              <a:t>ClassB</a:t>
            </a:r>
            <a:r>
              <a:rPr lang="en-IN" sz="1800" dirty="0">
                <a:latin typeface="Calibri" pitchFamily="34" charset="0"/>
                <a:cs typeface="Calibri" pitchFamily="34" charset="0"/>
              </a:rPr>
              <a:t> : virtual public </a:t>
            </a:r>
            <a:r>
              <a:rPr lang="en-IN" sz="1800" dirty="0" err="1">
                <a:latin typeface="Calibri" pitchFamily="34" charset="0"/>
                <a:cs typeface="Calibri" pitchFamily="34" charset="0"/>
              </a:rPr>
              <a:t>ClassA</a:t>
            </a:r>
            <a:endParaRPr lang="en-IN" sz="1800" dirty="0">
              <a:latin typeface="Calibri" pitchFamily="34" charset="0"/>
              <a:cs typeface="Calibri" pitchFamily="34" charset="0"/>
            </a:endParaRPr>
          </a:p>
          <a:p>
            <a:pPr fontAlgn="base"/>
            <a:r>
              <a:rPr lang="en-IN" sz="1800" dirty="0">
                <a:latin typeface="Calibri" pitchFamily="34" charset="0"/>
                <a:cs typeface="Calibri" pitchFamily="34" charset="0"/>
              </a:rPr>
              <a:t>     {</a:t>
            </a:r>
          </a:p>
          <a:p>
            <a:pPr fontAlgn="base"/>
            <a:r>
              <a:rPr lang="en-IN" sz="1800" dirty="0">
                <a:latin typeface="Calibri" pitchFamily="34" charset="0"/>
                <a:cs typeface="Calibri" pitchFamily="34" charset="0"/>
              </a:rPr>
              <a:t>            public:</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int</a:t>
            </a:r>
            <a:r>
              <a:rPr lang="en-IN" sz="1800" dirty="0">
                <a:latin typeface="Calibri" pitchFamily="34" charset="0"/>
                <a:cs typeface="Calibri" pitchFamily="34" charset="0"/>
              </a:rPr>
              <a:t> b;</a:t>
            </a:r>
          </a:p>
          <a:p>
            <a:pPr fontAlgn="base"/>
            <a:r>
              <a:rPr lang="en-IN" sz="1800" dirty="0">
                <a:latin typeface="Calibri" pitchFamily="34" charset="0"/>
                <a:cs typeface="Calibri" pitchFamily="34" charset="0"/>
              </a:rPr>
              <a:t>     };</a:t>
            </a:r>
          </a:p>
          <a:p>
            <a:pPr fontAlgn="base"/>
            <a:r>
              <a:rPr lang="en-IN" sz="1800" dirty="0">
                <a:latin typeface="Calibri" pitchFamily="34" charset="0"/>
                <a:cs typeface="Calibri" pitchFamily="34" charset="0"/>
              </a:rPr>
              <a:t>     class </a:t>
            </a:r>
            <a:r>
              <a:rPr lang="en-IN" sz="1800" dirty="0" err="1">
                <a:latin typeface="Calibri" pitchFamily="34" charset="0"/>
                <a:cs typeface="Calibri" pitchFamily="34" charset="0"/>
              </a:rPr>
              <a:t>ClassC</a:t>
            </a:r>
            <a:r>
              <a:rPr lang="en-IN" sz="1800" dirty="0">
                <a:latin typeface="Calibri" pitchFamily="34" charset="0"/>
                <a:cs typeface="Calibri" pitchFamily="34" charset="0"/>
              </a:rPr>
              <a:t> : public virtual </a:t>
            </a:r>
            <a:r>
              <a:rPr lang="en-IN" sz="1800" dirty="0" err="1">
                <a:latin typeface="Calibri" pitchFamily="34" charset="0"/>
                <a:cs typeface="Calibri" pitchFamily="34" charset="0"/>
              </a:rPr>
              <a:t>ClassA</a:t>
            </a:r>
            <a:r>
              <a:rPr lang="en-IN" sz="1800" dirty="0">
                <a:latin typeface="Calibri" pitchFamily="34" charset="0"/>
                <a:cs typeface="Calibri" pitchFamily="34" charset="0"/>
              </a:rPr>
              <a:t>        //order of public and virtual does not matter</a:t>
            </a:r>
          </a:p>
          <a:p>
            <a:pPr fontAlgn="base"/>
            <a:r>
              <a:rPr lang="en-IN" sz="1800" dirty="0">
                <a:latin typeface="Calibri" pitchFamily="34" charset="0"/>
                <a:cs typeface="Calibri" pitchFamily="34" charset="0"/>
              </a:rPr>
              <a:t>     {</a:t>
            </a:r>
          </a:p>
          <a:p>
            <a:pPr fontAlgn="base"/>
            <a:r>
              <a:rPr lang="en-IN" sz="1800" dirty="0">
                <a:latin typeface="Calibri" pitchFamily="34" charset="0"/>
                <a:cs typeface="Calibri" pitchFamily="34" charset="0"/>
              </a:rPr>
              <a:t>            public:</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int</a:t>
            </a:r>
            <a:r>
              <a:rPr lang="en-IN" sz="1800" dirty="0">
                <a:latin typeface="Calibri" pitchFamily="34" charset="0"/>
                <a:cs typeface="Calibri" pitchFamily="34" charset="0"/>
              </a:rPr>
              <a:t> c;</a:t>
            </a:r>
          </a:p>
          <a:p>
            <a:pPr fontAlgn="base"/>
            <a:r>
              <a:rPr lang="en-IN" sz="1800" dirty="0">
                <a:latin typeface="Calibri" pitchFamily="34" charset="0"/>
                <a:cs typeface="Calibri" pitchFamily="34" charset="0"/>
              </a:rPr>
              <a:t>     };</a:t>
            </a:r>
          </a:p>
          <a:p>
            <a:pPr fontAlgn="base"/>
            <a:r>
              <a:rPr lang="en-IN" sz="1800" dirty="0">
                <a:latin typeface="Calibri" pitchFamily="34" charset="0"/>
                <a:cs typeface="Calibri" pitchFamily="34" charset="0"/>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Virtual Base class</a:t>
            </a:r>
          </a:p>
        </p:txBody>
      </p:sp>
    </p:spTree>
    <p:extLst>
      <p:ext uri="{BB962C8B-B14F-4D97-AF65-F5344CB8AC3E}">
        <p14:creationId xmlns:p14="http://schemas.microsoft.com/office/powerpoint/2010/main" val="697573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latin typeface="Calibri" pitchFamily="34" charset="0"/>
                <a:cs typeface="Calibri" pitchFamily="34" charset="0"/>
              </a:rPr>
              <a:t>     class </a:t>
            </a:r>
            <a:r>
              <a:rPr lang="en-IN" sz="1800" dirty="0" err="1">
                <a:latin typeface="Calibri" pitchFamily="34" charset="0"/>
                <a:cs typeface="Calibri" pitchFamily="34" charset="0"/>
              </a:rPr>
              <a:t>ClassD</a:t>
            </a:r>
            <a:r>
              <a:rPr lang="en-IN" sz="1800" dirty="0">
                <a:latin typeface="Calibri" pitchFamily="34" charset="0"/>
                <a:cs typeface="Calibri" pitchFamily="34" charset="0"/>
              </a:rPr>
              <a:t> : public </a:t>
            </a:r>
            <a:r>
              <a:rPr lang="en-IN" sz="1800" dirty="0" err="1">
                <a:latin typeface="Calibri" pitchFamily="34" charset="0"/>
                <a:cs typeface="Calibri" pitchFamily="34" charset="0"/>
              </a:rPr>
              <a:t>ClassB</a:t>
            </a:r>
            <a:r>
              <a:rPr lang="en-IN" sz="1800" dirty="0">
                <a:latin typeface="Calibri" pitchFamily="34" charset="0"/>
                <a:cs typeface="Calibri" pitchFamily="34" charset="0"/>
              </a:rPr>
              <a:t>, public </a:t>
            </a:r>
            <a:r>
              <a:rPr lang="en-IN" sz="1800" dirty="0" err="1">
                <a:latin typeface="Calibri" pitchFamily="34" charset="0"/>
                <a:cs typeface="Calibri" pitchFamily="34" charset="0"/>
              </a:rPr>
              <a:t>ClassC</a:t>
            </a:r>
            <a:endParaRPr lang="en-IN" sz="1800" dirty="0">
              <a:latin typeface="Calibri" pitchFamily="34" charset="0"/>
              <a:cs typeface="Calibri" pitchFamily="34" charset="0"/>
            </a:endParaRPr>
          </a:p>
          <a:p>
            <a:pPr fontAlgn="base"/>
            <a:r>
              <a:rPr lang="en-IN" sz="1800" dirty="0">
                <a:latin typeface="Calibri" pitchFamily="34" charset="0"/>
                <a:cs typeface="Calibri" pitchFamily="34" charset="0"/>
              </a:rPr>
              <a:t>     {</a:t>
            </a:r>
          </a:p>
          <a:p>
            <a:pPr fontAlgn="base"/>
            <a:r>
              <a:rPr lang="en-IN" sz="1800" dirty="0">
                <a:latin typeface="Calibri" pitchFamily="34" charset="0"/>
                <a:cs typeface="Calibri" pitchFamily="34" charset="0"/>
              </a:rPr>
              <a:t>            public:</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int</a:t>
            </a:r>
            <a:r>
              <a:rPr lang="en-IN" sz="1800" dirty="0">
                <a:latin typeface="Calibri" pitchFamily="34" charset="0"/>
                <a:cs typeface="Calibri" pitchFamily="34" charset="0"/>
              </a:rPr>
              <a:t> d;</a:t>
            </a:r>
          </a:p>
          <a:p>
            <a:pPr fontAlgn="base"/>
            <a:r>
              <a:rPr lang="en-IN" sz="1800" dirty="0">
                <a:latin typeface="Calibri" pitchFamily="34" charset="0"/>
                <a:cs typeface="Calibri" pitchFamily="34" charset="0"/>
              </a:rPr>
              <a:t>     };</a:t>
            </a:r>
          </a:p>
          <a:p>
            <a:pPr fontAlgn="base"/>
            <a:r>
              <a:rPr lang="en-IN" sz="1800" dirty="0">
                <a:latin typeface="Calibri" pitchFamily="34" charset="0"/>
                <a:cs typeface="Calibri" pitchFamily="34" charset="0"/>
              </a:rPr>
              <a:t>void main()</a:t>
            </a:r>
          </a:p>
          <a:p>
            <a:pPr fontAlgn="base"/>
            <a:r>
              <a:rPr lang="en-IN" sz="1800" dirty="0">
                <a:latin typeface="Calibri" pitchFamily="34" charset="0"/>
                <a:cs typeface="Calibri" pitchFamily="34" charset="0"/>
              </a:rPr>
              <a:t>     {</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ClassD</a:t>
            </a:r>
            <a:r>
              <a:rPr lang="en-IN" sz="1800" dirty="0">
                <a:latin typeface="Calibri" pitchFamily="34" charset="0"/>
                <a:cs typeface="Calibri" pitchFamily="34" charset="0"/>
              </a:rPr>
              <a:t> </a:t>
            </a:r>
            <a:r>
              <a:rPr lang="en-IN" sz="1800" dirty="0" err="1">
                <a:latin typeface="Calibri" pitchFamily="34" charset="0"/>
                <a:cs typeface="Calibri" pitchFamily="34" charset="0"/>
              </a:rPr>
              <a:t>obj</a:t>
            </a:r>
            <a:r>
              <a:rPr lang="en-IN" sz="1800" dirty="0">
                <a:latin typeface="Calibri" pitchFamily="34" charset="0"/>
                <a:cs typeface="Calibri" pitchFamily="34" charset="0"/>
              </a:rPr>
              <a:t>;</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obj.a</a:t>
            </a:r>
            <a:r>
              <a:rPr lang="en-IN" sz="1800" dirty="0">
                <a:latin typeface="Calibri" pitchFamily="34" charset="0"/>
                <a:cs typeface="Calibri" pitchFamily="34" charset="0"/>
              </a:rPr>
              <a:t> = 10;        //Statement 3</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obj.a</a:t>
            </a:r>
            <a:r>
              <a:rPr lang="en-IN" sz="1800" dirty="0">
                <a:latin typeface="Calibri" pitchFamily="34" charset="0"/>
                <a:cs typeface="Calibri" pitchFamily="34" charset="0"/>
              </a:rPr>
              <a:t> = 100;      //Statement 4</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obj.b</a:t>
            </a:r>
            <a:r>
              <a:rPr lang="en-IN" sz="1800" dirty="0">
                <a:latin typeface="Calibri" pitchFamily="34" charset="0"/>
                <a:cs typeface="Calibri" pitchFamily="34" charset="0"/>
              </a:rPr>
              <a:t> = 20;</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obj.c</a:t>
            </a:r>
            <a:r>
              <a:rPr lang="en-IN" sz="1800" dirty="0">
                <a:latin typeface="Calibri" pitchFamily="34" charset="0"/>
                <a:cs typeface="Calibri" pitchFamily="34" charset="0"/>
              </a:rPr>
              <a:t> = 30;</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obj.d</a:t>
            </a:r>
            <a:r>
              <a:rPr lang="en-IN" sz="1800" dirty="0">
                <a:latin typeface="Calibri" pitchFamily="34" charset="0"/>
                <a:cs typeface="Calibri" pitchFamily="34" charset="0"/>
              </a:rPr>
              <a:t> = 40;</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cout</a:t>
            </a:r>
            <a:r>
              <a:rPr lang="en-IN" sz="1800" dirty="0">
                <a:latin typeface="Calibri" pitchFamily="34" charset="0"/>
                <a:cs typeface="Calibri" pitchFamily="34" charset="0"/>
              </a:rPr>
              <a:t>&lt;&lt; "\n A : "&lt;&lt; </a:t>
            </a:r>
            <a:r>
              <a:rPr lang="en-IN" sz="1800" dirty="0" err="1">
                <a:latin typeface="Calibri" pitchFamily="34" charset="0"/>
                <a:cs typeface="Calibri" pitchFamily="34" charset="0"/>
              </a:rPr>
              <a:t>obj.a</a:t>
            </a:r>
            <a:r>
              <a:rPr lang="en-IN" sz="1800" dirty="0">
                <a:latin typeface="Calibri" pitchFamily="34" charset="0"/>
                <a:cs typeface="Calibri" pitchFamily="34" charset="0"/>
              </a:rPr>
              <a:t>&lt;&lt;"\n B : "&lt;&lt; </a:t>
            </a:r>
            <a:r>
              <a:rPr lang="en-IN" sz="1800" dirty="0" err="1">
                <a:latin typeface="Calibri" pitchFamily="34" charset="0"/>
                <a:cs typeface="Calibri" pitchFamily="34" charset="0"/>
              </a:rPr>
              <a:t>obj.b</a:t>
            </a:r>
            <a:r>
              <a:rPr lang="en-IN" sz="1800" dirty="0">
                <a:latin typeface="Calibri" pitchFamily="34" charset="0"/>
                <a:cs typeface="Calibri" pitchFamily="34" charset="0"/>
              </a:rPr>
              <a:t>;</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cout</a:t>
            </a:r>
            <a:r>
              <a:rPr lang="en-IN" sz="1800" dirty="0">
                <a:latin typeface="Calibri" pitchFamily="34" charset="0"/>
                <a:cs typeface="Calibri" pitchFamily="34" charset="0"/>
              </a:rPr>
              <a:t>&lt;&lt; "\n C : "&lt;&lt; </a:t>
            </a:r>
            <a:r>
              <a:rPr lang="en-IN" sz="1800" dirty="0" err="1">
                <a:latin typeface="Calibri" pitchFamily="34" charset="0"/>
                <a:cs typeface="Calibri" pitchFamily="34" charset="0"/>
              </a:rPr>
              <a:t>obj.c</a:t>
            </a:r>
            <a:r>
              <a:rPr lang="en-IN" sz="1800" dirty="0">
                <a:latin typeface="Calibri" pitchFamily="34" charset="0"/>
                <a:cs typeface="Calibri" pitchFamily="34" charset="0"/>
              </a:rPr>
              <a:t>&lt;&lt; "\n D : "&lt;&lt; </a:t>
            </a:r>
            <a:r>
              <a:rPr lang="en-IN" sz="1800" dirty="0" err="1">
                <a:latin typeface="Calibri" pitchFamily="34" charset="0"/>
                <a:cs typeface="Calibri" pitchFamily="34" charset="0"/>
              </a:rPr>
              <a:t>obj.d</a:t>
            </a:r>
            <a:r>
              <a:rPr lang="en-IN" sz="1800" dirty="0">
                <a:latin typeface="Calibri" pitchFamily="34" charset="0"/>
                <a:cs typeface="Calibri" pitchFamily="34" charset="0"/>
              </a:rPr>
              <a:t>;</a:t>
            </a:r>
          </a:p>
          <a:p>
            <a:pPr fontAlgn="base"/>
            <a:r>
              <a:rPr lang="en-IN" sz="1800" dirty="0">
                <a:latin typeface="Calibri" pitchFamily="34" charset="0"/>
                <a:cs typeface="Calibri" pitchFamily="34" charset="0"/>
              </a:rPr>
              <a:t>      }</a:t>
            </a:r>
          </a:p>
          <a:p>
            <a:pPr fontAlgn="base"/>
            <a:endParaRPr lang="en-IN"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Virtual Base Class</a:t>
            </a:r>
          </a:p>
        </p:txBody>
      </p:sp>
      <p:sp>
        <p:nvSpPr>
          <p:cNvPr id="2" name="TextBox 1"/>
          <p:cNvSpPr txBox="1"/>
          <p:nvPr/>
        </p:nvSpPr>
        <p:spPr>
          <a:xfrm>
            <a:off x="6039293" y="1254642"/>
            <a:ext cx="2530549" cy="1169551"/>
          </a:xfrm>
          <a:prstGeom prst="rect">
            <a:avLst/>
          </a:prstGeom>
          <a:noFill/>
          <a:ln>
            <a:solidFill>
              <a:schemeClr val="tx1"/>
            </a:solidFill>
          </a:ln>
        </p:spPr>
        <p:txBody>
          <a:bodyPr wrap="square" rtlCol="0">
            <a:spAutoFit/>
          </a:bodyPr>
          <a:lstStyle/>
          <a:p>
            <a:r>
              <a:rPr lang="en-IN" dirty="0"/>
              <a:t>Output: </a:t>
            </a:r>
          </a:p>
          <a:p>
            <a:r>
              <a:rPr lang="pt-BR" dirty="0"/>
              <a:t>A : 100</a:t>
            </a:r>
          </a:p>
          <a:p>
            <a:r>
              <a:rPr lang="pt-BR" dirty="0"/>
              <a:t>B : 20</a:t>
            </a:r>
          </a:p>
          <a:p>
            <a:r>
              <a:rPr lang="pt-BR" dirty="0"/>
              <a:t>C : 30</a:t>
            </a:r>
          </a:p>
          <a:p>
            <a:r>
              <a:rPr lang="pt-BR" dirty="0"/>
              <a:t>D : 40</a:t>
            </a:r>
            <a:endParaRPr lang="en-IN" dirty="0"/>
          </a:p>
        </p:txBody>
      </p:sp>
      <p:sp>
        <p:nvSpPr>
          <p:cNvPr id="3" name="TextBox 2"/>
          <p:cNvSpPr txBox="1"/>
          <p:nvPr/>
        </p:nvSpPr>
        <p:spPr>
          <a:xfrm>
            <a:off x="5635256" y="2861222"/>
            <a:ext cx="2934586" cy="2246769"/>
          </a:xfrm>
          <a:prstGeom prst="rect">
            <a:avLst/>
          </a:prstGeom>
          <a:noFill/>
          <a:ln>
            <a:solidFill>
              <a:schemeClr val="tx1"/>
            </a:solidFill>
          </a:ln>
        </p:spPr>
        <p:txBody>
          <a:bodyPr wrap="square" rtlCol="0">
            <a:spAutoFit/>
          </a:bodyPr>
          <a:lstStyle/>
          <a:p>
            <a:r>
              <a:rPr lang="en-US" sz="2000" dirty="0">
                <a:latin typeface="Calibri" pitchFamily="34" charset="0"/>
                <a:cs typeface="Calibri" pitchFamily="34" charset="0"/>
              </a:rPr>
              <a:t>Note: According to the above example, </a:t>
            </a:r>
            <a:r>
              <a:rPr lang="en-US" sz="2000" dirty="0" err="1">
                <a:latin typeface="Calibri" pitchFamily="34" charset="0"/>
                <a:cs typeface="Calibri" pitchFamily="34" charset="0"/>
              </a:rPr>
              <a:t>ClassD</a:t>
            </a:r>
            <a:r>
              <a:rPr lang="en-US" sz="2000" dirty="0">
                <a:latin typeface="Calibri" pitchFamily="34" charset="0"/>
                <a:cs typeface="Calibri" pitchFamily="34" charset="0"/>
              </a:rPr>
              <a:t> has only one copy of </a:t>
            </a:r>
            <a:r>
              <a:rPr lang="en-US" sz="2000" dirty="0" err="1">
                <a:latin typeface="Calibri" pitchFamily="34" charset="0"/>
                <a:cs typeface="Calibri" pitchFamily="34" charset="0"/>
              </a:rPr>
              <a:t>ClassA</a:t>
            </a:r>
            <a:r>
              <a:rPr lang="en-US" sz="2000" dirty="0">
                <a:latin typeface="Calibri" pitchFamily="34" charset="0"/>
                <a:cs typeface="Calibri" pitchFamily="34" charset="0"/>
              </a:rPr>
              <a:t>, therefore, statement 4 will overwrite the value of a, given at statement 3.</a:t>
            </a:r>
            <a:endParaRPr lang="en-IN" sz="2000" dirty="0">
              <a:latin typeface="Calibri" pitchFamily="34" charset="0"/>
              <a:cs typeface="Calibri" pitchFamily="34" charset="0"/>
            </a:endParaRPr>
          </a:p>
        </p:txBody>
      </p:sp>
    </p:spTree>
    <p:extLst>
      <p:ext uri="{BB962C8B-B14F-4D97-AF65-F5344CB8AC3E}">
        <p14:creationId xmlns:p14="http://schemas.microsoft.com/office/powerpoint/2010/main" val="29510279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latin typeface="Calibri" pitchFamily="34" charset="0"/>
                <a:cs typeface="Calibri" pitchFamily="34" charset="0"/>
              </a:rPr>
              <a:t>Write a </a:t>
            </a:r>
            <a:r>
              <a:rPr lang="en-IN" sz="1800" dirty="0" err="1">
                <a:latin typeface="Calibri" pitchFamily="34" charset="0"/>
                <a:cs typeface="Calibri" pitchFamily="34" charset="0"/>
              </a:rPr>
              <a:t>c++</a:t>
            </a:r>
            <a:r>
              <a:rPr lang="en-IN" sz="1800" dirty="0">
                <a:latin typeface="Calibri" pitchFamily="34" charset="0"/>
                <a:cs typeface="Calibri" pitchFamily="34" charset="0"/>
              </a:rPr>
              <a:t> program to implement following inheritance </a:t>
            </a:r>
          </a:p>
          <a:p>
            <a:pPr marL="342900" indent="-342900" fontAlgn="base">
              <a:buAutoNum type="arabicPeriod"/>
            </a:pPr>
            <a:r>
              <a:rPr lang="en-IN" sz="1800" dirty="0">
                <a:latin typeface="Calibri" pitchFamily="34" charset="0"/>
                <a:cs typeface="Calibri" pitchFamily="34" charset="0"/>
              </a:rPr>
              <a:t>without using virtual base class. </a:t>
            </a:r>
          </a:p>
          <a:p>
            <a:pPr fontAlgn="base"/>
            <a:r>
              <a:rPr lang="en-IN" sz="1800" dirty="0">
                <a:latin typeface="Calibri" pitchFamily="34" charset="0"/>
                <a:cs typeface="Calibri" pitchFamily="34" charset="0"/>
              </a:rPr>
              <a:t>Define only constructors at each level of the </a:t>
            </a:r>
          </a:p>
          <a:p>
            <a:pPr fontAlgn="base"/>
            <a:r>
              <a:rPr lang="en-IN" sz="1800" dirty="0">
                <a:latin typeface="Calibri" pitchFamily="34" charset="0"/>
                <a:cs typeface="Calibri" pitchFamily="34" charset="0"/>
              </a:rPr>
              <a:t>Inheritance.  (need not have any other methods)</a:t>
            </a:r>
          </a:p>
          <a:p>
            <a:pPr fontAlgn="base"/>
            <a:r>
              <a:rPr lang="en-IN" sz="1800" dirty="0">
                <a:latin typeface="Calibri" pitchFamily="34" charset="0"/>
                <a:cs typeface="Calibri" pitchFamily="34" charset="0"/>
              </a:rPr>
              <a:t>Observe the order of  execution.</a:t>
            </a:r>
          </a:p>
          <a:p>
            <a:pPr fontAlgn="base"/>
            <a:endParaRPr lang="en-IN" sz="1800" dirty="0">
              <a:latin typeface="Calibri" pitchFamily="34" charset="0"/>
              <a:cs typeface="Calibri" pitchFamily="34" charset="0"/>
            </a:endParaRPr>
          </a:p>
          <a:p>
            <a:pPr fontAlgn="base"/>
            <a:r>
              <a:rPr lang="en-IN" sz="1800" dirty="0">
                <a:latin typeface="Calibri" pitchFamily="34" charset="0"/>
                <a:cs typeface="Calibri" pitchFamily="34" charset="0"/>
              </a:rPr>
              <a:t>2. Using virtual base class.</a:t>
            </a:r>
          </a:p>
          <a:p>
            <a:pPr fontAlgn="base"/>
            <a:r>
              <a:rPr lang="en-IN" sz="1800" dirty="0">
                <a:latin typeface="Calibri" pitchFamily="34" charset="0"/>
                <a:cs typeface="Calibri" pitchFamily="34" charset="0"/>
              </a:rPr>
              <a:t>      </a:t>
            </a:r>
          </a:p>
          <a:p>
            <a:pPr fontAlgn="base"/>
            <a:endParaRPr lang="en-IN"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Assignment </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0085" y="1173232"/>
            <a:ext cx="3710763" cy="3097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1027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US" sz="2000" dirty="0">
                <a:latin typeface="Calibri" panose="020F0502020204030204" pitchFamily="34" charset="0"/>
                <a:cs typeface="Calibri" panose="020F0502020204030204" pitchFamily="34" charset="0"/>
              </a:rPr>
              <a:t>Order of execution of constructors and destructors</a:t>
            </a:r>
          </a:p>
          <a:p>
            <a:pPr marL="457200" indent="-381000">
              <a:lnSpc>
                <a:spcPct val="200000"/>
              </a:lnSpc>
              <a:buSzPts val="2400"/>
              <a:buFont typeface="Calibri,Sans-Serif"/>
              <a:buChar char="●"/>
            </a:pPr>
            <a:r>
              <a:rPr lang="en-US" sz="2000" dirty="0">
                <a:latin typeface="Calibri" panose="020F0502020204030204" pitchFamily="34" charset="0"/>
                <a:cs typeface="Calibri" panose="020F0502020204030204" pitchFamily="34" charset="0"/>
              </a:rPr>
              <a:t>Resolving ambiguities in inheritance</a:t>
            </a:r>
          </a:p>
          <a:p>
            <a:pPr marL="457200" indent="-381000">
              <a:lnSpc>
                <a:spcPct val="200000"/>
              </a:lnSpc>
              <a:buSzPts val="2400"/>
              <a:buFont typeface="Calibri,Sans-Serif"/>
              <a:buChar char="●"/>
            </a:pPr>
            <a:r>
              <a:rPr lang="en-US" sz="2000" dirty="0">
                <a:latin typeface="Calibri" panose="020F0502020204030204" pitchFamily="34" charset="0"/>
                <a:cs typeface="Calibri" panose="020F0502020204030204" pitchFamily="34" charset="0"/>
              </a:rPr>
              <a:t>Virtual base class.</a:t>
            </a:r>
            <a:endParaRPr lang="en" sz="20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5232594"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a:latin typeface="Calibri"/>
              </a:rPr>
              <a:t>#include&lt;</a:t>
            </a:r>
            <a:r>
              <a:rPr lang="en-US" sz="1800" dirty="0" err="1">
                <a:latin typeface="Calibri"/>
              </a:rPr>
              <a:t>iostream</a:t>
            </a:r>
            <a:r>
              <a:rPr lang="en-US" sz="1800" dirty="0">
                <a:latin typeface="Calibri"/>
              </a:rPr>
              <a:t>&gt;</a:t>
            </a:r>
          </a:p>
          <a:p>
            <a:r>
              <a:rPr lang="en-US" sz="1800" dirty="0">
                <a:latin typeface="Calibri"/>
              </a:rPr>
              <a:t>using namespace </a:t>
            </a:r>
            <a:r>
              <a:rPr lang="en-US" sz="1800" dirty="0" err="1">
                <a:latin typeface="Calibri"/>
              </a:rPr>
              <a:t>std</a:t>
            </a:r>
            <a:r>
              <a:rPr lang="en-US" sz="1800" dirty="0">
                <a:latin typeface="Calibri"/>
              </a:rPr>
              <a:t>;</a:t>
            </a:r>
          </a:p>
          <a:p>
            <a:r>
              <a:rPr lang="en-US" sz="1800" dirty="0">
                <a:latin typeface="Calibri"/>
              </a:rPr>
              <a:t> class Base {</a:t>
            </a:r>
          </a:p>
          <a:p>
            <a:r>
              <a:rPr lang="en-US" sz="1800" dirty="0">
                <a:latin typeface="Calibri"/>
              </a:rPr>
              <a:t>public:</a:t>
            </a:r>
          </a:p>
          <a:p>
            <a:r>
              <a:rPr lang="en-US" sz="1800" dirty="0">
                <a:latin typeface="Calibri"/>
              </a:rPr>
              <a:t>    </a:t>
            </a:r>
            <a:r>
              <a:rPr lang="en-US" sz="1800" dirty="0" err="1">
                <a:latin typeface="Calibri"/>
              </a:rPr>
              <a:t>int</a:t>
            </a:r>
            <a:r>
              <a:rPr lang="en-US" sz="1800" dirty="0">
                <a:latin typeface="Calibri"/>
              </a:rPr>
              <a:t> fun()          {    </a:t>
            </a:r>
            <a:r>
              <a:rPr lang="en-US" sz="1800" dirty="0" err="1">
                <a:latin typeface="Calibri"/>
              </a:rPr>
              <a:t>cout</a:t>
            </a:r>
            <a:r>
              <a:rPr lang="en-US" sz="1800" dirty="0">
                <a:latin typeface="Calibri"/>
              </a:rPr>
              <a:t> &lt;&lt; "Base::fun() called";     }</a:t>
            </a:r>
          </a:p>
          <a:p>
            <a:r>
              <a:rPr lang="en-US" sz="1800" dirty="0">
                <a:latin typeface="Calibri"/>
              </a:rPr>
              <a:t>    </a:t>
            </a:r>
            <a:r>
              <a:rPr lang="en-US" sz="1800" dirty="0" err="1">
                <a:latin typeface="Calibri"/>
              </a:rPr>
              <a:t>int</a:t>
            </a:r>
            <a:r>
              <a:rPr lang="en-US" sz="1800" dirty="0">
                <a:latin typeface="Calibri"/>
              </a:rPr>
              <a:t> fun(</a:t>
            </a:r>
            <a:r>
              <a:rPr lang="en-US" sz="1800" dirty="0" err="1">
                <a:latin typeface="Calibri"/>
              </a:rPr>
              <a:t>int</a:t>
            </a:r>
            <a:r>
              <a:rPr lang="en-US" sz="1800" dirty="0">
                <a:latin typeface="Calibri"/>
              </a:rPr>
              <a:t> i)     {   </a:t>
            </a:r>
            <a:r>
              <a:rPr lang="en-US" sz="1800" dirty="0" err="1">
                <a:latin typeface="Calibri"/>
              </a:rPr>
              <a:t>cout</a:t>
            </a:r>
            <a:r>
              <a:rPr lang="en-US" sz="1800" dirty="0">
                <a:latin typeface="Calibri"/>
              </a:rPr>
              <a:t> &lt;&lt; "Base::fun(</a:t>
            </a:r>
            <a:r>
              <a:rPr lang="en-US" sz="1800" dirty="0" err="1">
                <a:latin typeface="Calibri"/>
              </a:rPr>
              <a:t>int</a:t>
            </a:r>
            <a:r>
              <a:rPr lang="en-US" sz="1800" dirty="0">
                <a:latin typeface="Calibri"/>
              </a:rPr>
              <a:t> i) called";  }</a:t>
            </a:r>
          </a:p>
          <a:p>
            <a:r>
              <a:rPr lang="en-US" sz="1800" dirty="0">
                <a:latin typeface="Calibri"/>
              </a:rPr>
              <a:t>};</a:t>
            </a:r>
          </a:p>
          <a:p>
            <a:r>
              <a:rPr lang="en-US" sz="1800" dirty="0">
                <a:latin typeface="Calibri"/>
              </a:rPr>
              <a:t> class Derived: public Base  {</a:t>
            </a:r>
          </a:p>
          <a:p>
            <a:r>
              <a:rPr lang="en-US" sz="1800" dirty="0">
                <a:latin typeface="Calibri"/>
              </a:rPr>
              <a:t>public:</a:t>
            </a:r>
          </a:p>
          <a:p>
            <a:r>
              <a:rPr lang="en-US" sz="1800" dirty="0">
                <a:latin typeface="Calibri"/>
              </a:rPr>
              <a:t>    </a:t>
            </a:r>
            <a:r>
              <a:rPr lang="en-US" sz="1800" dirty="0" err="1">
                <a:latin typeface="Calibri"/>
              </a:rPr>
              <a:t>int</a:t>
            </a:r>
            <a:r>
              <a:rPr lang="en-US" sz="1800" dirty="0">
                <a:latin typeface="Calibri"/>
              </a:rPr>
              <a:t> fun()   {     </a:t>
            </a:r>
            <a:r>
              <a:rPr lang="en-US" sz="1800" dirty="0" err="1">
                <a:latin typeface="Calibri"/>
              </a:rPr>
              <a:t>cout</a:t>
            </a:r>
            <a:r>
              <a:rPr lang="en-US" sz="1800" dirty="0">
                <a:latin typeface="Calibri"/>
              </a:rPr>
              <a:t> &lt;&lt; "Derived::fun() called";   }</a:t>
            </a:r>
          </a:p>
          <a:p>
            <a:r>
              <a:rPr lang="en-US" sz="1800" dirty="0">
                <a:latin typeface="Calibri"/>
              </a:rPr>
              <a:t>};</a:t>
            </a:r>
          </a:p>
          <a:p>
            <a:r>
              <a:rPr lang="en-US" sz="1800" dirty="0">
                <a:latin typeface="Calibri"/>
              </a:rPr>
              <a:t> </a:t>
            </a:r>
            <a:r>
              <a:rPr lang="en-US" sz="1800" dirty="0" err="1">
                <a:latin typeface="Calibri"/>
              </a:rPr>
              <a:t>int</a:t>
            </a:r>
            <a:r>
              <a:rPr lang="en-US" sz="1800" dirty="0">
                <a:latin typeface="Calibri"/>
              </a:rPr>
              <a:t> main()  {</a:t>
            </a:r>
          </a:p>
          <a:p>
            <a:r>
              <a:rPr lang="en-US" sz="1800" dirty="0">
                <a:latin typeface="Calibri"/>
              </a:rPr>
              <a:t>    Derived d;</a:t>
            </a:r>
          </a:p>
          <a:p>
            <a:r>
              <a:rPr lang="en-US" sz="1800" dirty="0">
                <a:latin typeface="Calibri"/>
              </a:rPr>
              <a:t>    </a:t>
            </a:r>
            <a:r>
              <a:rPr lang="en-US" sz="1800" dirty="0" err="1">
                <a:latin typeface="Calibri"/>
              </a:rPr>
              <a:t>d.Base</a:t>
            </a:r>
            <a:r>
              <a:rPr lang="en-US" sz="1800" dirty="0">
                <a:latin typeface="Calibri"/>
              </a:rPr>
              <a:t>::fun(5);</a:t>
            </a:r>
          </a:p>
          <a:p>
            <a:r>
              <a:rPr lang="en-US" sz="1800" dirty="0">
                <a:latin typeface="Calibri"/>
              </a:rPr>
              <a:t>    return 0;</a:t>
            </a:r>
          </a:p>
          <a:p>
            <a:r>
              <a:rPr lang="en-US" sz="1800" dirty="0">
                <a:latin typeface="Calibri"/>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a:t>
            </a:r>
          </a:p>
        </p:txBody>
      </p:sp>
      <p:sp>
        <p:nvSpPr>
          <p:cNvPr id="4" name="TextBox 3"/>
          <p:cNvSpPr txBox="1"/>
          <p:nvPr/>
        </p:nvSpPr>
        <p:spPr>
          <a:xfrm>
            <a:off x="5433237" y="765544"/>
            <a:ext cx="3551275" cy="4247317"/>
          </a:xfrm>
          <a:prstGeom prst="rect">
            <a:avLst/>
          </a:prstGeom>
          <a:noFill/>
          <a:ln>
            <a:solidFill>
              <a:schemeClr val="tx1"/>
            </a:solidFill>
          </a:ln>
        </p:spPr>
        <p:txBody>
          <a:bodyPr wrap="square" rtlCol="0">
            <a:spAutoFit/>
          </a:bodyPr>
          <a:lstStyle/>
          <a:p>
            <a:r>
              <a:rPr lang="en-IN" sz="1800" dirty="0">
                <a:latin typeface="Calibri" pitchFamily="34" charset="0"/>
                <a:cs typeface="Calibri" pitchFamily="34" charset="0"/>
              </a:rPr>
              <a:t>What is the output:</a:t>
            </a:r>
          </a:p>
          <a:p>
            <a:r>
              <a:rPr lang="en-IN" sz="1800" dirty="0">
                <a:latin typeface="Calibri" pitchFamily="34" charset="0"/>
                <a:cs typeface="Calibri" pitchFamily="34" charset="0"/>
              </a:rPr>
              <a:t>A. Compiler Error</a:t>
            </a:r>
          </a:p>
          <a:p>
            <a:r>
              <a:rPr lang="en-IN" sz="1800" dirty="0">
                <a:latin typeface="Calibri" pitchFamily="34" charset="0"/>
                <a:cs typeface="Calibri" pitchFamily="34" charset="0"/>
              </a:rPr>
              <a:t>B. Base::fun(</a:t>
            </a:r>
            <a:r>
              <a:rPr lang="en-IN" sz="1800" dirty="0" err="1">
                <a:latin typeface="Calibri" pitchFamily="34" charset="0"/>
                <a:cs typeface="Calibri" pitchFamily="34" charset="0"/>
              </a:rPr>
              <a:t>int</a:t>
            </a:r>
            <a:r>
              <a:rPr lang="en-IN" sz="1800" dirty="0">
                <a:latin typeface="Calibri" pitchFamily="34" charset="0"/>
                <a:cs typeface="Calibri" pitchFamily="34" charset="0"/>
              </a:rPr>
              <a:t> i) called</a:t>
            </a:r>
          </a:p>
          <a:p>
            <a:endParaRPr lang="en-IN" sz="1800" dirty="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a:latin typeface="Calibri" pitchFamily="34" charset="0"/>
              <a:cs typeface="Calibri" pitchFamily="34" charset="0"/>
            </a:endParaRPr>
          </a:p>
        </p:txBody>
      </p:sp>
    </p:spTree>
    <p:extLst>
      <p:ext uri="{BB962C8B-B14F-4D97-AF65-F5344CB8AC3E}">
        <p14:creationId xmlns:p14="http://schemas.microsoft.com/office/powerpoint/2010/main" val="4242594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5232594"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a:latin typeface="Calibri"/>
              </a:rPr>
              <a:t>#include&lt;</a:t>
            </a:r>
            <a:r>
              <a:rPr lang="en-US" sz="1800" dirty="0" err="1">
                <a:latin typeface="Calibri"/>
              </a:rPr>
              <a:t>iostream</a:t>
            </a:r>
            <a:r>
              <a:rPr lang="en-US" sz="1800" dirty="0">
                <a:latin typeface="Calibri"/>
              </a:rPr>
              <a:t>&gt;</a:t>
            </a:r>
          </a:p>
          <a:p>
            <a:r>
              <a:rPr lang="en-US" sz="1800" dirty="0">
                <a:latin typeface="Calibri"/>
              </a:rPr>
              <a:t>using namespace </a:t>
            </a:r>
            <a:r>
              <a:rPr lang="en-US" sz="1800" dirty="0" err="1">
                <a:latin typeface="Calibri"/>
              </a:rPr>
              <a:t>std</a:t>
            </a:r>
            <a:r>
              <a:rPr lang="en-US" sz="1800" dirty="0">
                <a:latin typeface="Calibri"/>
              </a:rPr>
              <a:t>;</a:t>
            </a:r>
          </a:p>
          <a:p>
            <a:r>
              <a:rPr lang="en-US" sz="1800" dirty="0">
                <a:latin typeface="Calibri"/>
              </a:rPr>
              <a:t> class Base {</a:t>
            </a:r>
          </a:p>
          <a:p>
            <a:r>
              <a:rPr lang="en-US" sz="1800" dirty="0">
                <a:latin typeface="Calibri"/>
              </a:rPr>
              <a:t>public:</a:t>
            </a:r>
          </a:p>
          <a:p>
            <a:r>
              <a:rPr lang="en-US" sz="1800" dirty="0">
                <a:latin typeface="Calibri"/>
              </a:rPr>
              <a:t>    </a:t>
            </a:r>
            <a:r>
              <a:rPr lang="en-US" sz="1800" dirty="0" err="1">
                <a:latin typeface="Calibri"/>
              </a:rPr>
              <a:t>int</a:t>
            </a:r>
            <a:r>
              <a:rPr lang="en-US" sz="1800" dirty="0">
                <a:latin typeface="Calibri"/>
              </a:rPr>
              <a:t> fun()          {    </a:t>
            </a:r>
            <a:r>
              <a:rPr lang="en-US" sz="1800" dirty="0" err="1">
                <a:latin typeface="Calibri"/>
              </a:rPr>
              <a:t>cout</a:t>
            </a:r>
            <a:r>
              <a:rPr lang="en-US" sz="1800" dirty="0">
                <a:latin typeface="Calibri"/>
              </a:rPr>
              <a:t> &lt;&lt; "Base::fun() called";     }</a:t>
            </a:r>
          </a:p>
          <a:p>
            <a:r>
              <a:rPr lang="en-US" sz="1800" dirty="0">
                <a:latin typeface="Calibri"/>
              </a:rPr>
              <a:t>    </a:t>
            </a:r>
            <a:r>
              <a:rPr lang="en-US" sz="1800" dirty="0" err="1">
                <a:latin typeface="Calibri"/>
              </a:rPr>
              <a:t>int</a:t>
            </a:r>
            <a:r>
              <a:rPr lang="en-US" sz="1800" dirty="0">
                <a:latin typeface="Calibri"/>
              </a:rPr>
              <a:t> fun(</a:t>
            </a:r>
            <a:r>
              <a:rPr lang="en-US" sz="1800" dirty="0" err="1">
                <a:latin typeface="Calibri"/>
              </a:rPr>
              <a:t>int</a:t>
            </a:r>
            <a:r>
              <a:rPr lang="en-US" sz="1800" dirty="0">
                <a:latin typeface="Calibri"/>
              </a:rPr>
              <a:t> i)     {   </a:t>
            </a:r>
            <a:r>
              <a:rPr lang="en-US" sz="1800" dirty="0" err="1">
                <a:latin typeface="Calibri"/>
              </a:rPr>
              <a:t>cout</a:t>
            </a:r>
            <a:r>
              <a:rPr lang="en-US" sz="1800" dirty="0">
                <a:latin typeface="Calibri"/>
              </a:rPr>
              <a:t> &lt;&lt; "Base::fun(</a:t>
            </a:r>
            <a:r>
              <a:rPr lang="en-US" sz="1800" dirty="0" err="1">
                <a:latin typeface="Calibri"/>
              </a:rPr>
              <a:t>int</a:t>
            </a:r>
            <a:r>
              <a:rPr lang="en-US" sz="1800" dirty="0">
                <a:latin typeface="Calibri"/>
              </a:rPr>
              <a:t> i) called";  }</a:t>
            </a:r>
          </a:p>
          <a:p>
            <a:r>
              <a:rPr lang="en-US" sz="1800" dirty="0">
                <a:latin typeface="Calibri"/>
              </a:rPr>
              <a:t>};</a:t>
            </a:r>
          </a:p>
          <a:p>
            <a:r>
              <a:rPr lang="en-US" sz="1800" dirty="0">
                <a:latin typeface="Calibri"/>
              </a:rPr>
              <a:t> class Derived: public Base  {</a:t>
            </a:r>
          </a:p>
          <a:p>
            <a:r>
              <a:rPr lang="en-US" sz="1800" dirty="0">
                <a:latin typeface="Calibri"/>
              </a:rPr>
              <a:t>public:</a:t>
            </a:r>
          </a:p>
          <a:p>
            <a:r>
              <a:rPr lang="en-US" sz="1800" dirty="0">
                <a:latin typeface="Calibri"/>
              </a:rPr>
              <a:t>    </a:t>
            </a:r>
            <a:r>
              <a:rPr lang="en-US" sz="1800" dirty="0" err="1">
                <a:latin typeface="Calibri"/>
              </a:rPr>
              <a:t>int</a:t>
            </a:r>
            <a:r>
              <a:rPr lang="en-US" sz="1800" dirty="0">
                <a:latin typeface="Calibri"/>
              </a:rPr>
              <a:t> fun()   {     </a:t>
            </a:r>
            <a:r>
              <a:rPr lang="en-US" sz="1800" dirty="0" err="1">
                <a:latin typeface="Calibri"/>
              </a:rPr>
              <a:t>cout</a:t>
            </a:r>
            <a:r>
              <a:rPr lang="en-US" sz="1800" dirty="0">
                <a:latin typeface="Calibri"/>
              </a:rPr>
              <a:t> &lt;&lt; "Derived::fun() called";   }</a:t>
            </a:r>
          </a:p>
          <a:p>
            <a:r>
              <a:rPr lang="en-US" sz="1800" dirty="0">
                <a:latin typeface="Calibri"/>
              </a:rPr>
              <a:t>};</a:t>
            </a:r>
          </a:p>
          <a:p>
            <a:r>
              <a:rPr lang="en-US" sz="1800" dirty="0">
                <a:latin typeface="Calibri"/>
              </a:rPr>
              <a:t> </a:t>
            </a:r>
            <a:r>
              <a:rPr lang="en-US" sz="1800" dirty="0" err="1">
                <a:latin typeface="Calibri"/>
              </a:rPr>
              <a:t>int</a:t>
            </a:r>
            <a:r>
              <a:rPr lang="en-US" sz="1800" dirty="0">
                <a:latin typeface="Calibri"/>
              </a:rPr>
              <a:t> main()  {</a:t>
            </a:r>
          </a:p>
          <a:p>
            <a:r>
              <a:rPr lang="en-US" sz="1800" dirty="0">
                <a:latin typeface="Calibri"/>
              </a:rPr>
              <a:t>    Derived d;</a:t>
            </a:r>
          </a:p>
          <a:p>
            <a:r>
              <a:rPr lang="en-US" sz="1800" dirty="0">
                <a:latin typeface="Calibri"/>
              </a:rPr>
              <a:t>    </a:t>
            </a:r>
            <a:r>
              <a:rPr lang="en-US" sz="1800" dirty="0" err="1">
                <a:latin typeface="Calibri"/>
              </a:rPr>
              <a:t>d.Base</a:t>
            </a:r>
            <a:r>
              <a:rPr lang="en-US" sz="1800" dirty="0">
                <a:latin typeface="Calibri"/>
              </a:rPr>
              <a:t>::fun(5);</a:t>
            </a:r>
          </a:p>
          <a:p>
            <a:r>
              <a:rPr lang="en-US" sz="1800" dirty="0">
                <a:latin typeface="Calibri"/>
              </a:rPr>
              <a:t>    return 0;</a:t>
            </a:r>
          </a:p>
          <a:p>
            <a:r>
              <a:rPr lang="en-US" sz="1800" dirty="0">
                <a:latin typeface="Calibri"/>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a:t>
            </a:r>
          </a:p>
        </p:txBody>
      </p:sp>
      <p:sp>
        <p:nvSpPr>
          <p:cNvPr id="4" name="TextBox 3"/>
          <p:cNvSpPr txBox="1"/>
          <p:nvPr/>
        </p:nvSpPr>
        <p:spPr>
          <a:xfrm>
            <a:off x="5433237" y="765544"/>
            <a:ext cx="3551275" cy="4524315"/>
          </a:xfrm>
          <a:prstGeom prst="rect">
            <a:avLst/>
          </a:prstGeom>
          <a:noFill/>
          <a:ln>
            <a:solidFill>
              <a:schemeClr val="tx1"/>
            </a:solidFill>
          </a:ln>
        </p:spPr>
        <p:txBody>
          <a:bodyPr wrap="square" rtlCol="0">
            <a:spAutoFit/>
          </a:bodyPr>
          <a:lstStyle/>
          <a:p>
            <a:r>
              <a:rPr lang="en-IN" sz="1800" dirty="0">
                <a:latin typeface="Calibri" pitchFamily="34" charset="0"/>
                <a:cs typeface="Calibri" pitchFamily="34" charset="0"/>
              </a:rPr>
              <a:t>What is the output:</a:t>
            </a:r>
          </a:p>
          <a:p>
            <a:r>
              <a:rPr lang="en-IN" sz="1800" dirty="0">
                <a:latin typeface="Calibri" pitchFamily="34" charset="0"/>
                <a:cs typeface="Calibri" pitchFamily="34" charset="0"/>
              </a:rPr>
              <a:t>A. Compiler Error</a:t>
            </a:r>
          </a:p>
          <a:p>
            <a:r>
              <a:rPr lang="en-IN" sz="1800" dirty="0">
                <a:latin typeface="Calibri" pitchFamily="34" charset="0"/>
                <a:cs typeface="Calibri" pitchFamily="34" charset="0"/>
              </a:rPr>
              <a:t>B. Base::fun(</a:t>
            </a:r>
            <a:r>
              <a:rPr lang="en-IN" sz="1800" dirty="0" err="1">
                <a:latin typeface="Calibri" pitchFamily="34" charset="0"/>
                <a:cs typeface="Calibri" pitchFamily="34" charset="0"/>
              </a:rPr>
              <a:t>int</a:t>
            </a:r>
            <a:r>
              <a:rPr lang="en-IN" sz="1800" dirty="0">
                <a:latin typeface="Calibri" pitchFamily="34" charset="0"/>
                <a:cs typeface="Calibri" pitchFamily="34" charset="0"/>
              </a:rPr>
              <a:t> i) called</a:t>
            </a:r>
          </a:p>
          <a:p>
            <a:endParaRPr lang="en-IN" sz="1800" dirty="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a:latin typeface="Calibri" pitchFamily="34" charset="0"/>
              <a:cs typeface="Calibri" pitchFamily="34" charset="0"/>
            </a:endParaRPr>
          </a:p>
          <a:p>
            <a:r>
              <a:rPr lang="en-IN" sz="1800" dirty="0">
                <a:solidFill>
                  <a:srgbClr val="FF0000"/>
                </a:solidFill>
                <a:latin typeface="Calibri" pitchFamily="34" charset="0"/>
                <a:cs typeface="Calibri" pitchFamily="34" charset="0"/>
              </a:rPr>
              <a:t>Output: Option B.</a:t>
            </a:r>
          </a:p>
          <a:p>
            <a:r>
              <a:rPr lang="en-US" sz="1800" dirty="0"/>
              <a:t>We can access base class functions using scope resolution operator.</a:t>
            </a:r>
            <a:endParaRPr lang="en-IN" sz="1800" dirty="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a:latin typeface="Calibri" pitchFamily="34" charset="0"/>
              <a:cs typeface="Calibri" pitchFamily="34" charset="0"/>
            </a:endParaRPr>
          </a:p>
        </p:txBody>
      </p:sp>
    </p:spTree>
    <p:extLst>
      <p:ext uri="{BB962C8B-B14F-4D97-AF65-F5344CB8AC3E}">
        <p14:creationId xmlns:p14="http://schemas.microsoft.com/office/powerpoint/2010/main" val="261580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Which one is false?</a:t>
            </a:r>
          </a:p>
          <a:p>
            <a:pPr marL="342900" indent="-342900" fontAlgn="base">
              <a:buFont typeface="+mj-lt"/>
              <a:buAutoNum type="arabicPeriod"/>
            </a:pPr>
            <a:r>
              <a:rPr lang="en-US" sz="1800" dirty="0">
                <a:latin typeface="Calibri" pitchFamily="34" charset="0"/>
                <a:cs typeface="Calibri" pitchFamily="34" charset="0"/>
              </a:rPr>
              <a:t>Whenever the derived class’s default constructor is called, the base class’s default constructor is called automatically.</a:t>
            </a: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rabicPeriod"/>
            </a:pPr>
            <a:r>
              <a:rPr lang="en-US" sz="1800" dirty="0">
                <a:latin typeface="Calibri" pitchFamily="34" charset="0"/>
                <a:cs typeface="Calibri" pitchFamily="34" charset="0"/>
              </a:rPr>
              <a:t>The </a:t>
            </a:r>
            <a:r>
              <a:rPr lang="en-US" sz="1800" dirty="0" err="1">
                <a:latin typeface="Calibri" pitchFamily="34" charset="0"/>
                <a:cs typeface="Calibri" pitchFamily="34" charset="0"/>
              </a:rPr>
              <a:t>parameterised</a:t>
            </a:r>
            <a:r>
              <a:rPr lang="en-US" sz="1800" dirty="0">
                <a:latin typeface="Calibri" pitchFamily="34" charset="0"/>
                <a:cs typeface="Calibri" pitchFamily="34" charset="0"/>
              </a:rPr>
              <a:t> constructor of base class can be called in default constructor of sub class</a:t>
            </a: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rabicPeriod"/>
            </a:pPr>
            <a:r>
              <a:rPr lang="en-US" sz="1800" dirty="0">
                <a:latin typeface="Calibri" pitchFamily="34" charset="0"/>
                <a:cs typeface="Calibri" pitchFamily="34" charset="0"/>
              </a:rPr>
              <a:t>To call the </a:t>
            </a:r>
            <a:r>
              <a:rPr lang="en-US" sz="1800" dirty="0" err="1">
                <a:latin typeface="Calibri" pitchFamily="34" charset="0"/>
                <a:cs typeface="Calibri" pitchFamily="34" charset="0"/>
              </a:rPr>
              <a:t>parameterised</a:t>
            </a:r>
            <a:r>
              <a:rPr lang="en-US" sz="1800" dirty="0">
                <a:latin typeface="Calibri" pitchFamily="34" charset="0"/>
                <a:cs typeface="Calibri" pitchFamily="34" charset="0"/>
              </a:rPr>
              <a:t> constructor of base class, the </a:t>
            </a:r>
            <a:r>
              <a:rPr lang="en-US" sz="1800" dirty="0" err="1">
                <a:latin typeface="Calibri" pitchFamily="34" charset="0"/>
                <a:cs typeface="Calibri" pitchFamily="34" charset="0"/>
              </a:rPr>
              <a:t>parameterised</a:t>
            </a:r>
            <a:r>
              <a:rPr lang="en-US" sz="1800" dirty="0">
                <a:latin typeface="Calibri" pitchFamily="34" charset="0"/>
                <a:cs typeface="Calibri" pitchFamily="34" charset="0"/>
              </a:rPr>
              <a:t> </a:t>
            </a:r>
            <a:r>
              <a:rPr lang="en-US" sz="1800" dirty="0" err="1">
                <a:latin typeface="Calibri" pitchFamily="34" charset="0"/>
                <a:cs typeface="Calibri" pitchFamily="34" charset="0"/>
              </a:rPr>
              <a:t>consructor</a:t>
            </a:r>
            <a:r>
              <a:rPr lang="en-US" sz="1800" dirty="0">
                <a:latin typeface="Calibri" pitchFamily="34" charset="0"/>
                <a:cs typeface="Calibri" pitchFamily="34" charset="0"/>
              </a:rPr>
              <a:t> of sub class must mention it explicitly.</a:t>
            </a: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rabicPeriod"/>
            </a:pPr>
            <a:r>
              <a:rPr lang="en-US" sz="1800" dirty="0">
                <a:latin typeface="Calibri" pitchFamily="34" charset="0"/>
                <a:cs typeface="Calibri" pitchFamily="34" charset="0"/>
              </a:rPr>
              <a:t>The constructor is called in the order of inheritance and not in the order of constructor call</a:t>
            </a:r>
          </a:p>
          <a:p>
            <a:pPr marL="342900" indent="-342900" fontAlgn="base">
              <a:buFont typeface="+mj-lt"/>
              <a:buAutoNum type="arabicPeriod"/>
            </a:pP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a:t>
            </a:r>
          </a:p>
        </p:txBody>
      </p:sp>
    </p:spTree>
    <p:extLst>
      <p:ext uri="{BB962C8B-B14F-4D97-AF65-F5344CB8AC3E}">
        <p14:creationId xmlns:p14="http://schemas.microsoft.com/office/powerpoint/2010/main" val="3993651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Which one is false?</a:t>
            </a:r>
          </a:p>
          <a:p>
            <a:pPr marL="342900" indent="-342900" fontAlgn="base">
              <a:buFont typeface="+mj-lt"/>
              <a:buAutoNum type="arabicPeriod"/>
            </a:pPr>
            <a:r>
              <a:rPr lang="en-US" sz="1800" dirty="0">
                <a:latin typeface="Calibri" pitchFamily="34" charset="0"/>
                <a:cs typeface="Calibri" pitchFamily="34" charset="0"/>
              </a:rPr>
              <a:t>Whenever the derived class’s default constructor is called, the base class’s default constructor is called automatically.</a:t>
            </a: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rabicPeriod"/>
            </a:pPr>
            <a:r>
              <a:rPr lang="en-US" sz="1800" dirty="0">
                <a:latin typeface="Calibri" pitchFamily="34" charset="0"/>
                <a:cs typeface="Calibri" pitchFamily="34" charset="0"/>
              </a:rPr>
              <a:t>The </a:t>
            </a:r>
            <a:r>
              <a:rPr lang="en-US" sz="1800" dirty="0" err="1">
                <a:latin typeface="Calibri" pitchFamily="34" charset="0"/>
                <a:cs typeface="Calibri" pitchFamily="34" charset="0"/>
              </a:rPr>
              <a:t>parameterised</a:t>
            </a:r>
            <a:r>
              <a:rPr lang="en-US" sz="1800" dirty="0">
                <a:latin typeface="Calibri" pitchFamily="34" charset="0"/>
                <a:cs typeface="Calibri" pitchFamily="34" charset="0"/>
              </a:rPr>
              <a:t> constructor of base class can be called in default constructor of sub class</a:t>
            </a: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rabicPeriod"/>
            </a:pPr>
            <a:r>
              <a:rPr lang="en-US" sz="1800" dirty="0">
                <a:latin typeface="Calibri" pitchFamily="34" charset="0"/>
                <a:cs typeface="Calibri" pitchFamily="34" charset="0"/>
              </a:rPr>
              <a:t>To call the </a:t>
            </a:r>
            <a:r>
              <a:rPr lang="en-US" sz="1800" dirty="0" err="1">
                <a:latin typeface="Calibri" pitchFamily="34" charset="0"/>
                <a:cs typeface="Calibri" pitchFamily="34" charset="0"/>
              </a:rPr>
              <a:t>parameterised</a:t>
            </a:r>
            <a:r>
              <a:rPr lang="en-US" sz="1800" dirty="0">
                <a:latin typeface="Calibri" pitchFamily="34" charset="0"/>
                <a:cs typeface="Calibri" pitchFamily="34" charset="0"/>
              </a:rPr>
              <a:t> constructor of base class, the </a:t>
            </a:r>
            <a:r>
              <a:rPr lang="en-US" sz="1800" dirty="0" err="1">
                <a:latin typeface="Calibri" pitchFamily="34" charset="0"/>
                <a:cs typeface="Calibri" pitchFamily="34" charset="0"/>
              </a:rPr>
              <a:t>parameterised</a:t>
            </a:r>
            <a:r>
              <a:rPr lang="en-US" sz="1800" dirty="0">
                <a:latin typeface="Calibri" pitchFamily="34" charset="0"/>
                <a:cs typeface="Calibri" pitchFamily="34" charset="0"/>
              </a:rPr>
              <a:t> </a:t>
            </a:r>
            <a:r>
              <a:rPr lang="en-US" sz="1800" dirty="0" err="1">
                <a:latin typeface="Calibri" pitchFamily="34" charset="0"/>
                <a:cs typeface="Calibri" pitchFamily="34" charset="0"/>
              </a:rPr>
              <a:t>consructor</a:t>
            </a:r>
            <a:r>
              <a:rPr lang="en-US" sz="1800" dirty="0">
                <a:latin typeface="Calibri" pitchFamily="34" charset="0"/>
                <a:cs typeface="Calibri" pitchFamily="34" charset="0"/>
              </a:rPr>
              <a:t> of sub class must mention it explicitly.</a:t>
            </a: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rabicPeriod"/>
            </a:pPr>
            <a:r>
              <a:rPr lang="en-US" sz="1800" dirty="0">
                <a:latin typeface="Calibri" pitchFamily="34" charset="0"/>
                <a:cs typeface="Calibri" pitchFamily="34" charset="0"/>
              </a:rPr>
              <a:t>The constructor is called in the order of inheritance and not in the order of constructor call</a:t>
            </a:r>
          </a:p>
          <a:p>
            <a:pPr fontAlgn="base"/>
            <a:endParaRPr lang="en-US" sz="1800" dirty="0">
              <a:latin typeface="Calibri" pitchFamily="34" charset="0"/>
              <a:cs typeface="Calibri" pitchFamily="34" charset="0"/>
            </a:endParaRPr>
          </a:p>
          <a:p>
            <a:pPr fontAlgn="base"/>
            <a:r>
              <a:rPr lang="en-US" sz="1800" dirty="0">
                <a:solidFill>
                  <a:srgbClr val="FF0000"/>
                </a:solidFill>
                <a:latin typeface="Calibri" pitchFamily="34" charset="0"/>
                <a:cs typeface="Calibri" pitchFamily="34" charset="0"/>
              </a:rPr>
              <a:t>Answer: Option B</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a:t>
            </a:r>
          </a:p>
        </p:txBody>
      </p:sp>
    </p:spTree>
    <p:extLst>
      <p:ext uri="{BB962C8B-B14F-4D97-AF65-F5344CB8AC3E}">
        <p14:creationId xmlns:p14="http://schemas.microsoft.com/office/powerpoint/2010/main" val="1863456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Whenever we create an object of a class, the default constructor of that class is invoked automatically to initialize the members of the class. </a:t>
            </a:r>
          </a:p>
          <a:p>
            <a:br>
              <a:rPr lang="en-US" sz="1800" dirty="0">
                <a:latin typeface="Calibri" pitchFamily="34" charset="0"/>
                <a:cs typeface="Calibri" pitchFamily="34" charset="0"/>
              </a:rPr>
            </a:br>
            <a:r>
              <a:rPr lang="en-US" sz="1800" dirty="0">
                <a:latin typeface="Calibri" pitchFamily="34" charset="0"/>
                <a:cs typeface="Calibri" pitchFamily="34" charset="0"/>
              </a:rPr>
              <a:t>If we inherit a class from another class and create an object of the derived class, it is clear that the default constructor of the derived class will be invoked but before that the default constructor of all of the base classes will be invoked, </a:t>
            </a:r>
            <a:r>
              <a:rPr lang="en-US" sz="1800" dirty="0" err="1">
                <a:latin typeface="Calibri" pitchFamily="34" charset="0"/>
                <a:cs typeface="Calibri" pitchFamily="34" charset="0"/>
              </a:rPr>
              <a:t>i.e</a:t>
            </a:r>
            <a:r>
              <a:rPr lang="en-US" sz="1800" dirty="0">
                <a:latin typeface="Calibri" pitchFamily="34" charset="0"/>
                <a:cs typeface="Calibri" pitchFamily="34" charset="0"/>
              </a:rPr>
              <a:t> the order of </a:t>
            </a:r>
            <a:r>
              <a:rPr lang="en-US" sz="1800" dirty="0" err="1">
                <a:latin typeface="Calibri" pitchFamily="34" charset="0"/>
                <a:cs typeface="Calibri" pitchFamily="34" charset="0"/>
              </a:rPr>
              <a:t>invokation</a:t>
            </a:r>
            <a:r>
              <a:rPr lang="en-US" sz="1800" dirty="0">
                <a:latin typeface="Calibri" pitchFamily="34" charset="0"/>
                <a:cs typeface="Calibri" pitchFamily="34" charset="0"/>
              </a:rPr>
              <a:t> is that the base class’s default constructor will be invoked first and then the derived class’s default constructor will be invoked.</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Order of execution in constructors and destructors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8762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r>
              <a:rPr lang="en-US" sz="1800" dirty="0">
                <a:latin typeface="Calibri" pitchFamily="34" charset="0"/>
                <a:cs typeface="Calibri" pitchFamily="34" charset="0"/>
              </a:rPr>
              <a:t>// base class</a:t>
            </a:r>
          </a:p>
          <a:p>
            <a:r>
              <a:rPr lang="en-US" sz="1800" dirty="0">
                <a:latin typeface="Calibri" pitchFamily="34" charset="0"/>
                <a:cs typeface="Calibri" pitchFamily="34" charset="0"/>
              </a:rPr>
              <a:t>class person</a:t>
            </a:r>
          </a:p>
          <a:p>
            <a:r>
              <a:rPr lang="en-US" sz="1800" dirty="0">
                <a:latin typeface="Calibri" pitchFamily="34" charset="0"/>
                <a:cs typeface="Calibri" pitchFamily="34" charset="0"/>
              </a:rPr>
              <a:t>{</a:t>
            </a:r>
          </a:p>
          <a:p>
            <a:r>
              <a:rPr lang="en-US" sz="1800" dirty="0">
                <a:latin typeface="Calibri" pitchFamily="34" charset="0"/>
                <a:cs typeface="Calibri" pitchFamily="34" charset="0"/>
              </a:rPr>
              <a:t>    public:</a:t>
            </a:r>
          </a:p>
          <a:p>
            <a:r>
              <a:rPr lang="en-US" sz="1800" dirty="0">
                <a:latin typeface="Calibri" pitchFamily="34" charset="0"/>
                <a:cs typeface="Calibri" pitchFamily="34" charset="0"/>
              </a:rPr>
              <a:t>    // base class constructor</a:t>
            </a:r>
          </a:p>
          <a:p>
            <a:r>
              <a:rPr lang="en-US" sz="1800" dirty="0">
                <a:latin typeface="Calibri" pitchFamily="34" charset="0"/>
                <a:cs typeface="Calibri" pitchFamily="34" charset="0"/>
              </a:rPr>
              <a:t>    person()</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"Inside base class" &lt;&lt; </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p>
          <a:p>
            <a:r>
              <a:rPr lang="en-US" sz="1800" dirty="0">
                <a:latin typeface="Calibri" pitchFamily="34" charset="0"/>
                <a:cs typeface="Calibri" pitchFamily="34" charset="0"/>
              </a:rPr>
              <a:t>};</a:t>
            </a:r>
          </a:p>
          <a:p>
            <a:r>
              <a:rPr lang="en-US" sz="1800" dirty="0">
                <a:latin typeface="Calibri" pitchFamily="34" charset="0"/>
                <a:cs typeface="Calibri" pitchFamily="34" charset="0"/>
              </a:rPr>
              <a:t>// sub class</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Order of execution in constructors and destructors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7749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class student : public person</a:t>
            </a:r>
          </a:p>
          <a:p>
            <a:r>
              <a:rPr lang="en-US" sz="1800" dirty="0">
                <a:latin typeface="Calibri" pitchFamily="34" charset="0"/>
                <a:cs typeface="Calibri" pitchFamily="34" charset="0"/>
              </a:rPr>
              <a:t>{</a:t>
            </a:r>
          </a:p>
          <a:p>
            <a:r>
              <a:rPr lang="en-US" sz="1800" dirty="0">
                <a:latin typeface="Calibri" pitchFamily="34" charset="0"/>
                <a:cs typeface="Calibri" pitchFamily="34" charset="0"/>
              </a:rPr>
              <a:t>    public:</a:t>
            </a:r>
          </a:p>
          <a:p>
            <a:r>
              <a:rPr lang="en-US" sz="1800" dirty="0">
                <a:latin typeface="Calibri" pitchFamily="34" charset="0"/>
                <a:cs typeface="Calibri" pitchFamily="34" charset="0"/>
              </a:rPr>
              <a:t>    //sub class constructor</a:t>
            </a:r>
          </a:p>
          <a:p>
            <a:r>
              <a:rPr lang="en-US" sz="1800" dirty="0">
                <a:latin typeface="Calibri" pitchFamily="34" charset="0"/>
                <a:cs typeface="Calibri" pitchFamily="34" charset="0"/>
              </a:rPr>
              <a:t>    student()</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"Inside sub class" &lt;&lt; </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p>
          <a:p>
            <a:r>
              <a:rPr lang="en-US" sz="1800" dirty="0">
                <a:latin typeface="Calibri" pitchFamily="34" charset="0"/>
                <a:cs typeface="Calibri" pitchFamily="34" charset="0"/>
              </a:rPr>
              <a:t>};</a:t>
            </a:r>
          </a:p>
          <a:p>
            <a:r>
              <a:rPr lang="en-US" sz="1800" dirty="0">
                <a:latin typeface="Calibri" pitchFamily="34" charset="0"/>
                <a:cs typeface="Calibri" pitchFamily="34" charset="0"/>
              </a:rPr>
              <a:t>// main function</a:t>
            </a:r>
          </a:p>
          <a:p>
            <a:r>
              <a:rPr lang="en-US" sz="1800" dirty="0" err="1">
                <a:latin typeface="Calibri" pitchFamily="34" charset="0"/>
                <a:cs typeface="Calibri" pitchFamily="34" charset="0"/>
              </a:rPr>
              <a:t>int</a:t>
            </a:r>
            <a:r>
              <a:rPr lang="en-US" sz="1800" dirty="0">
                <a:latin typeface="Calibri" pitchFamily="34" charset="0"/>
                <a:cs typeface="Calibri" pitchFamily="34" charset="0"/>
              </a:rPr>
              <a:t> main() {</a:t>
            </a:r>
          </a:p>
          <a:p>
            <a:r>
              <a:rPr lang="en-US" sz="1800" dirty="0">
                <a:latin typeface="Calibri" pitchFamily="34" charset="0"/>
                <a:cs typeface="Calibri" pitchFamily="34" charset="0"/>
              </a:rPr>
              <a:t>    // creating object of sub class</a:t>
            </a:r>
          </a:p>
          <a:p>
            <a:r>
              <a:rPr lang="en-US" sz="1800" dirty="0">
                <a:latin typeface="Calibri" pitchFamily="34" charset="0"/>
                <a:cs typeface="Calibri" pitchFamily="34" charset="0"/>
              </a:rPr>
              <a:t>    student s1;</a:t>
            </a:r>
          </a:p>
          <a:p>
            <a:r>
              <a:rPr lang="en-US" sz="1800" dirty="0">
                <a:latin typeface="Calibri" pitchFamily="34" charset="0"/>
                <a:cs typeface="Calibri" pitchFamily="34" charset="0"/>
              </a:rPr>
              <a:t>    return 0;</a:t>
            </a:r>
          </a:p>
          <a:p>
            <a:r>
              <a:rPr lang="en-US" sz="1800" dirty="0">
                <a:latin typeface="Calibri" pitchFamily="34" charset="0"/>
                <a:cs typeface="Calibri" pitchFamily="34" charset="0"/>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Order of execution in constructors and destructors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9202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err="1">
                <a:latin typeface="Calibri" pitchFamily="34" charset="0"/>
                <a:cs typeface="Calibri" pitchFamily="34" charset="0"/>
              </a:rPr>
              <a:t>Ouput</a:t>
            </a:r>
            <a:r>
              <a:rPr lang="en-US" sz="1800" dirty="0">
                <a:latin typeface="Times New Roman" panose="02020603050405020304" pitchFamily="18" charset="0"/>
                <a:cs typeface="Times New Roman" panose="02020603050405020304" pitchFamily="18" charset="0"/>
              </a:rPr>
              <a:t>: </a:t>
            </a:r>
          </a:p>
          <a:p>
            <a:r>
              <a:rPr lang="en-US" sz="1800" dirty="0">
                <a:latin typeface="Calibri"/>
              </a:rPr>
              <a:t>Inside base class</a:t>
            </a:r>
          </a:p>
          <a:p>
            <a:r>
              <a:rPr lang="en-US" sz="1800" dirty="0">
                <a:latin typeface="Calibri"/>
              </a:rPr>
              <a:t>Inside sub class</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Order of execution in constructors and destructors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7461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Why the base class’s constructor is called on creating an object of derived class?</a:t>
            </a:r>
          </a:p>
          <a:p>
            <a:endParaRPr lang="en-US" sz="1800" dirty="0">
              <a:latin typeface="Calibri"/>
            </a:endParaRPr>
          </a:p>
          <a:p>
            <a:r>
              <a:rPr lang="en-US" sz="1800" dirty="0">
                <a:latin typeface="Calibri"/>
              </a:rPr>
              <a:t>To understand this you will have to recall your knowledge on inheritance. </a:t>
            </a:r>
          </a:p>
          <a:p>
            <a:endParaRPr lang="en-US" sz="1800" dirty="0">
              <a:latin typeface="Calibri"/>
            </a:endParaRPr>
          </a:p>
          <a:p>
            <a:r>
              <a:rPr lang="en-US" sz="1800" dirty="0">
                <a:latin typeface="Calibri"/>
              </a:rPr>
              <a:t>What happens when a class is inherited from other? </a:t>
            </a:r>
          </a:p>
          <a:p>
            <a:endParaRPr lang="en-US" sz="1800" dirty="0">
              <a:latin typeface="Calibri"/>
            </a:endParaRPr>
          </a:p>
          <a:p>
            <a:r>
              <a:rPr lang="en-US" sz="1800" dirty="0">
                <a:latin typeface="Calibri"/>
              </a:rPr>
              <a:t>The data members and member functions of base class comes automatically in derived class based on the access </a:t>
            </a:r>
            <a:r>
              <a:rPr lang="en-US" sz="1800" dirty="0" err="1">
                <a:latin typeface="Calibri"/>
              </a:rPr>
              <a:t>specifier</a:t>
            </a:r>
            <a:r>
              <a:rPr lang="en-US" sz="1800" dirty="0">
                <a:latin typeface="Calibri"/>
              </a:rPr>
              <a:t> but the definition of these members exists in base class only. </a:t>
            </a:r>
          </a:p>
          <a:p>
            <a:endParaRPr lang="en-US" sz="1800" dirty="0">
              <a:latin typeface="Calibri"/>
            </a:endParaRPr>
          </a:p>
          <a:p>
            <a:r>
              <a:rPr lang="en-US" sz="1800" dirty="0">
                <a:latin typeface="Calibri"/>
              </a:rPr>
              <a:t>So when we create an object of derived class, all of the members of derived class must be initialized but the inherited members in derived class can only be initialized by the base class’s constructor as the definition of these members exists in base class only. </a:t>
            </a:r>
          </a:p>
          <a:p>
            <a:endParaRPr lang="en-US" sz="1800" dirty="0">
              <a:latin typeface="Calibri"/>
            </a:endParaRPr>
          </a:p>
          <a:p>
            <a:r>
              <a:rPr lang="en-US" sz="1800" dirty="0">
                <a:latin typeface="Calibri"/>
              </a:rPr>
              <a:t>This is why the constructor of base class is called first to initialize all the inherited members.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solidFill>
                  <a:schemeClr val="bg1"/>
                </a:solidFill>
                <a:latin typeface="Calibri"/>
              </a:rPr>
              <a:t>Why the base class’s constructor is called first?</a:t>
            </a:r>
            <a:endParaRPr lang="en" sz="24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5483808"/>
      </p:ext>
    </p:extLst>
  </p:cSld>
  <p:clrMapOvr>
    <a:masterClrMapping/>
  </p:clrMapOvr>
</p:sld>
</file>

<file path=ppt/theme/theme1.xml><?xml version="1.0" encoding="utf-8"?>
<a:theme xmlns:a="http://schemas.openxmlformats.org/drawingml/2006/main" name="Simple Ligh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2347</TotalTime>
  <Words>2983</Words>
  <Application>Microsoft Office PowerPoint</Application>
  <PresentationFormat>On-screen Show (16:9)</PresentationFormat>
  <Paragraphs>438</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Calibri,Sans-Serif</vt:lpstr>
      <vt:lpstr>Times New Roman</vt:lpstr>
      <vt:lpstr>Trebuchet MS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BLACKSTORM</dc:creator>
  <cp:lastModifiedBy>Kartavya kothari</cp:lastModifiedBy>
  <cp:revision>187</cp:revision>
  <dcterms:modified xsi:type="dcterms:W3CDTF">2021-04-09T03:31:44Z</dcterms:modified>
</cp:coreProperties>
</file>