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 id="2147483662" r:id="rId2"/>
  </p:sldMasterIdLst>
  <p:notesMasterIdLst>
    <p:notesMasterId r:id="rId27"/>
  </p:notesMasterIdLst>
  <p:sldIdLst>
    <p:sldId id="256" r:id="rId3"/>
    <p:sldId id="311" r:id="rId4"/>
    <p:sldId id="312" r:id="rId5"/>
    <p:sldId id="331" r:id="rId6"/>
    <p:sldId id="332" r:id="rId7"/>
    <p:sldId id="361" r:id="rId8"/>
    <p:sldId id="334" r:id="rId9"/>
    <p:sldId id="362" r:id="rId10"/>
    <p:sldId id="363" r:id="rId11"/>
    <p:sldId id="364" r:id="rId12"/>
    <p:sldId id="365" r:id="rId13"/>
    <p:sldId id="366" r:id="rId14"/>
    <p:sldId id="367" r:id="rId15"/>
    <p:sldId id="369" r:id="rId16"/>
    <p:sldId id="370" r:id="rId17"/>
    <p:sldId id="368" r:id="rId18"/>
    <p:sldId id="371" r:id="rId19"/>
    <p:sldId id="373" r:id="rId20"/>
    <p:sldId id="374" r:id="rId21"/>
    <p:sldId id="375" r:id="rId22"/>
    <p:sldId id="376" r:id="rId23"/>
    <p:sldId id="378" r:id="rId24"/>
    <p:sldId id="316" r:id="rId25"/>
    <p:sldId id="272" r:id="rId26"/>
  </p:sldIdLst>
  <p:sldSz cx="9144000" cy="5143500" type="screen16x9"/>
  <p:notesSz cx="6858000" cy="9144000"/>
  <p:embeddedFontLst>
    <p:embeddedFont>
      <p:font typeface="Calibri" panose="020F0502020204030204" pitchFamily="34" charset="0"/>
      <p:regular r:id="rId28"/>
      <p:bold r:id="rId29"/>
      <p:italic r:id="rId30"/>
      <p:boldItalic r:id="rId31"/>
    </p:embeddedFont>
    <p:embeddedFont>
      <p:font typeface="Trebuchet MS" panose="020B0603020202020204"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76D807-CCC9-4194-AA7C-43D42408E134}" v="14" dt="2021-01-24T15:51:37.668"/>
    <p1510:client id="{1D827031-0FDB-4118-81BA-80ABF1CA9E14}" v="14" dt="2021-01-18T05:34:10.532"/>
    <p1510:client id="{287D19C1-BE50-49D2-9C19-262B1D5EC661}" v="301" dt="2021-02-21T07:03:58.224"/>
    <p1510:client id="{326864DC-E961-49C8-981D-F65967E7BFFF}" v="487" dt="2021-02-23T14:28:28.999"/>
    <p1510:client id="{3868C6ED-5D49-40C7-87D3-58D59529E061}" v="199" dt="2021-02-20T06:27:06.269"/>
    <p1510:client id="{39509037-2B39-4708-82CD-F0C0CC26B104}" v="277" dt="2021-01-12T06:52:38.457"/>
    <p1510:client id="{3E9574E5-BE2B-4A60-8784-70B87DA9EE13}" v="293" dt="2021-01-22T17:10:13.672"/>
    <p1510:client id="{4090878D-D319-45C3-AD40-3B4F6FD93E4D}" v="206" dt="2021-01-25T05:16:53.612"/>
    <p1510:client id="{59751EE2-E915-412C-BBA9-18ABF5CCEEBA}" v="248" dt="2021-01-19T19:07:17.180"/>
    <p1510:client id="{88E0966D-0821-4501-A0E3-03A6F564B65B}" v="3052" dt="2021-01-17T15:58:03.317"/>
    <p1510:client id="{9C156D09-B980-42AE-B4D4-72C644ADC050}" v="1333" dt="2021-01-18T13:31:52.969"/>
    <p1510:client id="{B80ADEDB-738D-440F-BFD2-F939A19680FF}" v="1026" dt="2021-01-30T10:28:47.941"/>
    <p1510:client id="{B8DC2B14-565A-4F31-AD18-2625B4501B96}" v="120" dt="2021-01-31T05:08:00.758"/>
    <p1510:client id="{E966791D-61D7-42F4-8550-DCFA444D774B}" v="178" dt="2021-02-24T05:41:22.802"/>
  </p1510:revLst>
</p1510:revInfo>
</file>

<file path=ppt/tableStyles.xml><?xml version="1.0" encoding="utf-8"?>
<a:tblStyleLst xmlns:a="http://schemas.openxmlformats.org/drawingml/2006/main" def="{7759E882-A8D7-4043-9315-6DD7658B698E}">
  <a:tblStyle styleId="{7759E882-A8D7-4043-9315-6DD7658B698E}" styleName="Table_0">
    <a:wholeTbl>
      <a:tcTxStyle b="off" i="off">
        <a:font>
          <a:latin typeface="Rockwell"/>
          <a:ea typeface="Rockwell"/>
          <a:cs typeface="Rockwell"/>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9E9E9"/>
          </a:solidFill>
        </a:fill>
      </a:tcStyle>
    </a:wholeTbl>
    <a:band1H>
      <a:tcTxStyle/>
      <a:tcStyle>
        <a:tcBdr/>
        <a:fill>
          <a:solidFill>
            <a:srgbClr val="D0D0D0"/>
          </a:solidFill>
        </a:fill>
      </a:tcStyle>
    </a:band1H>
    <a:band2H>
      <a:tcTxStyle/>
      <a:tcStyle>
        <a:tcBdr/>
      </a:tcStyle>
    </a:band2H>
    <a:band1V>
      <a:tcTxStyle/>
      <a:tcStyle>
        <a:tcBdr/>
        <a:fill>
          <a:solidFill>
            <a:srgbClr val="D0D0D0"/>
          </a:solidFill>
        </a:fill>
      </a:tcStyle>
    </a:band1V>
    <a:band2V>
      <a:tcTxStyle/>
      <a:tcStyle>
        <a:tcBdr/>
      </a:tcStyle>
    </a:band2V>
    <a:lastCol>
      <a:tcTxStyle b="on" i="off">
        <a:font>
          <a:latin typeface="Rockwell"/>
          <a:ea typeface="Rockwell"/>
          <a:cs typeface="Rockwell"/>
        </a:font>
        <a:srgbClr val="FFFFFF"/>
      </a:tcTxStyle>
      <a:tcStyle>
        <a:tcBdr/>
        <a:fill>
          <a:solidFill>
            <a:srgbClr val="5A5A59"/>
          </a:solidFill>
        </a:fill>
      </a:tcStyle>
    </a:lastCol>
    <a:firstCol>
      <a:tcTxStyle b="on" i="off">
        <a:font>
          <a:latin typeface="Rockwell"/>
          <a:ea typeface="Rockwell"/>
          <a:cs typeface="Rockwell"/>
        </a:font>
        <a:srgbClr val="FFFFFF"/>
      </a:tcTxStyle>
      <a:tcStyle>
        <a:tcBdr/>
        <a:fill>
          <a:solidFill>
            <a:srgbClr val="5A5A59"/>
          </a:solidFill>
        </a:fill>
      </a:tcStyle>
    </a:firstCol>
    <a:lastRow>
      <a:tcTxStyle b="on" i="off">
        <a:font>
          <a:latin typeface="Rockwell"/>
          <a:ea typeface="Rockwell"/>
          <a:cs typeface="Rockwell"/>
        </a:font>
        <a:srgbClr val="FFFFFF"/>
      </a:tcTxStyle>
      <a:tcStyle>
        <a:tcBdr>
          <a:top>
            <a:ln w="38100" cap="flat" cmpd="sng">
              <a:solidFill>
                <a:srgbClr val="FFFFFF"/>
              </a:solidFill>
              <a:prstDash val="solid"/>
              <a:round/>
              <a:headEnd type="none" w="sm" len="sm"/>
              <a:tailEnd type="none" w="sm" len="sm"/>
            </a:ln>
          </a:top>
        </a:tcBdr>
        <a:fill>
          <a:solidFill>
            <a:srgbClr val="5A5A59"/>
          </a:solidFill>
        </a:fill>
      </a:tcStyle>
    </a:lastRow>
    <a:seCell>
      <a:tcTxStyle/>
      <a:tcStyle>
        <a:tcBdr/>
      </a:tcStyle>
    </a:seCell>
    <a:swCell>
      <a:tcTxStyle/>
      <a:tcStyle>
        <a:tcBdr/>
      </a:tcStyle>
    </a:swCell>
    <a:firstRow>
      <a:tcTxStyle b="on" i="off">
        <a:font>
          <a:latin typeface="Rockwell"/>
          <a:ea typeface="Rockwell"/>
          <a:cs typeface="Rockwell"/>
        </a:font>
        <a:srgbClr val="FFFFFF"/>
      </a:tcTxStyle>
      <a:tcStyle>
        <a:tcBdr>
          <a:bottom>
            <a:ln w="38100" cap="flat" cmpd="sng">
              <a:solidFill>
                <a:srgbClr val="FFFFFF"/>
              </a:solidFill>
              <a:prstDash val="solid"/>
              <a:round/>
              <a:headEnd type="none" w="sm" len="sm"/>
              <a:tailEnd type="none" w="sm" len="sm"/>
            </a:ln>
          </a:bottom>
        </a:tcBdr>
        <a:fill>
          <a:solidFill>
            <a:srgbClr val="5A5A59"/>
          </a:solidFill>
        </a:fill>
      </a:tcStyle>
    </a:firstRow>
    <a:neCell>
      <a:tcTxStyle/>
      <a:tcStyle>
        <a:tcBdr/>
      </a:tcStyle>
    </a:neCell>
    <a:nwCell>
      <a:tcTxStyle/>
      <a:tcStyle>
        <a:tcBdr/>
      </a:tcStyle>
    </a:nwCell>
  </a:tblStyle>
  <a:tblStyle styleId="{4F05555B-C7E0-42E3-AF80-77FF5334DF8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78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font" Target="fonts/font7.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6.fntdata"/><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5.fntdata"/><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1.fntdata"/><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96c5f5a607_0_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g96c5f5a6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6249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18701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078156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82277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49081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20193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80228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27915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72199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2980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60409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47374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87461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17810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90453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96c5f5a607_0_133: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g96c5f5a607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6c5f5a607_0_16: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96c5f5a60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3735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6061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9572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6426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43222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60962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96c5f5a607_0_30:notes"/>
          <p:cNvSpPr txBox="1">
            <a:spLocks noGrp="1"/>
          </p:cNvSpPr>
          <p:nvPr>
            <p:ph type="body" idx="1"/>
          </p:nvPr>
        </p:nvSpPr>
        <p:spPr>
          <a:xfrm>
            <a:off x="685800" y="4343378"/>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96c5f5a607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0691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50"/>
        <p:cNvGrpSpPr/>
        <p:nvPr/>
      </p:nvGrpSpPr>
      <p:grpSpPr>
        <a:xfrm>
          <a:off x="0" y="0"/>
          <a:ext cx="0" cy="0"/>
          <a:chOff x="0" y="0"/>
          <a:chExt cx="0" cy="0"/>
        </a:xfrm>
      </p:grpSpPr>
      <p:sp>
        <p:nvSpPr>
          <p:cNvPr id="51" name="Google Shape;51;p13"/>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 name="Google Shape;52;p1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obj">
  <p:cSld name="OBJEC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628060" y="2614667"/>
            <a:ext cx="7887900" cy="635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2800"/>
              <a:buNone/>
              <a:defRPr sz="4000" b="0" i="0">
                <a:solidFill>
                  <a:schemeClr val="dk1"/>
                </a:solidFill>
                <a:latin typeface="Trebuchet MS"/>
                <a:ea typeface="Trebuchet MS"/>
                <a:cs typeface="Trebuchet MS"/>
                <a:sym typeface="Trebuchet MS"/>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4"/>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7" name="Google Shape;57;p14"/>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8" name="Google Shape;58;p14"/>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chemeClr val="dk2"/>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3030BC7-148D-4760-91CA-0B9E07E188DE}" type="datetimeFigureOut">
              <a:rPr lang="en-US" smtClean="0"/>
              <a:pPr/>
              <a:t>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1A469-E534-4874-8859-3B11EC500863}"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030BC7-148D-4760-91CA-0B9E07E188DE}" type="datetimeFigureOut">
              <a:rPr lang="en-US" smtClean="0"/>
              <a:pPr/>
              <a:t>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1A469-E534-4874-8859-3B11EC500863}"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030BC7-148D-4760-91CA-0B9E07E188DE}" type="datetimeFigureOut">
              <a:rPr lang="en-US" smtClean="0"/>
              <a:pPr/>
              <a:t>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1A469-E534-4874-8859-3B11EC500863}"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3030BC7-148D-4760-91CA-0B9E07E188DE}" type="datetimeFigureOut">
              <a:rPr lang="en-US" smtClean="0"/>
              <a:pPr/>
              <a:t>2/26/2021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61A469-E534-4874-8859-3B11EC500863}"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3030BC7-148D-4760-91CA-0B9E07E188DE}" type="datetimeFigureOut">
              <a:rPr lang="en-US" smtClean="0"/>
              <a:pPr/>
              <a:t>2/26/2021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61A469-E534-4874-8859-3B11EC500863}"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3030BC7-148D-4760-91CA-0B9E07E188DE}" type="datetimeFigureOut">
              <a:rPr lang="en-US" smtClean="0"/>
              <a:pPr/>
              <a:t>2/26/2021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61A469-E534-4874-8859-3B11EC50086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030BC7-148D-4760-91CA-0B9E07E188DE}" type="datetimeFigureOut">
              <a:rPr lang="en-US" smtClean="0"/>
              <a:pPr/>
              <a:t>2/26/2021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61A469-E534-4874-8859-3B11EC500863}"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030BC7-148D-4760-91CA-0B9E07E188DE}" type="datetimeFigureOut">
              <a:rPr lang="en-US" smtClean="0"/>
              <a:pPr/>
              <a:t>2/26/2021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61A469-E534-4874-8859-3B11EC500863}"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030BC7-148D-4760-91CA-0B9E07E188DE}" type="datetimeFigureOut">
              <a:rPr lang="en-US" smtClean="0"/>
              <a:pPr/>
              <a:t>2/26/2021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61A469-E534-4874-8859-3B11EC500863}"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030BC7-148D-4760-91CA-0B9E07E188DE}" type="datetimeFigureOut">
              <a:rPr lang="en-US" smtClean="0"/>
              <a:pPr/>
              <a:t>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1A469-E534-4874-8859-3B11EC500863}" type="slidenum">
              <a:rPr lang="en-US" smtClean="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030BC7-148D-4760-91CA-0B9E07E188DE}" type="datetimeFigureOut">
              <a:rPr lang="en-US" smtClean="0"/>
              <a:pPr/>
              <a:t>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1A469-E534-4874-8859-3B11EC500863}"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1">
  <p:cSld name="Blank 1">
    <p:spTree>
      <p:nvGrpSpPr>
        <p:cNvPr id="1" name="Shape 54"/>
        <p:cNvGrpSpPr/>
        <p:nvPr/>
      </p:nvGrpSpPr>
      <p:grpSpPr>
        <a:xfrm>
          <a:off x="0" y="0"/>
          <a:ext cx="0" cy="0"/>
          <a:chOff x="0" y="0"/>
          <a:chExt cx="0" cy="0"/>
        </a:xfrm>
      </p:grpSpPr>
      <p:sp>
        <p:nvSpPr>
          <p:cNvPr id="55" name="Google Shape;55;p14"/>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6" name="Google Shape;56;p14"/>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7" name="Google Shape;57;p14"/>
          <p:cNvSpPr txBox="1">
            <a:spLocks noGrp="1"/>
          </p:cNvSpPr>
          <p:nvPr>
            <p:ph type="sldNum" idx="12"/>
          </p:nvPr>
        </p:nvSpPr>
        <p:spPr>
          <a:xfrm>
            <a:off x="6583680" y="4783455"/>
            <a:ext cx="2103000" cy="257100"/>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solidFill>
                <a:schemeClr val="dk2"/>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33030BC7-148D-4760-91CA-0B9E07E188DE}" type="datetimeFigureOut">
              <a:rPr lang="en-US" smtClean="0"/>
              <a:pPr/>
              <a:t>2/26/2021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4361A469-E534-4874-8859-3B11EC50086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4" name="Google Shape;64;p15"/>
          <p:cNvSpPr txBox="1"/>
          <p:nvPr/>
        </p:nvSpPr>
        <p:spPr>
          <a:xfrm>
            <a:off x="1057272" y="1288764"/>
            <a:ext cx="1700400" cy="217200"/>
          </a:xfrm>
          <a:prstGeom prst="rect">
            <a:avLst/>
          </a:prstGeom>
          <a:noFill/>
          <a:ln>
            <a:noFill/>
          </a:ln>
        </p:spPr>
        <p:txBody>
          <a:bodyPr spcFirstLastPara="1" wrap="square" lIns="0" tIns="0" rIns="0" bIns="0" anchor="t" anchorCtr="0">
            <a:noAutofit/>
          </a:bodyPr>
          <a:lstStyle/>
          <a:p>
            <a:pPr marL="0" marR="0" lvl="0" indent="0" algn="l" rtl="0">
              <a:lnSpc>
                <a:spcPct val="112142"/>
              </a:lnSpc>
              <a:spcBef>
                <a:spcPts val="0"/>
              </a:spcBef>
              <a:spcAft>
                <a:spcPts val="0"/>
              </a:spcAft>
              <a:buNone/>
            </a:pPr>
            <a:r>
              <a:rPr lang="en" sz="1400">
                <a:solidFill>
                  <a:srgbClr val="FFFFFF"/>
                </a:solidFill>
                <a:latin typeface="Trebuchet MS"/>
                <a:ea typeface="Trebuchet MS"/>
                <a:cs typeface="Trebuchet MS"/>
                <a:sym typeface="Trebuchet MS"/>
              </a:rPr>
              <a:t>EditEdit MasterMaster  texttext stylesstyles</a:t>
            </a:r>
            <a:endParaRPr sz="1400">
              <a:latin typeface="Trebuchet MS"/>
              <a:ea typeface="Trebuchet MS"/>
              <a:cs typeface="Trebuchet MS"/>
              <a:sym typeface="Trebuchet MS"/>
            </a:endParaRPr>
          </a:p>
        </p:txBody>
      </p:sp>
      <p:pic>
        <p:nvPicPr>
          <p:cNvPr id="4" name="Picture 3" descr="Logo, company name&#10;&#10;Description automatically generated">
            <a:extLst>
              <a:ext uri="{FF2B5EF4-FFF2-40B4-BE49-F238E27FC236}">
                <a16:creationId xmlns:a16="http://schemas.microsoft.com/office/drawing/2014/main" id="{B6694CB6-B6E1-4B1A-96F3-D43C0D1FAA0B}"/>
              </a:ext>
            </a:extLst>
          </p:cNvPr>
          <p:cNvPicPr>
            <a:picLocks noChangeAspect="1"/>
          </p:cNvPicPr>
          <p:nvPr/>
        </p:nvPicPr>
        <p:blipFill>
          <a:blip r:embed="rId3"/>
          <a:stretch>
            <a:fillRect/>
          </a:stretch>
        </p:blipFill>
        <p:spPr>
          <a:xfrm>
            <a:off x="5225235" y="1161385"/>
            <a:ext cx="3405963" cy="2820729"/>
          </a:xfrm>
          <a:prstGeom prst="rect">
            <a:avLst/>
          </a:prstGeom>
        </p:spPr>
      </p:pic>
      <p:sp>
        <p:nvSpPr>
          <p:cNvPr id="5" name="TextBox 4">
            <a:extLst>
              <a:ext uri="{FF2B5EF4-FFF2-40B4-BE49-F238E27FC236}">
                <a16:creationId xmlns:a16="http://schemas.microsoft.com/office/drawing/2014/main" id="{7B2D9052-DA56-4630-BE36-AB8167995E78}"/>
              </a:ext>
            </a:extLst>
          </p:cNvPr>
          <p:cNvSpPr txBox="1"/>
          <p:nvPr/>
        </p:nvSpPr>
        <p:spPr>
          <a:xfrm>
            <a:off x="429142" y="2217806"/>
            <a:ext cx="4167963" cy="461665"/>
          </a:xfrm>
          <a:prstGeom prst="rect">
            <a:avLst/>
          </a:prstGeom>
          <a:noFill/>
        </p:spPr>
        <p:txBody>
          <a:bodyPr wrap="square" lIns="91440" tIns="45720" rIns="91440" bIns="45720" rtlCol="0" anchor="t">
            <a:spAutoFit/>
          </a:bodyPr>
          <a:lstStyle/>
          <a:p>
            <a:pPr algn="ctr"/>
            <a:r>
              <a:rPr lang="en-US" sz="2000" b="1"/>
              <a:t>Practical Lecture :</a:t>
            </a:r>
            <a:r>
              <a:rPr lang="en-US" sz="2400">
                <a:latin typeface="Calibri"/>
              </a:rPr>
              <a:t>String</a:t>
            </a:r>
            <a:r>
              <a:rPr lang="en-US" sz="2000" b="1"/>
              <a:t> </a:t>
            </a:r>
            <a:endParaRPr lang="en-US" sz="2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706789"/>
            <a:ext cx="8952289" cy="4131024"/>
          </a:xfrm>
          <a:prstGeom prst="rect">
            <a:avLst/>
          </a:prstGeom>
          <a:noFill/>
          <a:ln>
            <a:noFill/>
          </a:ln>
        </p:spPr>
        <p:txBody>
          <a:bodyPr spcFirstLastPara="1" wrap="square" lIns="91425" tIns="91425" rIns="91425" bIns="91425" anchor="t" anchorCtr="0">
            <a:noAutofit/>
          </a:bodyPr>
          <a:lstStyle/>
          <a:p>
            <a:endParaRPr lang="en-US" sz="1800" dirty="0">
              <a:latin typeface="Calibri"/>
              <a:cs typeface="Calibri"/>
            </a:endParaRPr>
          </a:p>
          <a:p>
            <a:r>
              <a:rPr lang="en-US" sz="1800" b="1" dirty="0">
                <a:latin typeface="Calibri"/>
                <a:cs typeface="Calibri"/>
              </a:rPr>
              <a:t> </a:t>
            </a:r>
            <a:r>
              <a:rPr lang="en-US" sz="1800" b="1" dirty="0">
                <a:latin typeface="Calibri"/>
              </a:rPr>
              <a:t>4. capacity() :-</a:t>
            </a:r>
            <a:r>
              <a:rPr lang="en-US" sz="1800" dirty="0">
                <a:latin typeface="Calibri"/>
              </a:rPr>
              <a:t> This function returns the capacity allocated to the string, which can be equal to or more than the size of the string. Additional space is allocated so that when the new characters are added to the string, the operations can be done efficiently.</a:t>
            </a:r>
            <a:endParaRPr lang="en-US" sz="1800" dirty="0">
              <a:latin typeface="Calibri"/>
              <a:cs typeface="Calibri"/>
            </a:endParaRPr>
          </a:p>
          <a:p>
            <a:endParaRPr lang="en-US" sz="1800" dirty="0">
              <a:latin typeface="Calibri"/>
            </a:endParaRPr>
          </a:p>
          <a:p>
            <a:r>
              <a:rPr lang="en-US" sz="1800" b="1" dirty="0">
                <a:latin typeface="Calibri"/>
              </a:rPr>
              <a:t>5. resize() :- </a:t>
            </a:r>
            <a:r>
              <a:rPr lang="en-US" sz="1800" dirty="0">
                <a:latin typeface="Calibri"/>
              </a:rPr>
              <a:t>This function changes the size of string, the size can be increased or decreased.</a:t>
            </a:r>
          </a:p>
          <a:p>
            <a:endParaRPr lang="en-US" sz="1800" b="1" dirty="0">
              <a:latin typeface="Calibri"/>
            </a:endParaRPr>
          </a:p>
          <a:p>
            <a:r>
              <a:rPr lang="en-US" sz="1800" b="1" dirty="0">
                <a:latin typeface="Calibri"/>
              </a:rPr>
              <a:t>6.length():-</a:t>
            </a:r>
            <a:r>
              <a:rPr lang="en-US" sz="1800" dirty="0">
                <a:latin typeface="Calibri"/>
              </a:rPr>
              <a:t>This function finds the length of the string</a:t>
            </a:r>
          </a:p>
          <a:p>
            <a:endParaRPr lang="en-US" sz="1800" dirty="0">
              <a:latin typeface="Calibri"/>
            </a:endParaRPr>
          </a:p>
          <a:p>
            <a:r>
              <a:rPr lang="en-US" sz="1800" b="1" dirty="0">
                <a:latin typeface="Calibri"/>
              </a:rPr>
              <a:t>7.shrink_to_fit() :- </a:t>
            </a:r>
            <a:r>
              <a:rPr lang="en-US" sz="1800" dirty="0">
                <a:latin typeface="Calibri"/>
              </a:rPr>
              <a:t>This function decreases the capacity of the string and makes it equal to the minimum capacity of the string. This operation is useful to save additional memory if we are sure that no further addition of characters have to be made.</a:t>
            </a:r>
            <a:endParaRPr lang="en-US" dirty="0">
              <a:latin typeface="Calibri"/>
            </a:endParaRPr>
          </a:p>
          <a:p>
            <a:endParaRPr lang="en-US" sz="1800" dirty="0">
              <a:latin typeface="Calibri"/>
              <a:cs typeface="Calibri"/>
            </a:endParaRPr>
          </a:p>
          <a:p>
            <a:endParaRPr lang="en-US" sz="1800">
              <a:latin typeface="Calibri"/>
            </a:endParaRPr>
          </a:p>
          <a:p>
            <a:r>
              <a:rPr lang="en-US" sz="1800" dirty="0">
                <a:latin typeface="Calibri"/>
              </a:rPr>
              <a:t>  </a:t>
            </a:r>
          </a:p>
          <a:p>
            <a:endParaRPr lang="en-US" sz="1800">
              <a:latin typeface="Calibri"/>
            </a:endParaRPr>
          </a:p>
          <a:p>
            <a:endParaRPr lang="en-US" sz="1800">
              <a:latin typeface="Calibri"/>
            </a:endParaRPr>
          </a:p>
          <a:p>
            <a:endParaRPr lang="en-US" sz="1800">
              <a:latin typeface="Calibri"/>
            </a:endParaRPr>
          </a:p>
          <a:p>
            <a:endParaRPr lang="en-US" sz="1800">
              <a:latin typeface="Calibri"/>
            </a:endParaRPr>
          </a:p>
          <a:p>
            <a:br>
              <a:rPr lang="en-US" dirty="0"/>
            </a:br>
            <a:endParaRPr lang="en-US" sz="1800">
              <a:latin typeface="Calibri"/>
            </a:endParaRPr>
          </a:p>
          <a:p>
            <a:br>
              <a:rPr lang="en-US" sz="1600" dirty="0"/>
            </a:br>
            <a:endParaRPr lang="en-US" sz="1800">
              <a:latin typeface="Calibri"/>
            </a:endParaRPr>
          </a:p>
          <a:p>
            <a:endParaRPr lang="en-US" sz="1800">
              <a:solidFill>
                <a:srgbClr val="FF0000"/>
              </a:solidFill>
              <a:latin typeface="Calibri"/>
            </a:endParaRPr>
          </a:p>
          <a:p>
            <a:endParaRPr lang="en-US" sz="1800">
              <a:latin typeface="Calibri"/>
              <a:cs typeface="Calibri"/>
            </a:endParaRPr>
          </a:p>
          <a:p>
            <a:pPr>
              <a:lnSpc>
                <a:spcPct val="150000"/>
              </a:lnSpc>
            </a:pPr>
            <a:br>
              <a:rPr lang="en-US" sz="1600" dirty="0">
                <a:latin typeface="Calibri"/>
                <a:cs typeface="Calibri"/>
              </a:rPr>
            </a:br>
            <a:endParaRPr lang="en-US" sz="1800">
              <a:latin typeface="Calibri"/>
              <a:cs typeface="Calibri"/>
            </a:endParaRPr>
          </a:p>
          <a:p>
            <a:pPr marL="114300">
              <a:lnSpc>
                <a:spcPct val="150000"/>
              </a:lnSpc>
            </a:pPr>
            <a:br>
              <a:rPr lang="en-US" sz="1600" dirty="0">
                <a:latin typeface="Calibri" panose="020F0502020204030204" pitchFamily="34" charset="0"/>
                <a:cs typeface="Calibri"/>
              </a:rPr>
            </a:br>
            <a:endParaRPr lang="en-US" sz="1800">
              <a:latin typeface="Calibri" panose="020F0502020204030204" pitchFamily="34" charset="0"/>
              <a:cs typeface="Calibri"/>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Operation on String</a:t>
            </a:r>
            <a:endParaRPr lang="en" sz="2800" b="1">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03460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706789"/>
            <a:ext cx="8952289" cy="4131024"/>
          </a:xfrm>
          <a:prstGeom prst="rect">
            <a:avLst/>
          </a:prstGeom>
          <a:noFill/>
          <a:ln>
            <a:noFill/>
          </a:ln>
        </p:spPr>
        <p:txBody>
          <a:bodyPr spcFirstLastPara="1" wrap="square" lIns="91425" tIns="91425" rIns="91425" bIns="91425" anchor="t" anchorCtr="0">
            <a:noAutofit/>
          </a:bodyPr>
          <a:lstStyle/>
          <a:p>
            <a:r>
              <a:rPr lang="en-US" sz="1800" dirty="0">
                <a:latin typeface="Calibri"/>
              </a:rPr>
              <a:t>#include&lt;iostream&gt; </a:t>
            </a:r>
          </a:p>
          <a:p>
            <a:r>
              <a:rPr lang="en-US" sz="1800" dirty="0">
                <a:latin typeface="Calibri"/>
              </a:rPr>
              <a:t>#include&lt;string&gt; // for string class </a:t>
            </a:r>
          </a:p>
          <a:p>
            <a:r>
              <a:rPr lang="en-US" sz="1800" dirty="0">
                <a:latin typeface="Calibri"/>
              </a:rPr>
              <a:t>using namespace std; </a:t>
            </a:r>
          </a:p>
          <a:p>
            <a:r>
              <a:rPr lang="en-US" sz="1800" dirty="0">
                <a:latin typeface="Calibri"/>
              </a:rPr>
              <a:t>int main() </a:t>
            </a:r>
          </a:p>
          <a:p>
            <a:r>
              <a:rPr lang="en-US" sz="1800" dirty="0">
                <a:latin typeface="Calibri"/>
              </a:rPr>
              <a:t>{ </a:t>
            </a:r>
          </a:p>
          <a:p>
            <a:r>
              <a:rPr lang="en-US" sz="1800" dirty="0">
                <a:latin typeface="Calibri"/>
              </a:rPr>
              <a:t>    string str = "learn and grow and learn fast"; </a:t>
            </a:r>
          </a:p>
          <a:p>
            <a:endParaRPr lang="en-US" sz="1800" dirty="0">
              <a:latin typeface="Calibri"/>
            </a:endParaRPr>
          </a:p>
          <a:p>
            <a:r>
              <a:rPr lang="en-US" sz="1800" dirty="0">
                <a:latin typeface="Calibri"/>
              </a:rPr>
              <a:t>    </a:t>
            </a:r>
            <a:r>
              <a:rPr lang="en-US" sz="1800" dirty="0" err="1">
                <a:latin typeface="Calibri"/>
              </a:rPr>
              <a:t>cout</a:t>
            </a:r>
            <a:r>
              <a:rPr lang="en-US" sz="1800" dirty="0">
                <a:latin typeface="Calibri"/>
              </a:rPr>
              <a:t> &lt;&lt; "The initial string is : "; </a:t>
            </a:r>
          </a:p>
          <a:p>
            <a:r>
              <a:rPr lang="en-US" sz="1800" dirty="0">
                <a:latin typeface="Calibri"/>
              </a:rPr>
              <a:t>    </a:t>
            </a:r>
            <a:r>
              <a:rPr lang="en-US" sz="1800" dirty="0" err="1">
                <a:latin typeface="Calibri"/>
              </a:rPr>
              <a:t>cout</a:t>
            </a:r>
            <a:r>
              <a:rPr lang="en-US" sz="1800" dirty="0">
                <a:latin typeface="Calibri"/>
              </a:rPr>
              <a:t> &lt;&lt; str &lt;&lt; </a:t>
            </a:r>
            <a:r>
              <a:rPr lang="en-US" sz="1800" dirty="0" err="1">
                <a:latin typeface="Calibri"/>
              </a:rPr>
              <a:t>endl</a:t>
            </a:r>
            <a:r>
              <a:rPr lang="en-US" sz="1800" dirty="0">
                <a:latin typeface="Calibri"/>
              </a:rPr>
              <a:t>; </a:t>
            </a:r>
          </a:p>
          <a:p>
            <a:r>
              <a:rPr lang="en-US" sz="1800" dirty="0">
                <a:latin typeface="Calibri"/>
              </a:rPr>
              <a:t>    </a:t>
            </a:r>
            <a:r>
              <a:rPr lang="en-US" sz="1800" dirty="0" err="1">
                <a:latin typeface="Calibri"/>
              </a:rPr>
              <a:t>str.resize</a:t>
            </a:r>
            <a:r>
              <a:rPr lang="en-US" sz="1800" dirty="0">
                <a:latin typeface="Calibri"/>
              </a:rPr>
              <a:t>(13); </a:t>
            </a:r>
          </a:p>
          <a:p>
            <a:r>
              <a:rPr lang="en-US" sz="1800" dirty="0">
                <a:latin typeface="Calibri"/>
              </a:rPr>
              <a:t>    </a:t>
            </a:r>
            <a:r>
              <a:rPr lang="en-US" sz="1800" dirty="0" err="1">
                <a:latin typeface="Calibri"/>
              </a:rPr>
              <a:t>cout</a:t>
            </a:r>
            <a:r>
              <a:rPr lang="en-US" sz="1800" dirty="0">
                <a:latin typeface="Calibri"/>
              </a:rPr>
              <a:t> &lt;&lt; "The string after resize operation is : "; </a:t>
            </a:r>
          </a:p>
          <a:p>
            <a:r>
              <a:rPr lang="en-US" sz="1800" dirty="0">
                <a:latin typeface="Calibri"/>
              </a:rPr>
              <a:t>    </a:t>
            </a:r>
            <a:r>
              <a:rPr lang="en-US" sz="1800" dirty="0" err="1">
                <a:latin typeface="Calibri"/>
              </a:rPr>
              <a:t>cout</a:t>
            </a:r>
            <a:r>
              <a:rPr lang="en-US" sz="1800" dirty="0">
                <a:latin typeface="Calibri"/>
              </a:rPr>
              <a:t> &lt;&lt; str &lt;&lt; </a:t>
            </a:r>
            <a:r>
              <a:rPr lang="en-US" sz="1800" dirty="0" err="1">
                <a:latin typeface="Calibri"/>
              </a:rPr>
              <a:t>endl</a:t>
            </a:r>
            <a:r>
              <a:rPr lang="en-US" sz="1800" dirty="0">
                <a:latin typeface="Calibri"/>
              </a:rPr>
              <a:t>; </a:t>
            </a:r>
          </a:p>
          <a:p>
            <a:r>
              <a:rPr lang="en-US" sz="1800" dirty="0">
                <a:latin typeface="Calibri"/>
              </a:rPr>
              <a:t>    </a:t>
            </a:r>
            <a:r>
              <a:rPr lang="en-US" sz="1800" dirty="0" err="1">
                <a:latin typeface="Calibri"/>
              </a:rPr>
              <a:t>cout</a:t>
            </a:r>
            <a:r>
              <a:rPr lang="en-US" sz="1800" dirty="0">
                <a:latin typeface="Calibri"/>
              </a:rPr>
              <a:t> &lt;&lt; "The capacity of string is : "; </a:t>
            </a:r>
          </a:p>
          <a:p>
            <a:r>
              <a:rPr lang="en-US" sz="1800" dirty="0">
                <a:latin typeface="Calibri"/>
              </a:rPr>
              <a:t>    </a:t>
            </a:r>
            <a:r>
              <a:rPr lang="en-US" sz="1800" dirty="0" err="1">
                <a:latin typeface="Calibri"/>
              </a:rPr>
              <a:t>cout</a:t>
            </a:r>
            <a:r>
              <a:rPr lang="en-US" sz="1800" dirty="0">
                <a:latin typeface="Calibri"/>
              </a:rPr>
              <a:t> &lt;&lt; </a:t>
            </a:r>
            <a:r>
              <a:rPr lang="en-US" sz="1800" dirty="0" err="1">
                <a:latin typeface="Calibri"/>
              </a:rPr>
              <a:t>str.capacity</a:t>
            </a:r>
            <a:r>
              <a:rPr lang="en-US" sz="1800" dirty="0">
                <a:latin typeface="Calibri"/>
              </a:rPr>
              <a:t>() &lt;&lt; </a:t>
            </a:r>
            <a:r>
              <a:rPr lang="en-US" sz="1800" dirty="0" err="1">
                <a:latin typeface="Calibri"/>
              </a:rPr>
              <a:t>endl</a:t>
            </a:r>
            <a:r>
              <a:rPr lang="en-US" sz="1800" dirty="0">
                <a:latin typeface="Calibri"/>
              </a:rPr>
              <a:t>; </a:t>
            </a:r>
          </a:p>
          <a:p>
            <a:r>
              <a:rPr lang="en-US" sz="1800" dirty="0">
                <a:latin typeface="Calibri"/>
              </a:rPr>
              <a:t>    </a:t>
            </a:r>
            <a:r>
              <a:rPr lang="en-US" sz="1800" dirty="0" err="1">
                <a:latin typeface="Calibri"/>
              </a:rPr>
              <a:t>cout</a:t>
            </a:r>
            <a:r>
              <a:rPr lang="en-US" sz="1800" dirty="0">
                <a:latin typeface="Calibri"/>
              </a:rPr>
              <a:t>&lt;&lt;"The length of the string is :"&lt;&lt;</a:t>
            </a:r>
            <a:r>
              <a:rPr lang="en-US" sz="1800" dirty="0" err="1">
                <a:latin typeface="Calibri"/>
              </a:rPr>
              <a:t>str.length</a:t>
            </a:r>
            <a:r>
              <a:rPr lang="en-US" sz="1800" dirty="0">
                <a:latin typeface="Calibri"/>
              </a:rPr>
              <a:t>()&lt;&lt;</a:t>
            </a:r>
            <a:r>
              <a:rPr lang="en-US" sz="1800" dirty="0" err="1">
                <a:latin typeface="Calibri"/>
              </a:rPr>
              <a:t>endl</a:t>
            </a:r>
            <a:r>
              <a:rPr lang="en-US" sz="1800" dirty="0">
                <a:latin typeface="Calibri"/>
              </a:rPr>
              <a:t>; </a:t>
            </a:r>
          </a:p>
          <a:p>
            <a:r>
              <a:rPr lang="en-US" sz="1800" dirty="0">
                <a:latin typeface="Calibri"/>
              </a:rPr>
              <a:t>  </a:t>
            </a:r>
            <a:br>
              <a:rPr lang="en-US" sz="1600" dirty="0">
                <a:latin typeface="Calibri" panose="020F0502020204030204" pitchFamily="34" charset="0"/>
                <a:cs typeface="Calibri"/>
              </a:rPr>
            </a:br>
            <a:endParaRPr lang="en-US" sz="1800">
              <a:latin typeface="Calibri" panose="020F0502020204030204" pitchFamily="34" charset="0"/>
              <a:cs typeface="Calibri"/>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Operation on String</a:t>
            </a:r>
            <a:endParaRPr lang="en" sz="2800" b="1">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53136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706789"/>
            <a:ext cx="8952289" cy="4131024"/>
          </a:xfrm>
          <a:prstGeom prst="rect">
            <a:avLst/>
          </a:prstGeom>
          <a:noFill/>
          <a:ln>
            <a:noFill/>
          </a:ln>
        </p:spPr>
        <p:txBody>
          <a:bodyPr spcFirstLastPara="1" wrap="square" lIns="91425" tIns="91425" rIns="91425" bIns="91425" anchor="t" anchorCtr="0">
            <a:noAutofit/>
          </a:bodyPr>
          <a:lstStyle/>
          <a:p>
            <a:r>
              <a:rPr lang="en-US" sz="1800" dirty="0">
                <a:latin typeface="Calibri"/>
                <a:cs typeface="Calibri"/>
              </a:rPr>
              <a:t>  </a:t>
            </a:r>
            <a:r>
              <a:rPr lang="en-US" sz="1800" dirty="0" err="1">
                <a:latin typeface="Calibri"/>
                <a:cs typeface="Calibri"/>
              </a:rPr>
              <a:t>str.shrink_to_fit</a:t>
            </a:r>
            <a:r>
              <a:rPr lang="en-US" sz="1800" dirty="0">
                <a:latin typeface="Calibri"/>
                <a:cs typeface="Calibri"/>
              </a:rPr>
              <a:t>(); </a:t>
            </a:r>
            <a:endParaRPr lang="en-US" sz="1800" dirty="0"/>
          </a:p>
          <a:p>
            <a:r>
              <a:rPr lang="en-US" sz="1800" dirty="0">
                <a:latin typeface="Calibri"/>
                <a:cs typeface="Calibri"/>
              </a:rPr>
              <a:t>    </a:t>
            </a:r>
            <a:r>
              <a:rPr lang="en-US" sz="1800" dirty="0" err="1">
                <a:latin typeface="Calibri"/>
                <a:cs typeface="Calibri"/>
              </a:rPr>
              <a:t>cout</a:t>
            </a:r>
            <a:r>
              <a:rPr lang="en-US" sz="1800" dirty="0">
                <a:latin typeface="Calibri"/>
                <a:cs typeface="Calibri"/>
              </a:rPr>
              <a:t> &lt;&lt; "The new capacity after shrinking is : "; </a:t>
            </a:r>
            <a:endParaRPr lang="en-US" sz="1800" dirty="0">
              <a:cs typeface="Calibri"/>
            </a:endParaRPr>
          </a:p>
          <a:p>
            <a:r>
              <a:rPr lang="en-US" sz="1800" dirty="0">
                <a:latin typeface="Calibri"/>
                <a:cs typeface="Calibri"/>
              </a:rPr>
              <a:t>    </a:t>
            </a:r>
            <a:r>
              <a:rPr lang="en-US" sz="1800" dirty="0" err="1">
                <a:latin typeface="Calibri"/>
                <a:cs typeface="Calibri"/>
              </a:rPr>
              <a:t>cout</a:t>
            </a:r>
            <a:r>
              <a:rPr lang="en-US" sz="1800" dirty="0">
                <a:latin typeface="Calibri"/>
                <a:cs typeface="Calibri"/>
              </a:rPr>
              <a:t> &lt;&lt; </a:t>
            </a:r>
            <a:r>
              <a:rPr lang="en-US" sz="1800" dirty="0" err="1">
                <a:latin typeface="Calibri"/>
                <a:cs typeface="Calibri"/>
              </a:rPr>
              <a:t>str.capacity</a:t>
            </a:r>
            <a:r>
              <a:rPr lang="en-US" sz="1800" dirty="0">
                <a:latin typeface="Calibri"/>
                <a:cs typeface="Calibri"/>
              </a:rPr>
              <a:t>() &lt;&lt; </a:t>
            </a:r>
            <a:r>
              <a:rPr lang="en-US" sz="1800" dirty="0" err="1">
                <a:latin typeface="Calibri"/>
                <a:cs typeface="Calibri"/>
              </a:rPr>
              <a:t>endl</a:t>
            </a:r>
            <a:r>
              <a:rPr lang="en-US" sz="1800" dirty="0">
                <a:latin typeface="Calibri"/>
                <a:cs typeface="Calibri"/>
              </a:rPr>
              <a:t>; </a:t>
            </a:r>
            <a:endParaRPr lang="en-US" sz="1800" dirty="0">
              <a:cs typeface="Calibri"/>
            </a:endParaRPr>
          </a:p>
          <a:p>
            <a:endParaRPr lang="en-US" sz="1800" dirty="0"/>
          </a:p>
          <a:p>
            <a:r>
              <a:rPr lang="en-US" sz="1800" dirty="0">
                <a:latin typeface="Calibri"/>
                <a:cs typeface="Calibri"/>
              </a:rPr>
              <a:t>    return 0; </a:t>
            </a:r>
            <a:endParaRPr lang="en-US" sz="1800" dirty="0"/>
          </a:p>
          <a:p>
            <a:endParaRPr lang="en-US" sz="1800" dirty="0"/>
          </a:p>
          <a:p>
            <a:r>
              <a:rPr lang="en-US" sz="1800" dirty="0">
                <a:latin typeface="Calibri"/>
                <a:cs typeface="Calibri"/>
              </a:rPr>
              <a:t>} </a:t>
            </a:r>
            <a:endParaRPr lang="en-US" sz="1800" dirty="0"/>
          </a:p>
          <a:p>
            <a:endParaRPr lang="en-US" sz="1800" dirty="0"/>
          </a:p>
          <a:p>
            <a:endParaRPr lang="en-US" sz="1800" dirty="0"/>
          </a:p>
          <a:p>
            <a:endParaRPr lang="en-US" sz="1800" dirty="0"/>
          </a:p>
          <a:p>
            <a:r>
              <a:rPr lang="en-US" sz="1800" dirty="0">
                <a:latin typeface="Calibri"/>
                <a:cs typeface="Calibri"/>
              </a:rPr>
              <a:t>  </a:t>
            </a:r>
            <a:endParaRPr lang="en-US" sz="1800" dirty="0"/>
          </a:p>
          <a:p>
            <a:endParaRPr lang="en-US" sz="1800" dirty="0"/>
          </a:p>
          <a:p>
            <a:endParaRPr lang="en-US" sz="1800" dirty="0"/>
          </a:p>
          <a:p>
            <a:endParaRPr lang="en-US" sz="1800" dirty="0"/>
          </a:p>
          <a:p>
            <a:endParaRPr lang="en-US" sz="1800" dirty="0"/>
          </a:p>
          <a:p>
            <a:br>
              <a:rPr lang="en-US" sz="1800" dirty="0"/>
            </a:br>
            <a:endParaRPr lang="en-US" sz="1800" dirty="0"/>
          </a:p>
          <a:p>
            <a:br>
              <a:rPr lang="en-US" sz="1800" dirty="0"/>
            </a:br>
            <a:endParaRPr lang="en-US" sz="1800" dirty="0"/>
          </a:p>
          <a:p>
            <a:endParaRPr lang="en-US" sz="1800" dirty="0"/>
          </a:p>
          <a:p>
            <a:endParaRPr lang="en-US" sz="1800" dirty="0"/>
          </a:p>
          <a:p>
            <a:pPr>
              <a:lnSpc>
                <a:spcPct val="150000"/>
              </a:lnSpc>
            </a:pPr>
            <a:br>
              <a:rPr lang="en-US" sz="1800" dirty="0"/>
            </a:br>
            <a:endParaRPr lang="en-US" sz="1800" dirty="0"/>
          </a:p>
          <a:p>
            <a:endParaRPr lang="en-US"/>
          </a:p>
          <a:p>
            <a:r>
              <a:rPr lang="en-US" sz="1800" dirty="0">
                <a:latin typeface="Calibri"/>
              </a:rPr>
              <a:t>  </a:t>
            </a:r>
            <a:br>
              <a:rPr lang="en-US" sz="1600" dirty="0">
                <a:latin typeface="Calibri" panose="020F0502020204030204" pitchFamily="34" charset="0"/>
                <a:cs typeface="Calibri"/>
              </a:rPr>
            </a:br>
            <a:endParaRPr lang="en-US" sz="1800">
              <a:latin typeface="Calibri" panose="020F0502020204030204" pitchFamily="34" charset="0"/>
              <a:cs typeface="Calibri"/>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Operation on String</a:t>
            </a:r>
            <a:endParaRPr lang="en" sz="2800" b="1">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66933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706789"/>
            <a:ext cx="8952289" cy="4131024"/>
          </a:xfrm>
          <a:prstGeom prst="rect">
            <a:avLst/>
          </a:prstGeom>
          <a:noFill/>
          <a:ln>
            <a:noFill/>
          </a:ln>
        </p:spPr>
        <p:txBody>
          <a:bodyPr spcFirstLastPara="1" wrap="square" lIns="91425" tIns="91425" rIns="91425" bIns="91425" anchor="t" anchorCtr="0">
            <a:noAutofit/>
          </a:bodyPr>
          <a:lstStyle/>
          <a:p>
            <a:endParaRPr lang="en-US"/>
          </a:p>
          <a:p>
            <a:endParaRPr lang="en-US" sz="1800" dirty="0">
              <a:latin typeface="Calibri"/>
            </a:endParaRPr>
          </a:p>
          <a:p>
            <a:r>
              <a:rPr lang="en-US" sz="1800" b="1" dirty="0">
                <a:latin typeface="Calibri"/>
              </a:rPr>
              <a:t>8. begin() :-</a:t>
            </a:r>
            <a:r>
              <a:rPr lang="en-US" sz="1800" dirty="0">
                <a:latin typeface="Calibri"/>
              </a:rPr>
              <a:t> This function returns an iterator to beginning of the string.</a:t>
            </a:r>
            <a:endParaRPr lang="en-US" dirty="0"/>
          </a:p>
          <a:p>
            <a:endParaRPr lang="en-US" sz="1800" dirty="0">
              <a:latin typeface="Calibri"/>
            </a:endParaRPr>
          </a:p>
          <a:p>
            <a:r>
              <a:rPr lang="en-US" sz="1800" b="1" dirty="0">
                <a:latin typeface="Calibri"/>
              </a:rPr>
              <a:t>9. end() :- </a:t>
            </a:r>
            <a:r>
              <a:rPr lang="en-US" sz="1800" dirty="0">
                <a:latin typeface="Calibri"/>
              </a:rPr>
              <a:t>This function returns an iterator to end of the string.</a:t>
            </a:r>
          </a:p>
          <a:p>
            <a:endParaRPr lang="en-US" sz="1800" dirty="0">
              <a:latin typeface="Calibri"/>
            </a:endParaRPr>
          </a:p>
          <a:p>
            <a:r>
              <a:rPr lang="en-US" sz="1800" b="1" dirty="0">
                <a:latin typeface="Calibri"/>
              </a:rPr>
              <a:t>10. </a:t>
            </a:r>
            <a:r>
              <a:rPr lang="en-US" sz="1800" b="1" dirty="0" err="1">
                <a:latin typeface="Calibri"/>
              </a:rPr>
              <a:t>rbegin</a:t>
            </a:r>
            <a:r>
              <a:rPr lang="en-US" sz="1800" b="1" dirty="0">
                <a:latin typeface="Calibri"/>
              </a:rPr>
              <a:t>() :-</a:t>
            </a:r>
            <a:r>
              <a:rPr lang="en-US" sz="1800" dirty="0">
                <a:latin typeface="Calibri"/>
              </a:rPr>
              <a:t> This function returns a reverse iterator pointing at the end of string.</a:t>
            </a:r>
          </a:p>
          <a:p>
            <a:endParaRPr lang="en-US" sz="1800" dirty="0">
              <a:latin typeface="Calibri"/>
            </a:endParaRPr>
          </a:p>
          <a:p>
            <a:r>
              <a:rPr lang="en-US" sz="1800" b="1" dirty="0">
                <a:latin typeface="Calibri"/>
              </a:rPr>
              <a:t>11. rend() :-</a:t>
            </a:r>
            <a:r>
              <a:rPr lang="en-US" sz="1800" dirty="0">
                <a:latin typeface="Calibri"/>
              </a:rPr>
              <a:t> This function returns a reverse iterator pointing at beginning of string.</a:t>
            </a:r>
          </a:p>
          <a:p>
            <a:endParaRPr lang="en-US" sz="1800" dirty="0">
              <a:latin typeface="Calibri"/>
              <a:cs typeface="Calibri"/>
            </a:endParaRPr>
          </a:p>
          <a:p>
            <a:endParaRPr lang="en-US" sz="1800" dirty="0">
              <a:latin typeface="Calibri"/>
            </a:endParaRPr>
          </a:p>
          <a:p>
            <a:endParaRPr lang="en-US" sz="1800" dirty="0">
              <a:latin typeface="Calibri"/>
            </a:endParaRPr>
          </a:p>
          <a:p>
            <a:endParaRPr lang="en-US" sz="1800" dirty="0">
              <a:latin typeface="Calibri"/>
            </a:endParaRPr>
          </a:p>
          <a:p>
            <a:r>
              <a:rPr lang="en-US" sz="1800" dirty="0">
                <a:latin typeface="Calibri"/>
                <a:cs typeface="Calibri"/>
              </a:rPr>
              <a:t>  </a:t>
            </a:r>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br>
              <a:rPr lang="en-US" sz="1800" dirty="0"/>
            </a:br>
            <a:endParaRPr lang="en-US" sz="1800" dirty="0">
              <a:latin typeface="Calibri"/>
            </a:endParaRPr>
          </a:p>
          <a:p>
            <a:br>
              <a:rPr lang="en-US" sz="1800" dirty="0"/>
            </a:br>
            <a:endParaRPr lang="en-US" sz="1800" dirty="0">
              <a:latin typeface="Calibri"/>
            </a:endParaRPr>
          </a:p>
          <a:p>
            <a:endParaRPr lang="en-US" sz="1800" dirty="0">
              <a:latin typeface="Calibri"/>
            </a:endParaRPr>
          </a:p>
          <a:p>
            <a:endParaRPr lang="en-US" sz="1800" dirty="0">
              <a:latin typeface="Calibri"/>
            </a:endParaRPr>
          </a:p>
          <a:p>
            <a:pPr>
              <a:lnSpc>
                <a:spcPct val="150000"/>
              </a:lnSpc>
            </a:pPr>
            <a:br>
              <a:rPr lang="en-US" sz="1800" dirty="0"/>
            </a:br>
            <a:endParaRPr lang="en-US" sz="1800" dirty="0">
              <a:latin typeface="Calibri"/>
            </a:endParaRPr>
          </a:p>
          <a:p>
            <a:endParaRPr lang="en-US" sz="1800" dirty="0">
              <a:latin typeface="Calibri"/>
            </a:endParaRPr>
          </a:p>
          <a:p>
            <a:r>
              <a:rPr lang="en-US" sz="1800" dirty="0">
                <a:latin typeface="Calibri"/>
              </a:rPr>
              <a:t>  </a:t>
            </a:r>
            <a:br>
              <a:rPr lang="en-US" sz="1800" dirty="0">
                <a:latin typeface="Calibri" panose="020F0502020204030204" pitchFamily="34" charset="0"/>
                <a:cs typeface="Calibri"/>
              </a:rPr>
            </a:br>
            <a:endParaRPr lang="en-US" sz="1800">
              <a:latin typeface="Calibri" panose="020F0502020204030204" pitchFamily="34" charset="0"/>
              <a:cs typeface="Calibri"/>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Operation on String</a:t>
            </a:r>
            <a:endParaRPr lang="en" sz="2800" b="1">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03934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31308"/>
            <a:ext cx="8952289" cy="4206505"/>
          </a:xfrm>
          <a:prstGeom prst="rect">
            <a:avLst/>
          </a:prstGeom>
          <a:noFill/>
          <a:ln>
            <a:noFill/>
          </a:ln>
        </p:spPr>
        <p:txBody>
          <a:bodyPr spcFirstLastPara="1" wrap="square" lIns="91425" tIns="91425" rIns="91425" bIns="91425" anchor="t" anchorCtr="0">
            <a:noAutofit/>
          </a:bodyPr>
          <a:lstStyle/>
          <a:p>
            <a:r>
              <a:rPr lang="en-US" sz="1800" dirty="0">
                <a:latin typeface="Calibri"/>
              </a:rPr>
              <a:t>#include&lt;iostream&gt; </a:t>
            </a:r>
          </a:p>
          <a:p>
            <a:r>
              <a:rPr lang="en-US" sz="1800" dirty="0">
                <a:latin typeface="Calibri"/>
              </a:rPr>
              <a:t>#include&lt;string&gt; using namespace std; </a:t>
            </a:r>
          </a:p>
          <a:p>
            <a:r>
              <a:rPr lang="en-US" sz="1800" dirty="0">
                <a:latin typeface="Calibri"/>
              </a:rPr>
              <a:t>int main() </a:t>
            </a:r>
          </a:p>
          <a:p>
            <a:r>
              <a:rPr lang="en-US" sz="1800" dirty="0">
                <a:latin typeface="Calibri"/>
              </a:rPr>
              <a:t>{ </a:t>
            </a:r>
          </a:p>
          <a:p>
            <a:r>
              <a:rPr lang="en-US" sz="1800" dirty="0">
                <a:latin typeface="Calibri"/>
              </a:rPr>
              <a:t>    string str = "</a:t>
            </a:r>
            <a:r>
              <a:rPr lang="en-US" sz="1800" dirty="0" err="1">
                <a:latin typeface="Calibri"/>
              </a:rPr>
              <a:t>learnandgrow</a:t>
            </a:r>
            <a:r>
              <a:rPr lang="en-US" sz="1800" dirty="0">
                <a:latin typeface="Calibri"/>
              </a:rPr>
              <a:t>"; </a:t>
            </a:r>
          </a:p>
          <a:p>
            <a:r>
              <a:rPr lang="en-US" sz="1800" dirty="0">
                <a:latin typeface="Calibri"/>
              </a:rPr>
              <a:t>    std::string::iterator it; </a:t>
            </a:r>
          </a:p>
          <a:p>
            <a:r>
              <a:rPr lang="en-US" sz="1800" dirty="0">
                <a:latin typeface="Calibri"/>
              </a:rPr>
              <a:t>    std::string::</a:t>
            </a:r>
            <a:r>
              <a:rPr lang="en-US" sz="1800" dirty="0" err="1">
                <a:latin typeface="Calibri"/>
              </a:rPr>
              <a:t>reverse_iterator</a:t>
            </a:r>
            <a:r>
              <a:rPr lang="en-US" sz="1800" dirty="0">
                <a:latin typeface="Calibri"/>
              </a:rPr>
              <a:t> it1; </a:t>
            </a:r>
          </a:p>
          <a:p>
            <a:r>
              <a:rPr lang="en-US" sz="1800" dirty="0">
                <a:latin typeface="Calibri"/>
              </a:rPr>
              <a:t>    </a:t>
            </a:r>
            <a:r>
              <a:rPr lang="en-US" sz="1800" dirty="0" err="1">
                <a:latin typeface="Calibri"/>
              </a:rPr>
              <a:t>cout</a:t>
            </a:r>
            <a:r>
              <a:rPr lang="en-US" sz="1800" dirty="0">
                <a:latin typeface="Calibri"/>
              </a:rPr>
              <a:t> &lt;&lt; "The string using forward iterators is : "; </a:t>
            </a:r>
          </a:p>
          <a:p>
            <a:r>
              <a:rPr lang="en-US" sz="1800" dirty="0">
                <a:latin typeface="Calibri"/>
              </a:rPr>
              <a:t>    for (it=</a:t>
            </a:r>
            <a:r>
              <a:rPr lang="en-US" sz="1800" dirty="0" err="1">
                <a:latin typeface="Calibri"/>
              </a:rPr>
              <a:t>str.begin</a:t>
            </a:r>
            <a:r>
              <a:rPr lang="en-US" sz="1800" dirty="0">
                <a:latin typeface="Calibri"/>
              </a:rPr>
              <a:t>(); it!=</a:t>
            </a:r>
            <a:r>
              <a:rPr lang="en-US" sz="1800" dirty="0" err="1">
                <a:latin typeface="Calibri"/>
              </a:rPr>
              <a:t>str.end</a:t>
            </a:r>
            <a:r>
              <a:rPr lang="en-US" sz="1800" dirty="0">
                <a:latin typeface="Calibri"/>
              </a:rPr>
              <a:t>(); it++) </a:t>
            </a:r>
          </a:p>
          <a:p>
            <a:r>
              <a:rPr lang="en-US" sz="1800" dirty="0">
                <a:latin typeface="Calibri"/>
              </a:rPr>
              <a:t>    </a:t>
            </a:r>
            <a:r>
              <a:rPr lang="en-US" sz="1800" dirty="0" err="1">
                <a:latin typeface="Calibri"/>
              </a:rPr>
              <a:t>cout</a:t>
            </a:r>
            <a:r>
              <a:rPr lang="en-US" sz="1800" dirty="0">
                <a:latin typeface="Calibri"/>
              </a:rPr>
              <a:t> &lt;&lt; *it; </a:t>
            </a:r>
          </a:p>
          <a:p>
            <a:r>
              <a:rPr lang="en-US" sz="1800" dirty="0">
                <a:latin typeface="Calibri"/>
              </a:rPr>
              <a:t>    </a:t>
            </a:r>
            <a:r>
              <a:rPr lang="en-US" sz="1800" dirty="0" err="1">
                <a:latin typeface="Calibri"/>
              </a:rPr>
              <a:t>cout</a:t>
            </a:r>
            <a:r>
              <a:rPr lang="en-US" sz="1800" dirty="0">
                <a:latin typeface="Calibri"/>
              </a:rPr>
              <a:t> &lt;&lt; </a:t>
            </a:r>
            <a:r>
              <a:rPr lang="en-US" sz="1800" dirty="0" err="1">
                <a:latin typeface="Calibri"/>
              </a:rPr>
              <a:t>endl</a:t>
            </a:r>
            <a:r>
              <a:rPr lang="en-US" sz="1800" dirty="0">
                <a:latin typeface="Calibri"/>
              </a:rPr>
              <a:t>; </a:t>
            </a:r>
          </a:p>
          <a:p>
            <a:r>
              <a:rPr lang="en-US" sz="1800" dirty="0">
                <a:latin typeface="Calibri"/>
              </a:rPr>
              <a:t>    </a:t>
            </a:r>
            <a:r>
              <a:rPr lang="en-US" sz="1800" dirty="0" err="1">
                <a:latin typeface="Calibri"/>
              </a:rPr>
              <a:t>cout</a:t>
            </a:r>
            <a:r>
              <a:rPr lang="en-US" sz="1800" dirty="0">
                <a:latin typeface="Calibri"/>
              </a:rPr>
              <a:t> &lt;&lt; "The reverse string using reverse iterators is : "; </a:t>
            </a:r>
          </a:p>
          <a:p>
            <a:r>
              <a:rPr lang="en-US" sz="1800" dirty="0">
                <a:latin typeface="Calibri"/>
              </a:rPr>
              <a:t>    for (it1=</a:t>
            </a:r>
            <a:r>
              <a:rPr lang="en-US" sz="1800" dirty="0" err="1">
                <a:latin typeface="Calibri"/>
              </a:rPr>
              <a:t>str.rbegin</a:t>
            </a:r>
            <a:r>
              <a:rPr lang="en-US" sz="1800" dirty="0">
                <a:latin typeface="Calibri"/>
              </a:rPr>
              <a:t>(); it1!=</a:t>
            </a:r>
            <a:r>
              <a:rPr lang="en-US" sz="1800" dirty="0" err="1">
                <a:latin typeface="Calibri"/>
              </a:rPr>
              <a:t>str.rend</a:t>
            </a:r>
            <a:r>
              <a:rPr lang="en-US" sz="1800" dirty="0">
                <a:latin typeface="Calibri"/>
              </a:rPr>
              <a:t>(); it1++) </a:t>
            </a:r>
          </a:p>
          <a:p>
            <a:r>
              <a:rPr lang="en-US" sz="1800" dirty="0">
                <a:latin typeface="Calibri"/>
              </a:rPr>
              <a:t>    </a:t>
            </a:r>
            <a:r>
              <a:rPr lang="en-US" sz="1800" dirty="0" err="1">
                <a:latin typeface="Calibri"/>
              </a:rPr>
              <a:t>cout</a:t>
            </a:r>
            <a:r>
              <a:rPr lang="en-US" sz="1800" dirty="0">
                <a:latin typeface="Calibri"/>
              </a:rPr>
              <a:t> &lt;&lt; *it1; </a:t>
            </a:r>
          </a:p>
          <a:p>
            <a:r>
              <a:rPr lang="en-US" sz="1800" dirty="0">
                <a:latin typeface="Calibri"/>
              </a:rPr>
              <a:t>    </a:t>
            </a:r>
            <a:r>
              <a:rPr lang="en-US" sz="1800" dirty="0" err="1">
                <a:latin typeface="Calibri"/>
              </a:rPr>
              <a:t>cout</a:t>
            </a:r>
            <a:r>
              <a:rPr lang="en-US" sz="1800" dirty="0">
                <a:latin typeface="Calibri"/>
              </a:rPr>
              <a:t> &lt;&lt; </a:t>
            </a:r>
            <a:r>
              <a:rPr lang="en-US" sz="1800" dirty="0" err="1">
                <a:latin typeface="Calibri"/>
              </a:rPr>
              <a:t>endl</a:t>
            </a:r>
            <a:r>
              <a:rPr lang="en-US" sz="1800" dirty="0">
                <a:latin typeface="Calibri"/>
              </a:rPr>
              <a:t>; </a:t>
            </a:r>
          </a:p>
          <a:p>
            <a:r>
              <a:rPr lang="en-US" sz="1800" dirty="0">
                <a:latin typeface="Calibri"/>
              </a:rPr>
              <a:t>    return 0;  }</a:t>
            </a:r>
          </a:p>
          <a:p>
            <a:endParaRPr lang="en-US" sz="1800" dirty="0">
              <a:latin typeface="Calibri"/>
            </a:endParaRPr>
          </a:p>
          <a:p>
            <a:endParaRPr lang="en-US" sz="1800">
              <a:latin typeface="Calibri"/>
            </a:endParaRPr>
          </a:p>
          <a:p>
            <a:endParaRPr lang="en-US" sz="1800" dirty="0">
              <a:latin typeface="Calibri"/>
            </a:endParaRPr>
          </a:p>
          <a:p>
            <a:endParaRPr lang="en-US" sz="1800" dirty="0">
              <a:latin typeface="Calibri"/>
              <a:cs typeface="Calibri"/>
            </a:endParaRPr>
          </a:p>
          <a:p>
            <a:endParaRPr lang="en-US" sz="1800" dirty="0">
              <a:latin typeface="Calibri"/>
            </a:endParaRPr>
          </a:p>
          <a:p>
            <a:endParaRPr lang="en-US" sz="1800" dirty="0">
              <a:latin typeface="Calibri"/>
            </a:endParaRPr>
          </a:p>
          <a:p>
            <a:endParaRPr lang="en-US" sz="1800" dirty="0">
              <a:latin typeface="Calibri"/>
            </a:endParaRPr>
          </a:p>
          <a:p>
            <a:r>
              <a:rPr lang="en-US" sz="1800" dirty="0">
                <a:latin typeface="Calibri"/>
                <a:cs typeface="Calibri"/>
              </a:rPr>
              <a:t>  </a:t>
            </a:r>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br>
              <a:rPr lang="en-US" sz="1800" dirty="0"/>
            </a:br>
            <a:endParaRPr lang="en-US" sz="1800" dirty="0">
              <a:latin typeface="Calibri"/>
            </a:endParaRPr>
          </a:p>
          <a:p>
            <a:br>
              <a:rPr lang="en-US" sz="1800" dirty="0"/>
            </a:br>
            <a:endParaRPr lang="en-US" sz="1800" dirty="0">
              <a:latin typeface="Calibri"/>
            </a:endParaRPr>
          </a:p>
          <a:p>
            <a:endParaRPr lang="en-US" sz="1800" dirty="0">
              <a:latin typeface="Calibri"/>
            </a:endParaRPr>
          </a:p>
          <a:p>
            <a:endParaRPr lang="en-US" sz="1800" dirty="0">
              <a:latin typeface="Calibri"/>
            </a:endParaRPr>
          </a:p>
          <a:p>
            <a:pPr>
              <a:lnSpc>
                <a:spcPct val="150000"/>
              </a:lnSpc>
            </a:pPr>
            <a:br>
              <a:rPr lang="en-US" sz="1800" dirty="0"/>
            </a:br>
            <a:endParaRPr lang="en-US" sz="1800" dirty="0">
              <a:latin typeface="Calibri"/>
            </a:endParaRPr>
          </a:p>
          <a:p>
            <a:endParaRPr lang="en-US" sz="1800" dirty="0">
              <a:latin typeface="Calibri"/>
            </a:endParaRPr>
          </a:p>
          <a:p>
            <a:r>
              <a:rPr lang="en-US" sz="1800" dirty="0">
                <a:latin typeface="Calibri"/>
              </a:rPr>
              <a:t>  </a:t>
            </a:r>
            <a:br>
              <a:rPr lang="en-US" sz="1800" dirty="0">
                <a:latin typeface="Calibri" panose="020F0502020204030204" pitchFamily="34" charset="0"/>
                <a:cs typeface="Calibri"/>
              </a:rPr>
            </a:br>
            <a:endParaRPr lang="en-US" sz="1800">
              <a:latin typeface="Calibri" panose="020F0502020204030204" pitchFamily="34" charset="0"/>
              <a:cs typeface="Calibri"/>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Operation on String</a:t>
            </a:r>
            <a:endParaRPr lang="en" sz="2800" b="1">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72659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631308"/>
            <a:ext cx="8952289" cy="4206505"/>
          </a:xfrm>
          <a:prstGeom prst="rect">
            <a:avLst/>
          </a:prstGeom>
          <a:noFill/>
          <a:ln>
            <a:noFill/>
          </a:ln>
        </p:spPr>
        <p:txBody>
          <a:bodyPr spcFirstLastPara="1" wrap="square" lIns="91425" tIns="91425" rIns="91425" bIns="91425" anchor="t" anchorCtr="0">
            <a:noAutofit/>
          </a:bodyPr>
          <a:lstStyle/>
          <a:p>
            <a:endParaRPr lang="en-US" sz="1800">
              <a:latin typeface="Calibri"/>
            </a:endParaRPr>
          </a:p>
          <a:p>
            <a:r>
              <a:rPr lang="en-US" sz="1800" b="1" dirty="0">
                <a:latin typeface="Calibri"/>
              </a:rPr>
              <a:t>12. copy(“char array”, </a:t>
            </a:r>
            <a:r>
              <a:rPr lang="en-US" sz="1800" b="1" dirty="0" err="1">
                <a:latin typeface="Calibri"/>
              </a:rPr>
              <a:t>len</a:t>
            </a:r>
            <a:r>
              <a:rPr lang="en-US" sz="1800" b="1" dirty="0">
                <a:latin typeface="Calibri"/>
              </a:rPr>
              <a:t>, pos) :- </a:t>
            </a:r>
            <a:r>
              <a:rPr lang="en-US" sz="1800" dirty="0">
                <a:latin typeface="Calibri"/>
              </a:rPr>
              <a:t>This function copies the substring in target character array mentioned in its arguments. It takes 3 arguments, target char array, length to be copied and starting position in string to start copying.</a:t>
            </a:r>
          </a:p>
          <a:p>
            <a:endParaRPr lang="en-US" sz="1800" dirty="0">
              <a:latin typeface="Calibri"/>
            </a:endParaRPr>
          </a:p>
          <a:p>
            <a:endParaRPr lang="en-US" sz="1800" dirty="0">
              <a:latin typeface="Calibri"/>
            </a:endParaRPr>
          </a:p>
          <a:p>
            <a:r>
              <a:rPr lang="en-US" sz="1800" b="1" dirty="0">
                <a:latin typeface="Calibri"/>
              </a:rPr>
              <a:t>13. swap() :-</a:t>
            </a:r>
            <a:r>
              <a:rPr lang="en-US" sz="1800" dirty="0">
                <a:latin typeface="Calibri"/>
              </a:rPr>
              <a:t> This function swaps one string with other.</a:t>
            </a:r>
            <a:endParaRPr lang="en-US" dirty="0">
              <a:latin typeface="Calibri"/>
            </a:endParaRPr>
          </a:p>
          <a:p>
            <a:endParaRPr lang="en-US" sz="1800" dirty="0">
              <a:latin typeface="Calibri"/>
            </a:endParaRPr>
          </a:p>
          <a:p>
            <a:endParaRPr lang="en-US" sz="1800" dirty="0">
              <a:latin typeface="Calibri"/>
            </a:endParaRPr>
          </a:p>
          <a:p>
            <a:endParaRPr lang="en-US" sz="1800">
              <a:latin typeface="Calibri"/>
            </a:endParaRPr>
          </a:p>
          <a:p>
            <a:endParaRPr lang="en-US" sz="1800" dirty="0">
              <a:latin typeface="Calibri"/>
            </a:endParaRPr>
          </a:p>
          <a:p>
            <a:endParaRPr lang="en-US" sz="1800" dirty="0">
              <a:latin typeface="Calibri"/>
              <a:cs typeface="Calibri"/>
            </a:endParaRPr>
          </a:p>
          <a:p>
            <a:endParaRPr lang="en-US" sz="1800" dirty="0">
              <a:latin typeface="Calibri"/>
            </a:endParaRPr>
          </a:p>
          <a:p>
            <a:endParaRPr lang="en-US" sz="1800" dirty="0">
              <a:latin typeface="Calibri"/>
            </a:endParaRPr>
          </a:p>
          <a:p>
            <a:endParaRPr lang="en-US" sz="1800" dirty="0">
              <a:latin typeface="Calibri"/>
            </a:endParaRPr>
          </a:p>
          <a:p>
            <a:r>
              <a:rPr lang="en-US" sz="1800" dirty="0">
                <a:latin typeface="Calibri"/>
                <a:cs typeface="Calibri"/>
              </a:rPr>
              <a:t>  </a:t>
            </a:r>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a:p>
            <a:br>
              <a:rPr lang="en-US" sz="1800" dirty="0"/>
            </a:br>
            <a:endParaRPr lang="en-US" sz="1800" dirty="0">
              <a:latin typeface="Calibri"/>
            </a:endParaRPr>
          </a:p>
          <a:p>
            <a:br>
              <a:rPr lang="en-US" sz="1800" dirty="0"/>
            </a:br>
            <a:endParaRPr lang="en-US" sz="1800" dirty="0">
              <a:latin typeface="Calibri"/>
            </a:endParaRPr>
          </a:p>
          <a:p>
            <a:endParaRPr lang="en-US" sz="1800" dirty="0">
              <a:latin typeface="Calibri"/>
            </a:endParaRPr>
          </a:p>
          <a:p>
            <a:endParaRPr lang="en-US" sz="1800" dirty="0">
              <a:latin typeface="Calibri"/>
            </a:endParaRPr>
          </a:p>
          <a:p>
            <a:pPr>
              <a:lnSpc>
                <a:spcPct val="150000"/>
              </a:lnSpc>
            </a:pPr>
            <a:br>
              <a:rPr lang="en-US" sz="1800" dirty="0"/>
            </a:br>
            <a:endParaRPr lang="en-US" sz="1800" dirty="0">
              <a:latin typeface="Calibri"/>
            </a:endParaRPr>
          </a:p>
          <a:p>
            <a:endParaRPr lang="en-US" sz="1800" dirty="0">
              <a:latin typeface="Calibri"/>
            </a:endParaRPr>
          </a:p>
          <a:p>
            <a:r>
              <a:rPr lang="en-US" sz="1800" dirty="0">
                <a:latin typeface="Calibri"/>
              </a:rPr>
              <a:t>  </a:t>
            </a:r>
            <a:br>
              <a:rPr lang="en-US" sz="1800" dirty="0">
                <a:latin typeface="Calibri" panose="020F0502020204030204" pitchFamily="34" charset="0"/>
                <a:cs typeface="Calibri"/>
              </a:rPr>
            </a:br>
            <a:endParaRPr lang="en-US" sz="1800">
              <a:latin typeface="Calibri" panose="020F0502020204030204" pitchFamily="34" charset="0"/>
              <a:cs typeface="Calibri"/>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Operation on String</a:t>
            </a:r>
            <a:endParaRPr lang="en" sz="2800" b="1">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42089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706789"/>
            <a:ext cx="8952289" cy="4131024"/>
          </a:xfrm>
          <a:prstGeom prst="rect">
            <a:avLst/>
          </a:prstGeom>
          <a:noFill/>
          <a:ln>
            <a:noFill/>
          </a:ln>
        </p:spPr>
        <p:txBody>
          <a:bodyPr spcFirstLastPara="1" wrap="square" lIns="91425" tIns="91425" rIns="91425" bIns="91425" anchor="t" anchorCtr="0">
            <a:noAutofit/>
          </a:bodyPr>
          <a:lstStyle/>
          <a:p>
            <a:r>
              <a:rPr lang="en-US" sz="1800" dirty="0">
                <a:latin typeface="Calibri"/>
              </a:rPr>
              <a:t>#include&lt;iostream&gt; </a:t>
            </a:r>
          </a:p>
          <a:p>
            <a:r>
              <a:rPr lang="en-US" sz="1800" dirty="0">
                <a:latin typeface="Calibri"/>
              </a:rPr>
              <a:t>#include&lt;string&gt; </a:t>
            </a:r>
          </a:p>
          <a:p>
            <a:r>
              <a:rPr lang="en-US" sz="1800" dirty="0">
                <a:latin typeface="Calibri"/>
              </a:rPr>
              <a:t>using namespace std; </a:t>
            </a:r>
          </a:p>
          <a:p>
            <a:r>
              <a:rPr lang="en-US" sz="1800" dirty="0">
                <a:latin typeface="Calibri"/>
              </a:rPr>
              <a:t>int main() </a:t>
            </a:r>
          </a:p>
          <a:p>
            <a:r>
              <a:rPr lang="en-US" sz="1800" dirty="0">
                <a:latin typeface="Calibri"/>
              </a:rPr>
              <a:t>{ </a:t>
            </a:r>
          </a:p>
          <a:p>
            <a:r>
              <a:rPr lang="en-US" sz="1800" dirty="0">
                <a:latin typeface="Calibri"/>
              </a:rPr>
              <a:t>    string str1 = "learn grow and explore"; </a:t>
            </a:r>
          </a:p>
          <a:p>
            <a:r>
              <a:rPr lang="en-US" sz="1800" dirty="0">
                <a:latin typeface="Calibri"/>
              </a:rPr>
              <a:t>    string str2 = "learn grow"; </a:t>
            </a:r>
          </a:p>
          <a:p>
            <a:r>
              <a:rPr lang="en-US" sz="1800" dirty="0">
                <a:latin typeface="Calibri"/>
              </a:rPr>
              <a:t>    char </a:t>
            </a:r>
            <a:r>
              <a:rPr lang="en-US" sz="1800" dirty="0" err="1">
                <a:latin typeface="Calibri"/>
              </a:rPr>
              <a:t>ch</a:t>
            </a:r>
            <a:r>
              <a:rPr lang="en-US" sz="1800" dirty="0">
                <a:latin typeface="Calibri"/>
              </a:rPr>
              <a:t>[80]; </a:t>
            </a:r>
          </a:p>
          <a:p>
            <a:r>
              <a:rPr lang="en-US" sz="1800" dirty="0">
                <a:latin typeface="Calibri"/>
              </a:rPr>
              <a:t>    str1.copy(ch,13,0); </a:t>
            </a:r>
          </a:p>
          <a:p>
            <a:r>
              <a:rPr lang="en-US" sz="1800" dirty="0">
                <a:latin typeface="Calibri"/>
              </a:rPr>
              <a:t>    </a:t>
            </a:r>
            <a:r>
              <a:rPr lang="en-US" sz="1800" dirty="0" err="1">
                <a:latin typeface="Calibri"/>
              </a:rPr>
              <a:t>cout</a:t>
            </a:r>
            <a:r>
              <a:rPr lang="en-US" sz="1800" dirty="0">
                <a:latin typeface="Calibri"/>
              </a:rPr>
              <a:t> &lt;&lt; "The new copied character array is : "; </a:t>
            </a:r>
          </a:p>
          <a:p>
            <a:r>
              <a:rPr lang="en-US" sz="1800" dirty="0">
                <a:latin typeface="Calibri"/>
              </a:rPr>
              <a:t>    </a:t>
            </a:r>
            <a:r>
              <a:rPr lang="en-US" sz="1800" dirty="0" err="1">
                <a:latin typeface="Calibri"/>
              </a:rPr>
              <a:t>cout</a:t>
            </a:r>
            <a:r>
              <a:rPr lang="en-US" sz="1800" dirty="0">
                <a:latin typeface="Calibri"/>
              </a:rPr>
              <a:t> &lt;&lt; </a:t>
            </a:r>
            <a:r>
              <a:rPr lang="en-US" sz="1800" dirty="0" err="1">
                <a:latin typeface="Calibri"/>
              </a:rPr>
              <a:t>ch</a:t>
            </a:r>
            <a:r>
              <a:rPr lang="en-US" sz="1800" dirty="0">
                <a:latin typeface="Calibri"/>
              </a:rPr>
              <a:t> &lt;&lt; </a:t>
            </a:r>
            <a:r>
              <a:rPr lang="en-US" sz="1800" dirty="0" err="1">
                <a:latin typeface="Calibri"/>
              </a:rPr>
              <a:t>endl</a:t>
            </a:r>
            <a:r>
              <a:rPr lang="en-US" sz="1800" dirty="0">
                <a:latin typeface="Calibri"/>
              </a:rPr>
              <a:t> &lt;&lt; </a:t>
            </a:r>
            <a:r>
              <a:rPr lang="en-US" sz="1800" dirty="0" err="1">
                <a:latin typeface="Calibri"/>
              </a:rPr>
              <a:t>endl</a:t>
            </a:r>
            <a:r>
              <a:rPr lang="en-US" sz="1800" dirty="0">
                <a:latin typeface="Calibri"/>
              </a:rPr>
              <a:t>; </a:t>
            </a:r>
          </a:p>
          <a:p>
            <a:r>
              <a:rPr lang="en-US" sz="1800" dirty="0">
                <a:latin typeface="Calibri"/>
              </a:rPr>
              <a:t>    </a:t>
            </a:r>
            <a:r>
              <a:rPr lang="en-US" sz="1800" dirty="0" err="1">
                <a:latin typeface="Calibri"/>
              </a:rPr>
              <a:t>cout</a:t>
            </a:r>
            <a:r>
              <a:rPr lang="en-US" sz="1800" dirty="0">
                <a:latin typeface="Calibri"/>
              </a:rPr>
              <a:t> &lt;&lt; "The 1st string before swapping is : "; </a:t>
            </a:r>
          </a:p>
          <a:p>
            <a:r>
              <a:rPr lang="en-US" sz="1800" dirty="0">
                <a:latin typeface="Calibri"/>
              </a:rPr>
              <a:t>    </a:t>
            </a:r>
            <a:r>
              <a:rPr lang="en-US" sz="1800" dirty="0" err="1">
                <a:latin typeface="Calibri"/>
              </a:rPr>
              <a:t>cout</a:t>
            </a:r>
            <a:r>
              <a:rPr lang="en-US" sz="1800" dirty="0">
                <a:latin typeface="Calibri"/>
              </a:rPr>
              <a:t> &lt;&lt; str1 &lt;&lt; </a:t>
            </a:r>
            <a:r>
              <a:rPr lang="en-US" sz="1800" dirty="0" err="1">
                <a:latin typeface="Calibri"/>
              </a:rPr>
              <a:t>endl</a:t>
            </a:r>
            <a:r>
              <a:rPr lang="en-US" sz="1800" dirty="0">
                <a:latin typeface="Calibri"/>
              </a:rPr>
              <a:t>; </a:t>
            </a:r>
          </a:p>
          <a:p>
            <a:r>
              <a:rPr lang="en-US" sz="1800" dirty="0">
                <a:latin typeface="Calibri"/>
              </a:rPr>
              <a:t>    </a:t>
            </a:r>
            <a:r>
              <a:rPr lang="en-US" sz="1800" dirty="0" err="1">
                <a:latin typeface="Calibri"/>
              </a:rPr>
              <a:t>cout</a:t>
            </a:r>
            <a:r>
              <a:rPr lang="en-US" sz="1800" dirty="0">
                <a:latin typeface="Calibri"/>
              </a:rPr>
              <a:t> &lt;&lt; "The 2nd string before swapping is : "; </a:t>
            </a:r>
          </a:p>
          <a:p>
            <a:r>
              <a:rPr lang="en-US" sz="1800" dirty="0">
                <a:latin typeface="Calibri"/>
              </a:rPr>
              <a:t>   </a:t>
            </a: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Operation on String</a:t>
            </a:r>
            <a:endParaRPr lang="en" sz="2800" b="1">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4474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706789"/>
            <a:ext cx="8952289" cy="4131024"/>
          </a:xfrm>
          <a:prstGeom prst="rect">
            <a:avLst/>
          </a:prstGeom>
          <a:noFill/>
          <a:ln>
            <a:noFill/>
          </a:ln>
        </p:spPr>
        <p:txBody>
          <a:bodyPr spcFirstLastPara="1" wrap="square" lIns="91425" tIns="91425" rIns="91425" bIns="91425" anchor="t" anchorCtr="0">
            <a:noAutofit/>
          </a:bodyPr>
          <a:lstStyle/>
          <a:p>
            <a:endParaRPr lang="en-US" sz="1800" dirty="0">
              <a:latin typeface="Calibri"/>
            </a:endParaRPr>
          </a:p>
          <a:p>
            <a:endParaRPr lang="en-US" sz="1800" dirty="0">
              <a:latin typeface="Calibri"/>
            </a:endParaRPr>
          </a:p>
          <a:p>
            <a:r>
              <a:rPr lang="en-US" sz="1800" dirty="0">
                <a:latin typeface="Calibri"/>
              </a:rPr>
              <a:t>    </a:t>
            </a:r>
            <a:r>
              <a:rPr lang="en-US" sz="1800" dirty="0" err="1">
                <a:latin typeface="Calibri"/>
              </a:rPr>
              <a:t>cout</a:t>
            </a:r>
            <a:r>
              <a:rPr lang="en-US" sz="1800" dirty="0">
                <a:latin typeface="Calibri"/>
              </a:rPr>
              <a:t> &lt;&lt; str2 &lt;&lt; </a:t>
            </a:r>
            <a:r>
              <a:rPr lang="en-US" sz="1800" dirty="0" err="1">
                <a:latin typeface="Calibri"/>
              </a:rPr>
              <a:t>endl</a:t>
            </a:r>
            <a:r>
              <a:rPr lang="en-US" sz="1800" dirty="0">
                <a:latin typeface="Calibri"/>
              </a:rPr>
              <a:t>; </a:t>
            </a:r>
            <a:endParaRPr lang="en-US"/>
          </a:p>
          <a:p>
            <a:r>
              <a:rPr lang="en-US" sz="1800" dirty="0">
                <a:latin typeface="Calibri"/>
              </a:rPr>
              <a:t>    str1.swap(str2); </a:t>
            </a:r>
          </a:p>
          <a:p>
            <a:r>
              <a:rPr lang="en-US" sz="1800" dirty="0">
                <a:latin typeface="Calibri"/>
              </a:rPr>
              <a:t>    </a:t>
            </a:r>
            <a:r>
              <a:rPr lang="en-US" sz="1800" dirty="0" err="1">
                <a:latin typeface="Calibri"/>
              </a:rPr>
              <a:t>cout</a:t>
            </a:r>
            <a:r>
              <a:rPr lang="en-US" sz="1800" dirty="0">
                <a:latin typeface="Calibri"/>
              </a:rPr>
              <a:t> &lt;&lt; "The 1st string after swapping is : "; </a:t>
            </a:r>
          </a:p>
          <a:p>
            <a:r>
              <a:rPr lang="en-US" sz="1800" dirty="0">
                <a:latin typeface="Calibri"/>
              </a:rPr>
              <a:t>    </a:t>
            </a:r>
            <a:r>
              <a:rPr lang="en-US" sz="1800" dirty="0" err="1">
                <a:latin typeface="Calibri"/>
              </a:rPr>
              <a:t>cout</a:t>
            </a:r>
            <a:r>
              <a:rPr lang="en-US" sz="1800" dirty="0">
                <a:latin typeface="Calibri"/>
              </a:rPr>
              <a:t> &lt;&lt; str1 &lt;&lt; </a:t>
            </a:r>
            <a:r>
              <a:rPr lang="en-US" sz="1800" dirty="0" err="1">
                <a:latin typeface="Calibri"/>
              </a:rPr>
              <a:t>endl</a:t>
            </a:r>
            <a:r>
              <a:rPr lang="en-US" sz="1800" dirty="0">
                <a:latin typeface="Calibri"/>
              </a:rPr>
              <a:t>; </a:t>
            </a:r>
          </a:p>
          <a:p>
            <a:r>
              <a:rPr lang="en-US" sz="1800" dirty="0">
                <a:latin typeface="Calibri"/>
              </a:rPr>
              <a:t>    </a:t>
            </a:r>
            <a:r>
              <a:rPr lang="en-US" sz="1800" dirty="0" err="1">
                <a:latin typeface="Calibri"/>
              </a:rPr>
              <a:t>cout</a:t>
            </a:r>
            <a:r>
              <a:rPr lang="en-US" sz="1800" dirty="0">
                <a:latin typeface="Calibri"/>
              </a:rPr>
              <a:t> &lt;&lt; "The 2nd string after swapping is : "; </a:t>
            </a:r>
          </a:p>
          <a:p>
            <a:r>
              <a:rPr lang="en-US" sz="1800" dirty="0">
                <a:latin typeface="Calibri"/>
              </a:rPr>
              <a:t>    </a:t>
            </a:r>
            <a:r>
              <a:rPr lang="en-US" sz="1800" dirty="0" err="1">
                <a:latin typeface="Calibri"/>
              </a:rPr>
              <a:t>cout</a:t>
            </a:r>
            <a:r>
              <a:rPr lang="en-US" sz="1800" dirty="0">
                <a:latin typeface="Calibri"/>
              </a:rPr>
              <a:t> &lt;&lt; str2 &lt;&lt; </a:t>
            </a:r>
            <a:r>
              <a:rPr lang="en-US" sz="1800" dirty="0" err="1">
                <a:latin typeface="Calibri"/>
              </a:rPr>
              <a:t>endl</a:t>
            </a:r>
            <a:r>
              <a:rPr lang="en-US" sz="1800" dirty="0">
                <a:latin typeface="Calibri"/>
              </a:rPr>
              <a:t>; </a:t>
            </a:r>
          </a:p>
          <a:p>
            <a:r>
              <a:rPr lang="en-US" sz="1800" dirty="0">
                <a:latin typeface="Calibri"/>
              </a:rPr>
              <a:t>    return 0; </a:t>
            </a:r>
          </a:p>
          <a:p>
            <a:endParaRPr lang="en-US" sz="1800" dirty="0">
              <a:latin typeface="Calibri"/>
            </a:endParaRPr>
          </a:p>
          <a:p>
            <a:r>
              <a:rPr lang="en-US" sz="1800" dirty="0">
                <a:latin typeface="Calibri"/>
              </a:rPr>
              <a:t>} </a:t>
            </a:r>
          </a:p>
          <a:p>
            <a:endParaRPr lang="en-US" sz="1800" dirty="0">
              <a:latin typeface="Calibri"/>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Operation on String</a:t>
            </a:r>
            <a:endParaRPr lang="en" sz="2800" b="1">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2226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706789"/>
            <a:ext cx="8952289" cy="4131024"/>
          </a:xfrm>
          <a:prstGeom prst="rect">
            <a:avLst/>
          </a:prstGeom>
          <a:noFill/>
          <a:ln>
            <a:noFill/>
          </a:ln>
        </p:spPr>
        <p:txBody>
          <a:bodyPr spcFirstLastPara="1" wrap="square" lIns="91425" tIns="91425" rIns="91425" bIns="91425" anchor="t" anchorCtr="0">
            <a:noAutofit/>
          </a:bodyPr>
          <a:lstStyle/>
          <a:p>
            <a:r>
              <a:rPr lang="en-US" sz="1800" b="1">
                <a:latin typeface="Calibri"/>
              </a:rPr>
              <a:t>compare(string_to_compare )</a:t>
            </a:r>
            <a:r>
              <a:rPr lang="en-US" sz="1800">
                <a:latin typeface="Calibri"/>
              </a:rPr>
              <a:t> :- It is used to compare two strings. It returns the difference of second string and first string in integer.</a:t>
            </a:r>
            <a:endParaRPr lang="en-US" sz="1800" dirty="0">
              <a:latin typeface="Calibri"/>
            </a:endParaRPr>
          </a:p>
          <a:p>
            <a:endParaRPr lang="en-US" sz="1800" dirty="0">
              <a:latin typeface="Calibri"/>
            </a:endParaRPr>
          </a:p>
          <a:p>
            <a:r>
              <a:rPr lang="en-US" sz="1800">
                <a:latin typeface="Calibri"/>
              </a:rPr>
              <a:t>#include&lt;iostream&gt; </a:t>
            </a:r>
          </a:p>
          <a:p>
            <a:r>
              <a:rPr lang="en-US" sz="1800">
                <a:latin typeface="Calibri"/>
              </a:rPr>
              <a:t>#include&lt;string&gt; </a:t>
            </a:r>
          </a:p>
          <a:p>
            <a:r>
              <a:rPr lang="en-US" sz="1800">
                <a:latin typeface="Calibri"/>
              </a:rPr>
              <a:t>using namespace std; </a:t>
            </a:r>
          </a:p>
          <a:p>
            <a:r>
              <a:rPr lang="en-US" sz="1800">
                <a:latin typeface="Calibri"/>
              </a:rPr>
              <a:t>int main() </a:t>
            </a:r>
          </a:p>
          <a:p>
            <a:r>
              <a:rPr lang="en-US" sz="1800">
                <a:latin typeface="Calibri"/>
              </a:rPr>
              <a:t>{ </a:t>
            </a:r>
          </a:p>
          <a:p>
            <a:r>
              <a:rPr lang="en-US" sz="1800">
                <a:latin typeface="Calibri"/>
              </a:rPr>
              <a:t>    string str("LearnAndGrow"); </a:t>
            </a:r>
          </a:p>
          <a:p>
            <a:r>
              <a:rPr lang="en-US" sz="1800">
                <a:latin typeface="Calibri"/>
              </a:rPr>
              <a:t>    string str1("LearnAndGrow"); </a:t>
            </a:r>
          </a:p>
          <a:p>
            <a:r>
              <a:rPr lang="en-US" sz="1800">
                <a:latin typeface="Calibri"/>
              </a:rPr>
              <a:t>    if ( str.compare(str1) == 0 ) </a:t>
            </a:r>
          </a:p>
          <a:p>
            <a:r>
              <a:rPr lang="en-US" sz="1800">
                <a:latin typeface="Calibri"/>
              </a:rPr>
              <a:t>        cout &lt;&lt; "Strings are equal"; </a:t>
            </a:r>
          </a:p>
          <a:p>
            <a:r>
              <a:rPr lang="en-US" sz="1800">
                <a:latin typeface="Calibri"/>
              </a:rPr>
              <a:t>    else</a:t>
            </a:r>
          </a:p>
          <a:p>
            <a:r>
              <a:rPr lang="en-US" sz="1800">
                <a:latin typeface="Calibri"/>
              </a:rPr>
              <a:t>        cout &lt;&lt; "Strings are unequal"; </a:t>
            </a:r>
          </a:p>
          <a:p>
            <a:r>
              <a:rPr lang="en-US" sz="1800">
                <a:latin typeface="Calibri"/>
              </a:rPr>
              <a:t>    return 0; </a:t>
            </a:r>
          </a:p>
          <a:p>
            <a:r>
              <a:rPr lang="en-US" sz="1800">
                <a:latin typeface="Calibri"/>
              </a:rPr>
              <a:t>} </a:t>
            </a:r>
          </a:p>
          <a:p>
            <a:endParaRPr lang="en-US" sz="1800" dirty="0">
              <a:latin typeface="Calibri"/>
            </a:endParaRP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Compare String</a:t>
            </a:r>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607049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706789"/>
            <a:ext cx="8952289" cy="4131024"/>
          </a:xfrm>
          <a:prstGeom prst="rect">
            <a:avLst/>
          </a:prstGeom>
          <a:noFill/>
          <a:ln>
            <a:noFill/>
          </a:ln>
        </p:spPr>
        <p:txBody>
          <a:bodyPr spcFirstLastPara="1" wrap="square" lIns="91425" tIns="91425" rIns="91425" bIns="91425" anchor="t" anchorCtr="0">
            <a:noAutofit/>
          </a:bodyPr>
          <a:lstStyle/>
          <a:p>
            <a:pPr marL="285750" indent="-285750">
              <a:buChar char="•"/>
            </a:pPr>
            <a:r>
              <a:rPr lang="en-US" sz="1800" b="1">
                <a:latin typeface="Calibri"/>
              </a:rPr>
              <a:t>find(“string”):</a:t>
            </a:r>
            <a:r>
              <a:rPr lang="en-US" sz="1800">
                <a:latin typeface="Calibri"/>
              </a:rPr>
              <a:t> Searches the string for the first occurrence of the substring specified in arguments. It returns the position of the first occurrence of substring.</a:t>
            </a:r>
          </a:p>
          <a:p>
            <a:pPr marL="285750" indent="-285750">
              <a:buChar char="•"/>
            </a:pPr>
            <a:endParaRPr lang="en-US" sz="1800" dirty="0">
              <a:latin typeface="Calibri"/>
            </a:endParaRPr>
          </a:p>
          <a:p>
            <a:pPr marL="285750" indent="-285750">
              <a:buChar char="•"/>
            </a:pPr>
            <a:r>
              <a:rPr lang="en-US" sz="1800" b="1">
                <a:latin typeface="Calibri"/>
              </a:rPr>
              <a:t>find_first_of(“string”):</a:t>
            </a:r>
            <a:r>
              <a:rPr lang="en-US" sz="1800">
                <a:latin typeface="Calibri"/>
              </a:rPr>
              <a:t> Searches the string for the first character that matches any of the characters specified in its arguments. It returns the position of the first character that matches.</a:t>
            </a:r>
          </a:p>
          <a:p>
            <a:pPr marL="285750" indent="-285750">
              <a:buChar char="•"/>
            </a:pPr>
            <a:endParaRPr lang="en-US" sz="1800" dirty="0">
              <a:latin typeface="Calibri"/>
            </a:endParaRPr>
          </a:p>
          <a:p>
            <a:pPr marL="285750" indent="-285750">
              <a:buChar char="•"/>
            </a:pPr>
            <a:r>
              <a:rPr lang="en-US" sz="1800" b="1">
                <a:latin typeface="Calibri"/>
              </a:rPr>
              <a:t>find_last_of(“string”):</a:t>
            </a:r>
            <a:r>
              <a:rPr lang="en-US" sz="1800">
                <a:latin typeface="Calibri"/>
              </a:rPr>
              <a:t> Searches the string for the last character that matches any of the characters specified in its arguments. It returns the position of the last character that matches.</a:t>
            </a:r>
          </a:p>
          <a:p>
            <a:endParaRPr lang="en-US" sz="1800" dirty="0">
              <a:latin typeface="Calibri"/>
            </a:endParaRPr>
          </a:p>
          <a:p>
            <a:pPr marL="285750" indent="-285750">
              <a:buChar char="•"/>
            </a:pPr>
            <a:r>
              <a:rPr lang="en-US" sz="1800" b="1">
                <a:latin typeface="Calibri"/>
              </a:rPr>
              <a:t>rfind(“string”):</a:t>
            </a:r>
            <a:r>
              <a:rPr lang="en-US" sz="1800">
                <a:latin typeface="Calibri"/>
              </a:rPr>
              <a:t> Searches the string for the last occurrence of the substring specified in arguments. It returns the position of the last occurrence of substring</a:t>
            </a:r>
            <a:endParaRPr lang="en-US">
              <a:latin typeface="Calibri"/>
            </a:endParaRPr>
          </a:p>
          <a:p>
            <a:endParaRPr lang="en-US" sz="1800" dirty="0">
              <a:latin typeface="Calibri"/>
            </a:endParaRPr>
          </a:p>
          <a:p>
            <a:endParaRPr lang="en-US" sz="1800" dirty="0">
              <a:latin typeface="Calibri"/>
            </a:endParaRPr>
          </a:p>
          <a:p>
            <a:endParaRPr lang="en-US" sz="1800" dirty="0">
              <a:latin typeface="Calibri"/>
            </a:endParaRPr>
          </a:p>
          <a:p>
            <a:endParaRPr lang="en-US" sz="1800" dirty="0">
              <a:latin typeface="Calibri"/>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 String Operation</a:t>
            </a:r>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1810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r>
              <a:rPr lang="en" sz="2000" dirty="0">
                <a:latin typeface="Calibri"/>
                <a:cs typeface="Calibri"/>
                <a:sym typeface="Calibri"/>
              </a:rPr>
              <a:t>Today we are going to cover -</a:t>
            </a:r>
            <a:endParaRPr lang="en-US" dirty="0"/>
          </a:p>
          <a:p>
            <a:pPr marL="342900" indent="-342900">
              <a:lnSpc>
                <a:spcPct val="200000"/>
              </a:lnSpc>
              <a:buSzPts val="2400"/>
              <a:buChar char="•"/>
            </a:pPr>
            <a:r>
              <a:rPr lang="en" sz="2000" dirty="0">
                <a:latin typeface="Calibri"/>
                <a:cs typeface="Calibri"/>
              </a:rPr>
              <a:t> String Class</a:t>
            </a:r>
            <a:endParaRPr lang="en" sz="2000" dirty="0"/>
          </a:p>
          <a:p>
            <a:pPr marL="342900" indent="-342900">
              <a:lnSpc>
                <a:spcPct val="200000"/>
              </a:lnSpc>
              <a:buSzPts val="2400"/>
              <a:buChar char="•"/>
            </a:pPr>
            <a:r>
              <a:rPr lang="en" sz="2000">
                <a:latin typeface="Calibri"/>
                <a:cs typeface="Calibri"/>
              </a:rPr>
              <a:t> String Operation</a:t>
            </a:r>
            <a:endParaRPr lang="en-US" sz="2000"/>
          </a:p>
          <a:p>
            <a:pPr marL="342900" indent="-342900">
              <a:lnSpc>
                <a:spcPct val="200000"/>
              </a:lnSpc>
              <a:buSzPts val="2400"/>
              <a:buChar char="•"/>
            </a:pPr>
            <a:r>
              <a:rPr lang="en" sz="2000" dirty="0">
                <a:latin typeface="Calibri"/>
                <a:cs typeface="Calibri"/>
              </a:rPr>
              <a:t>Coding Question</a:t>
            </a:r>
            <a:endParaRPr lang="en" dirty="0"/>
          </a:p>
          <a:p>
            <a:pPr marL="457200" indent="-381000">
              <a:lnSpc>
                <a:spcPct val="200000"/>
              </a:lnSpc>
              <a:buSzPts val="2400"/>
              <a:buFont typeface="Calibri,Sans-Serif"/>
              <a:buChar char="●"/>
            </a:pPr>
            <a:endParaRPr lang="en" sz="2000">
              <a:latin typeface="Calibri"/>
              <a:cs typeface="Calibri"/>
            </a:endParaRPr>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b="1"/>
          </a:p>
        </p:txBody>
      </p:sp>
      <p:sp>
        <p:nvSpPr>
          <p:cNvPr id="84" name="Google Shape;84;p17"/>
          <p:cNvSpPr txBox="1"/>
          <p:nvPr/>
        </p:nvSpPr>
        <p:spPr>
          <a:xfrm>
            <a:off x="148856" y="14350"/>
            <a:ext cx="3280144" cy="82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rgbClr val="FFFFFF"/>
                </a:solidFill>
                <a:latin typeface="Calibri"/>
                <a:ea typeface="Calibri"/>
                <a:cs typeface="Calibri"/>
                <a:sym typeface="Calibri"/>
              </a:rPr>
              <a:t>Today’s Agenda</a:t>
            </a:r>
            <a:endParaRPr sz="3000" b="1">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33536816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706789"/>
            <a:ext cx="8952289" cy="4131024"/>
          </a:xfrm>
          <a:prstGeom prst="rect">
            <a:avLst/>
          </a:prstGeom>
          <a:noFill/>
          <a:ln>
            <a:noFill/>
          </a:ln>
        </p:spPr>
        <p:txBody>
          <a:bodyPr spcFirstLastPara="1" wrap="square" lIns="91425" tIns="91425" rIns="91425" bIns="91425" anchor="t" anchorCtr="0">
            <a:noAutofit/>
          </a:bodyPr>
          <a:lstStyle/>
          <a:p>
            <a:r>
              <a:rPr lang="en-US" sz="1800">
                <a:latin typeface="Calibri"/>
              </a:rPr>
              <a:t>#include&lt;iostream&gt; </a:t>
            </a:r>
            <a:endParaRPr lang="en-US" sz="1800" dirty="0">
              <a:latin typeface="Calibri"/>
            </a:endParaRPr>
          </a:p>
          <a:p>
            <a:r>
              <a:rPr lang="en-US" sz="1800">
                <a:latin typeface="Calibri"/>
              </a:rPr>
              <a:t>#include&lt;string&gt; </a:t>
            </a:r>
            <a:endParaRPr lang="en-US" sz="1800" dirty="0">
              <a:latin typeface="Calibri"/>
            </a:endParaRPr>
          </a:p>
          <a:p>
            <a:r>
              <a:rPr lang="en-US" sz="1800">
                <a:latin typeface="Calibri"/>
              </a:rPr>
              <a:t>using namespace std; </a:t>
            </a:r>
            <a:endParaRPr lang="en-US" sz="1800" dirty="0">
              <a:latin typeface="Calibri"/>
            </a:endParaRPr>
          </a:p>
          <a:p>
            <a:r>
              <a:rPr lang="en-US" sz="1800">
                <a:latin typeface="Calibri"/>
              </a:rPr>
              <a:t>int main() </a:t>
            </a:r>
            <a:endParaRPr lang="en-US" sz="1800" dirty="0">
              <a:latin typeface="Calibri"/>
            </a:endParaRPr>
          </a:p>
          <a:p>
            <a:r>
              <a:rPr lang="en-US" sz="1800">
                <a:latin typeface="Calibri"/>
              </a:rPr>
              <a:t>{ </a:t>
            </a:r>
            <a:endParaRPr lang="en-US" sz="1800" dirty="0">
              <a:latin typeface="Calibri"/>
            </a:endParaRPr>
          </a:p>
          <a:p>
            <a:r>
              <a:rPr lang="en-US" sz="1800">
                <a:latin typeface="Calibri"/>
              </a:rPr>
              <a:t>    string str("Learn and Learn very fast"); </a:t>
            </a:r>
            <a:endParaRPr lang="en-US" sz="1800" dirty="0">
              <a:latin typeface="Calibri"/>
            </a:endParaRPr>
          </a:p>
          <a:p>
            <a:endParaRPr lang="en-US" sz="1800" dirty="0">
              <a:latin typeface="Calibri"/>
            </a:endParaRPr>
          </a:p>
          <a:p>
            <a:r>
              <a:rPr lang="en-US" sz="1800">
                <a:latin typeface="Calibri"/>
              </a:rPr>
              <a:t>    cout &lt;&lt; "First occurrence of \"Learn\" starts from : "; </a:t>
            </a:r>
            <a:endParaRPr lang="en-US" sz="1800" dirty="0">
              <a:latin typeface="Calibri"/>
            </a:endParaRPr>
          </a:p>
          <a:p>
            <a:r>
              <a:rPr lang="en-US" sz="1800">
                <a:latin typeface="Calibri"/>
              </a:rPr>
              <a:t>    cout &lt;&lt; str.find("Learn") &lt;&lt; endl; </a:t>
            </a:r>
            <a:endParaRPr lang="en-US" sz="1800" dirty="0">
              <a:latin typeface="Calibri"/>
            </a:endParaRPr>
          </a:p>
          <a:p>
            <a:endParaRPr lang="en-US" sz="1800" dirty="0">
              <a:latin typeface="Calibri"/>
            </a:endParaRPr>
          </a:p>
          <a:p>
            <a:r>
              <a:rPr lang="en-US" sz="1800" dirty="0">
                <a:latin typeface="Calibri"/>
              </a:rPr>
              <a:t>     </a:t>
            </a:r>
          </a:p>
          <a:p>
            <a:r>
              <a:rPr lang="en-US" sz="1800">
                <a:latin typeface="Calibri"/>
              </a:rPr>
              <a:t>    cout &lt;&lt; "First occurrence of character from \"arn\" is at : "; </a:t>
            </a:r>
            <a:endParaRPr lang="en-US" sz="1800" dirty="0">
              <a:latin typeface="Calibri"/>
            </a:endParaRPr>
          </a:p>
          <a:p>
            <a:r>
              <a:rPr lang="en-US" sz="1800">
                <a:latin typeface="Calibri"/>
              </a:rPr>
              <a:t>    cout &lt;&lt; str.find_first_of("arn") &lt;&lt; endl; </a:t>
            </a:r>
            <a:endParaRPr lang="en-US" sz="1800" dirty="0">
              <a:latin typeface="Calibri"/>
            </a:endParaRPr>
          </a:p>
          <a:p>
            <a:endParaRPr lang="en-US" sz="1800" dirty="0">
              <a:latin typeface="Calibri"/>
            </a:endParaRPr>
          </a:p>
          <a:p>
            <a:endParaRPr lang="en-US" sz="1800" dirty="0">
              <a:latin typeface="Calibri"/>
            </a:endParaRPr>
          </a:p>
          <a:p>
            <a:r>
              <a:rPr lang="en-US" sz="1800" dirty="0">
                <a:latin typeface="Calibri"/>
              </a:rPr>
              <a:t>  </a:t>
            </a: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 String Operation</a:t>
            </a:r>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434509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706789"/>
            <a:ext cx="8952289" cy="4131024"/>
          </a:xfrm>
          <a:prstGeom prst="rect">
            <a:avLst/>
          </a:prstGeom>
          <a:noFill/>
          <a:ln>
            <a:noFill/>
          </a:ln>
        </p:spPr>
        <p:txBody>
          <a:bodyPr spcFirstLastPara="1" wrap="square" lIns="91425" tIns="91425" rIns="91425" bIns="91425" anchor="t" anchorCtr="0">
            <a:noAutofit/>
          </a:bodyPr>
          <a:lstStyle/>
          <a:p>
            <a:r>
              <a:rPr lang="en-US" sz="1800">
                <a:latin typeface="Calibri"/>
                <a:cs typeface="Calibri"/>
              </a:rPr>
              <a:t>  cout &lt;&lt; "Last occurrence of character from \"arn\" is at : "; </a:t>
            </a:r>
            <a:endParaRPr lang="en-US" sz="1800" dirty="0">
              <a:cs typeface="Calibri"/>
            </a:endParaRPr>
          </a:p>
          <a:p>
            <a:r>
              <a:rPr lang="en-US" sz="1800">
                <a:latin typeface="Calibri"/>
                <a:cs typeface="Calibri"/>
              </a:rPr>
              <a:t>    cout &lt;&lt; str.find_last_of("arn") &lt;&lt; endl; </a:t>
            </a:r>
            <a:endParaRPr lang="en-US" sz="1800" dirty="0">
              <a:cs typeface="Calibri"/>
            </a:endParaRPr>
          </a:p>
          <a:p>
            <a:endParaRPr lang="en-US" sz="1800" dirty="0"/>
          </a:p>
          <a:p>
            <a:r>
              <a:rPr lang="en-US" sz="1800">
                <a:latin typeface="Calibri"/>
                <a:cs typeface="Calibri"/>
              </a:rPr>
              <a:t>    cout &lt;&lt; "Last occurrence of \"Learn\" starts from : "; </a:t>
            </a:r>
            <a:endParaRPr lang="en-US" sz="1800" dirty="0">
              <a:cs typeface="Calibri"/>
            </a:endParaRPr>
          </a:p>
          <a:p>
            <a:r>
              <a:rPr lang="en-US" sz="1800">
                <a:latin typeface="Calibri"/>
                <a:cs typeface="Calibri"/>
              </a:rPr>
              <a:t>    cout &lt;&lt; str.rfind("Learn") &lt;&lt; endl; </a:t>
            </a:r>
            <a:endParaRPr lang="en-US" sz="1800" dirty="0">
              <a:cs typeface="Calibri"/>
            </a:endParaRPr>
          </a:p>
          <a:p>
            <a:endParaRPr lang="en-US" sz="1800" dirty="0"/>
          </a:p>
          <a:p>
            <a:r>
              <a:rPr lang="en-US" sz="1800">
                <a:latin typeface="Calibri"/>
                <a:cs typeface="Calibri"/>
              </a:rPr>
              <a:t>    return 0; </a:t>
            </a:r>
            <a:endParaRPr lang="en-US" sz="1800" dirty="0"/>
          </a:p>
          <a:p>
            <a:endParaRPr lang="en-US" sz="1800" dirty="0"/>
          </a:p>
          <a:p>
            <a:r>
              <a:rPr lang="en-US" sz="1800">
                <a:latin typeface="Calibri"/>
                <a:cs typeface="Calibri"/>
              </a:rPr>
              <a:t>} </a:t>
            </a:r>
            <a:endParaRPr lang="en-US" sz="1800" dirty="0"/>
          </a:p>
          <a:p>
            <a:endParaRPr lang="en-US" sz="1800" dirty="0"/>
          </a:p>
          <a:p>
            <a:endParaRPr lang="en-US" sz="1800" dirty="0"/>
          </a:p>
          <a:p>
            <a:endParaRPr lang="en-US" sz="1800" dirty="0"/>
          </a:p>
          <a:p>
            <a:endParaRPr lang="en-US" sz="1800" dirty="0"/>
          </a:p>
          <a:p>
            <a:endParaRPr lang="en-US" sz="1800" dirty="0">
              <a:latin typeface="Calibri"/>
            </a:endParaRPr>
          </a:p>
          <a:p>
            <a:endParaRPr lang="en-US" sz="1800" dirty="0">
              <a:latin typeface="Calibri"/>
            </a:endParaRPr>
          </a:p>
          <a:p>
            <a:endParaRPr lang="en-US" sz="1800" dirty="0">
              <a:latin typeface="Calibri"/>
            </a:endParaRPr>
          </a:p>
          <a:p>
            <a:r>
              <a:rPr lang="en-US" sz="1800" dirty="0">
                <a:latin typeface="Calibri"/>
              </a:rPr>
              <a:t>  </a:t>
            </a: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 String Operation</a:t>
            </a:r>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962511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706789"/>
            <a:ext cx="8952289" cy="4281986"/>
          </a:xfrm>
          <a:prstGeom prst="rect">
            <a:avLst/>
          </a:prstGeom>
          <a:noFill/>
          <a:ln>
            <a:noFill/>
          </a:ln>
        </p:spPr>
        <p:txBody>
          <a:bodyPr spcFirstLastPara="1" wrap="square" lIns="91425" tIns="91425" rIns="91425" bIns="91425" anchor="t" anchorCtr="0">
            <a:noAutofit/>
          </a:bodyPr>
          <a:lstStyle/>
          <a:p>
            <a:r>
              <a:rPr lang="en-US" sz="1800">
                <a:latin typeface="Calibri"/>
              </a:rPr>
              <a:t>1. Write a C++ program to reverse a given string. </a:t>
            </a:r>
            <a:endParaRPr lang="en-US" sz="1800" dirty="0">
              <a:latin typeface="Calibri"/>
            </a:endParaRPr>
          </a:p>
          <a:p>
            <a:r>
              <a:rPr lang="en-US" sz="1800">
                <a:latin typeface="Calibri"/>
              </a:rPr>
              <a:t>    Example: </a:t>
            </a:r>
            <a:endParaRPr lang="en-US" sz="1800" dirty="0">
              <a:latin typeface="Calibri"/>
            </a:endParaRPr>
          </a:p>
          <a:p>
            <a:r>
              <a:rPr lang="en-US" sz="1800">
                <a:latin typeface="Calibri"/>
              </a:rPr>
              <a:t>    Sample Input: upgrad </a:t>
            </a:r>
            <a:endParaRPr lang="en-US" sz="1800" dirty="0">
              <a:latin typeface="Calibri"/>
            </a:endParaRPr>
          </a:p>
          <a:p>
            <a:r>
              <a:rPr lang="en-US" sz="1800">
                <a:latin typeface="Calibri"/>
              </a:rPr>
              <a:t>    Sample Output: dargup</a:t>
            </a:r>
            <a:endParaRPr lang="en-US" sz="1800" dirty="0">
              <a:latin typeface="Calibri"/>
            </a:endParaRPr>
          </a:p>
          <a:p>
            <a:endParaRPr lang="en-US" sz="1800" dirty="0">
              <a:latin typeface="Calibri"/>
            </a:endParaRPr>
          </a:p>
          <a:p>
            <a:r>
              <a:rPr lang="en-US" sz="1800">
                <a:latin typeface="Calibri"/>
              </a:rPr>
              <a:t>2.Write a C++ program to capitalize the first letter of each word of a given string. Words must      be separated by only one space.</a:t>
            </a:r>
            <a:endParaRPr lang="en-US" sz="1800" dirty="0">
              <a:latin typeface="Calibri"/>
            </a:endParaRPr>
          </a:p>
          <a:p>
            <a:r>
              <a:rPr lang="en-US" sz="1800">
                <a:latin typeface="Calibri"/>
              </a:rPr>
              <a:t>    Example:</a:t>
            </a:r>
            <a:endParaRPr lang="en-US" sz="1800" dirty="0">
              <a:latin typeface="Calibri"/>
            </a:endParaRPr>
          </a:p>
          <a:p>
            <a:r>
              <a:rPr lang="en-US" sz="1800">
                <a:latin typeface="Calibri"/>
              </a:rPr>
              <a:t>    Sample Input: learn and grow</a:t>
            </a:r>
            <a:endParaRPr lang="en-US" sz="1800" dirty="0">
              <a:latin typeface="Calibri"/>
            </a:endParaRPr>
          </a:p>
          <a:p>
            <a:r>
              <a:rPr lang="en-US" sz="1800">
                <a:latin typeface="Calibri"/>
              </a:rPr>
              <a:t>    Sample Output: Learn And Grow</a:t>
            </a:r>
            <a:endParaRPr lang="en-US" sz="1800" dirty="0">
              <a:latin typeface="Calibri"/>
            </a:endParaRPr>
          </a:p>
          <a:p>
            <a:endParaRPr lang="en-US" sz="1800" dirty="0">
              <a:latin typeface="Calibri"/>
            </a:endParaRPr>
          </a:p>
          <a:p>
            <a:r>
              <a:rPr lang="en-US" sz="1800">
                <a:latin typeface="Calibri"/>
              </a:rPr>
              <a:t>3.Write a C++ program to count all the vowels in a given string. </a:t>
            </a:r>
          </a:p>
          <a:p>
            <a:r>
              <a:rPr lang="en-US" sz="1800">
                <a:latin typeface="Calibri"/>
              </a:rPr>
              <a:t>    Example:</a:t>
            </a:r>
            <a:endParaRPr lang="en-US" sz="1800" dirty="0">
              <a:latin typeface="Calibri"/>
            </a:endParaRPr>
          </a:p>
          <a:p>
            <a:r>
              <a:rPr lang="en-US" sz="1800">
                <a:latin typeface="Calibri"/>
              </a:rPr>
              <a:t>    Sample Input: eagerer</a:t>
            </a:r>
            <a:endParaRPr lang="en-US" sz="1800" dirty="0">
              <a:latin typeface="Calibri"/>
            </a:endParaRPr>
          </a:p>
          <a:p>
            <a:r>
              <a:rPr lang="en-US" sz="1800">
                <a:latin typeface="Calibri"/>
              </a:rPr>
              <a:t>    Sample output: number of vowels -&gt; 4</a:t>
            </a:r>
            <a:endParaRPr lang="en-US">
              <a:latin typeface="Calibri"/>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Practice Question</a:t>
            </a:r>
            <a:endParaRPr lang="en" sz="2800" b="1"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942912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21266"/>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11499"/>
            <a:ext cx="8952289" cy="4239625"/>
          </a:xfrm>
          <a:prstGeom prst="rect">
            <a:avLst/>
          </a:prstGeom>
          <a:noFill/>
          <a:ln>
            <a:noFill/>
          </a:ln>
        </p:spPr>
        <p:txBody>
          <a:bodyPr spcFirstLastPara="1" wrap="square" lIns="91425" tIns="91425" rIns="91425" bIns="91425" anchor="t" anchorCtr="0">
            <a:noAutofit/>
          </a:bodyPr>
          <a:lstStyle/>
          <a:p>
            <a:pPr lvl="2" algn="ctr">
              <a:lnSpc>
                <a:spcPct val="150000"/>
              </a:lnSpc>
            </a:pPr>
            <a:endParaRPr lang="en-US" sz="4000" b="1">
              <a:latin typeface="Calibri" panose="020F0502020204030204" pitchFamily="34" charset="0"/>
              <a:cs typeface="Calibri" panose="020F0502020204030204" pitchFamily="34" charset="0"/>
            </a:endParaRPr>
          </a:p>
          <a:p>
            <a:pPr lvl="2" algn="ctr">
              <a:lnSpc>
                <a:spcPct val="150000"/>
              </a:lnSpc>
            </a:pPr>
            <a:r>
              <a:rPr lang="en-US" sz="4000" b="1">
                <a:latin typeface="Calibri" panose="020F0502020204030204" pitchFamily="34" charset="0"/>
                <a:cs typeface="Calibri" panose="020F0502020204030204" pitchFamily="34" charset="0"/>
              </a:rPr>
              <a:t>Any Questions??</a:t>
            </a:r>
          </a:p>
        </p:txBody>
      </p:sp>
      <p:sp>
        <p:nvSpPr>
          <p:cNvPr id="6" name="Google Shape;99;p19">
            <a:extLst>
              <a:ext uri="{FF2B5EF4-FFF2-40B4-BE49-F238E27FC236}">
                <a16:creationId xmlns:a16="http://schemas.microsoft.com/office/drawing/2014/main" id="{BDBC4846-0EA9-43C8-95E4-8580C5E0873E}"/>
              </a:ext>
            </a:extLst>
          </p:cNvPr>
          <p:cNvSpPr txBox="1">
            <a:spLocks/>
          </p:cNvSpPr>
          <p:nvPr/>
        </p:nvSpPr>
        <p:spPr>
          <a:xfrm>
            <a:off x="340079" y="138448"/>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a:solidFill>
                  <a:schemeClr val="bg1"/>
                </a:solidFill>
                <a:latin typeface="Calibri" panose="020F0502020204030204" pitchFamily="34" charset="0"/>
                <a:cs typeface="Calibri" panose="020F0502020204030204" pitchFamily="34" charset="0"/>
              </a:rPr>
              <a:t>QNA Time</a:t>
            </a:r>
          </a:p>
        </p:txBody>
      </p:sp>
      <p:sp>
        <p:nvSpPr>
          <p:cNvPr id="7" name="Google Shape;65;p15">
            <a:extLst>
              <a:ext uri="{FF2B5EF4-FFF2-40B4-BE49-F238E27FC236}">
                <a16:creationId xmlns:a16="http://schemas.microsoft.com/office/drawing/2014/main" id="{5D8EC841-94C0-4C46-A2DA-6C5E1B4CB5B0}"/>
              </a:ext>
            </a:extLst>
          </p:cNvPr>
          <p:cNvSpPr/>
          <p:nvPr/>
        </p:nvSpPr>
        <p:spPr>
          <a:xfrm>
            <a:off x="0" y="0"/>
            <a:ext cx="9144000" cy="5143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 name="TextBox 1">
            <a:extLst>
              <a:ext uri="{FF2B5EF4-FFF2-40B4-BE49-F238E27FC236}">
                <a16:creationId xmlns:a16="http://schemas.microsoft.com/office/drawing/2014/main" id="{C51CD21B-D9AD-4F5D-AFDC-FCF0AFB5D828}"/>
              </a:ext>
            </a:extLst>
          </p:cNvPr>
          <p:cNvSpPr txBox="1"/>
          <p:nvPr/>
        </p:nvSpPr>
        <p:spPr>
          <a:xfrm>
            <a:off x="2349796" y="1275909"/>
            <a:ext cx="4432091" cy="707886"/>
          </a:xfrm>
          <a:prstGeom prst="rect">
            <a:avLst/>
          </a:prstGeom>
          <a:noFill/>
        </p:spPr>
        <p:txBody>
          <a:bodyPr wrap="square" rtlCol="0">
            <a:spAutoFit/>
          </a:bodyPr>
          <a:lstStyle/>
          <a:p>
            <a:pPr algn="ctr"/>
            <a:r>
              <a:rPr lang="en-IN" sz="4000">
                <a:solidFill>
                  <a:srgbClr val="FF0000"/>
                </a:solidFill>
                <a:highlight>
                  <a:srgbClr val="C0C0C0"/>
                </a:highlight>
                <a:latin typeface="Calibri" panose="020F0502020204030204" pitchFamily="34" charset="0"/>
                <a:cs typeface="Calibri" panose="020F0502020204030204" pitchFamily="34" charset="0"/>
              </a:rPr>
              <a:t>Any Questions ??</a:t>
            </a:r>
          </a:p>
        </p:txBody>
      </p:sp>
    </p:spTree>
    <p:extLst>
      <p:ext uri="{BB962C8B-B14F-4D97-AF65-F5344CB8AC3E}">
        <p14:creationId xmlns:p14="http://schemas.microsoft.com/office/powerpoint/2010/main" val="31463091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3" name="Google Shape;213;p31"/>
          <p:cNvSpPr txBox="1">
            <a:spLocks noGrp="1"/>
          </p:cNvSpPr>
          <p:nvPr>
            <p:ph type="title"/>
          </p:nvPr>
        </p:nvSpPr>
        <p:spPr>
          <a:xfrm>
            <a:off x="662435" y="2001171"/>
            <a:ext cx="7819200" cy="635100"/>
          </a:xfrm>
          <a:prstGeom prst="rect">
            <a:avLst/>
          </a:prstGeom>
          <a:noFill/>
          <a:ln>
            <a:noFill/>
          </a:ln>
        </p:spPr>
        <p:txBody>
          <a:bodyPr spcFirstLastPara="1" wrap="square" lIns="0" tIns="12700" rIns="0" bIns="0" anchor="t" anchorCtr="0">
            <a:noAutofit/>
          </a:bodyPr>
          <a:lstStyle/>
          <a:p>
            <a:pPr marL="12700" lvl="0" indent="0" algn="ctr" rtl="0">
              <a:lnSpc>
                <a:spcPct val="100000"/>
              </a:lnSpc>
              <a:spcBef>
                <a:spcPts val="0"/>
              </a:spcBef>
              <a:spcAft>
                <a:spcPts val="0"/>
              </a:spcAft>
              <a:buNone/>
            </a:pPr>
            <a:r>
              <a:rPr lang="en"/>
              <a:t>Thank You!</a:t>
            </a:r>
            <a:endParaRPr/>
          </a:p>
          <a:p>
            <a:pPr marL="12700" lvl="0" indent="0" algn="ctr" rtl="0">
              <a:lnSpc>
                <a:spcPct val="100000"/>
              </a:lnSpc>
              <a:spcBef>
                <a:spcPts val="0"/>
              </a:spcBef>
              <a:spcAft>
                <a:spcPts val="0"/>
              </a:spcAft>
              <a:buNone/>
            </a:pPr>
            <a:endParaRPr sz="2000"/>
          </a:p>
          <a:p>
            <a:pPr marL="12700" lvl="0" indent="0" algn="l" rtl="0">
              <a:lnSpc>
                <a:spcPct val="100000"/>
              </a:lnSpc>
              <a:spcBef>
                <a:spcPts val="0"/>
              </a:spcBef>
              <a:spcAft>
                <a:spcPts val="0"/>
              </a:spcAft>
              <a:buNone/>
            </a:pPr>
            <a:endParaRPr/>
          </a:p>
          <a:p>
            <a:pPr marL="12700" lvl="0" indent="0" algn="l" rtl="0">
              <a:lnSpc>
                <a:spcPct val="100000"/>
              </a:lnSpc>
              <a:spcBef>
                <a:spcPts val="0"/>
              </a:spcBef>
              <a:spcAft>
                <a:spcPts val="0"/>
              </a:spcAft>
              <a:buNone/>
            </a:pPr>
            <a:endParaRPr sz="1800">
              <a:latin typeface="Arial"/>
              <a:ea typeface="Arial"/>
              <a:cs typeface="Arial"/>
              <a:sym typeface="Arial"/>
            </a:endParaRPr>
          </a:p>
          <a:p>
            <a:pPr marL="12700" lvl="0" indent="0" algn="l" rtl="0">
              <a:lnSpc>
                <a:spcPct val="100000"/>
              </a:lnSpc>
              <a:spcBef>
                <a:spcPts val="0"/>
              </a:spcBef>
              <a:spcAft>
                <a:spcPts val="0"/>
              </a:spcAft>
              <a:buNone/>
            </a:pPr>
            <a:endParaRPr sz="1800">
              <a:latin typeface="Arial"/>
              <a:ea typeface="Arial"/>
              <a:cs typeface="Arial"/>
              <a:sym typeface="Arial"/>
            </a:endParaRPr>
          </a:p>
        </p:txBody>
      </p:sp>
      <p:sp>
        <p:nvSpPr>
          <p:cNvPr id="2" name="TextBox 1">
            <a:extLst>
              <a:ext uri="{FF2B5EF4-FFF2-40B4-BE49-F238E27FC236}">
                <a16:creationId xmlns:a16="http://schemas.microsoft.com/office/drawing/2014/main" id="{AEE61776-896A-480D-B02A-BC7D360E5085}"/>
              </a:ext>
            </a:extLst>
          </p:cNvPr>
          <p:cNvSpPr txBox="1"/>
          <p:nvPr/>
        </p:nvSpPr>
        <p:spPr>
          <a:xfrm>
            <a:off x="1754372" y="3625702"/>
            <a:ext cx="5986130" cy="307777"/>
          </a:xfrm>
          <a:prstGeom prst="rect">
            <a:avLst/>
          </a:prstGeom>
          <a:noFill/>
        </p:spPr>
        <p:txBody>
          <a:bodyPr wrap="square" rtlCol="0">
            <a:spAutoFit/>
          </a:bodyPr>
          <a:lstStyle/>
          <a:p>
            <a:pPr algn="ctr"/>
            <a:r>
              <a:rPr lang="en-IN" b="1"/>
              <a:t>See you guys in next class.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2968" y="641768"/>
            <a:ext cx="9128131" cy="4504017"/>
          </a:xfrm>
          <a:prstGeom prst="rect">
            <a:avLst/>
          </a:prstGeom>
          <a:noFill/>
          <a:ln>
            <a:noFill/>
          </a:ln>
        </p:spPr>
        <p:txBody>
          <a:bodyPr spcFirstLastPara="1" wrap="square" lIns="91425" tIns="91425" rIns="91425" bIns="91425" anchor="t" anchorCtr="0">
            <a:noAutofit/>
          </a:bodyPr>
          <a:lstStyle/>
          <a:p>
            <a:pPr marL="76200">
              <a:lnSpc>
                <a:spcPct val="200000"/>
              </a:lnSpc>
              <a:buSzPts val="2400"/>
            </a:pPr>
            <a:endParaRPr lang="en"/>
          </a:p>
        </p:txBody>
      </p:sp>
      <p:sp>
        <p:nvSpPr>
          <p:cNvPr id="82" name="Google Shape;82;p17"/>
          <p:cNvSpPr/>
          <p:nvPr/>
        </p:nvSpPr>
        <p:spPr>
          <a:xfrm>
            <a:off x="7611909" y="303609"/>
            <a:ext cx="909900" cy="243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3" name="Google Shape;83;p17"/>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lang="en-IN" sz="1800" b="1"/>
          </a:p>
        </p:txBody>
      </p:sp>
      <p:sp>
        <p:nvSpPr>
          <p:cNvPr id="84" name="Google Shape;84;p17"/>
          <p:cNvSpPr txBox="1"/>
          <p:nvPr/>
        </p:nvSpPr>
        <p:spPr>
          <a:xfrm>
            <a:off x="2137144" y="2072376"/>
            <a:ext cx="4603898" cy="82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3000" b="1">
                <a:solidFill>
                  <a:schemeClr val="tx1"/>
                </a:solidFill>
                <a:latin typeface="Calibri"/>
                <a:ea typeface="Calibri"/>
                <a:cs typeface="Calibri"/>
                <a:sym typeface="Calibri"/>
              </a:rPr>
              <a:t>Let’s Get Started-</a:t>
            </a:r>
            <a:endParaRPr sz="3000" b="1">
              <a:solidFill>
                <a:schemeClr val="tx1"/>
              </a:solidFill>
              <a:latin typeface="Calibri"/>
              <a:ea typeface="Calibri"/>
              <a:cs typeface="Calibri"/>
              <a:sym typeface="Calibri"/>
            </a:endParaRPr>
          </a:p>
        </p:txBody>
      </p:sp>
      <p:sp>
        <p:nvSpPr>
          <p:cNvPr id="7" name="Google Shape;99;p19">
            <a:extLst>
              <a:ext uri="{FF2B5EF4-FFF2-40B4-BE49-F238E27FC236}">
                <a16:creationId xmlns:a16="http://schemas.microsoft.com/office/drawing/2014/main" id="{D68C140F-49EB-4833-A343-7578B682C2CA}"/>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800" b="1">
                <a:solidFill>
                  <a:srgbClr val="FFFFFF"/>
                </a:solidFill>
                <a:latin typeface="Calibri" panose="020F0502020204030204" pitchFamily="34" charset="0"/>
                <a:cs typeface="Calibri" panose="020F0502020204030204" pitchFamily="34" charset="0"/>
              </a:rPr>
              <a:t>C++</a:t>
            </a:r>
          </a:p>
          <a:p>
            <a:pPr marL="12700"/>
            <a:endParaRPr lang="en" sz="2800" b="1">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5305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endParaRPr lang="en-US" sz="1800">
              <a:latin typeface="Calibri"/>
            </a:endParaRPr>
          </a:p>
          <a:p>
            <a:endParaRPr lang="en-US" sz="1800">
              <a:latin typeface="Calibri"/>
            </a:endParaRPr>
          </a:p>
          <a:p>
            <a:r>
              <a:rPr lang="en-US" sz="1800">
                <a:latin typeface="Calibri"/>
              </a:rPr>
              <a:t>C++ has in its definition a way to represent </a:t>
            </a:r>
            <a:r>
              <a:rPr lang="en-US" sz="1800" b="1">
                <a:latin typeface="Calibri"/>
              </a:rPr>
              <a:t>sequence of characters as an object of class</a:t>
            </a:r>
            <a:r>
              <a:rPr lang="en-US" sz="1800">
                <a:latin typeface="Calibri"/>
              </a:rPr>
              <a:t>. This class is called std:: string. String class stores the characters as a sequence of bytes with a functionality of allowing </a:t>
            </a:r>
            <a:r>
              <a:rPr lang="en-US" sz="1800" b="1">
                <a:latin typeface="Calibri"/>
              </a:rPr>
              <a:t>access to single byte character</a:t>
            </a:r>
            <a:r>
              <a:rPr lang="en-US" sz="1800">
                <a:latin typeface="Calibri"/>
              </a:rPr>
              <a:t>.</a:t>
            </a:r>
            <a:endParaRPr lang="en-US">
              <a:latin typeface="Calibri"/>
            </a:endParaRPr>
          </a:p>
          <a:p>
            <a:br>
              <a:rPr lang="en-US"/>
            </a:br>
            <a:endParaRPr lang="en-US"/>
          </a:p>
          <a:p>
            <a:br>
              <a:rPr lang="en-US"/>
            </a:br>
            <a:endParaRPr lang="en-US"/>
          </a:p>
          <a:p>
            <a:br>
              <a:rPr lang="en-US" sz="1600"/>
            </a:br>
            <a:endParaRPr lang="en-US" sz="1600">
              <a:latin typeface="Calibri" panose="020F0502020204030204" pitchFamily="34" charset="0"/>
              <a:cs typeface="Calibri" panose="020F0502020204030204" pitchFamily="34" charset="0"/>
            </a:endParaRPr>
          </a:p>
          <a:p>
            <a:br>
              <a:rPr lang="en-US" sz="1600">
                <a:latin typeface="Calibri" panose="020F0502020204030204" pitchFamily="34" charset="0"/>
                <a:cs typeface="Calibri" panose="020F0502020204030204" pitchFamily="34" charset="0"/>
              </a:rPr>
            </a:br>
            <a:endParaRPr lang="en-US" sz="1600">
              <a:latin typeface="Calibri" panose="020F0502020204030204" pitchFamily="34" charset="0"/>
              <a:cs typeface="Calibri" panose="020F0502020204030204" pitchFamily="34" charset="0"/>
            </a:endParaRPr>
          </a:p>
          <a:p>
            <a:pPr marL="114300">
              <a:lnSpc>
                <a:spcPct val="150000"/>
              </a:lnSpc>
            </a:pPr>
            <a:br>
              <a:rPr lang="en-US" sz="1600">
                <a:latin typeface="Calibri" panose="020F0502020204030204" pitchFamily="34" charset="0"/>
                <a:cs typeface="Calibri" panose="020F0502020204030204" pitchFamily="34" charset="0"/>
              </a:rPr>
            </a:br>
            <a:endParaRPr lang="en-US" sz="16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String </a:t>
            </a:r>
            <a:endParaRPr lang="en" sz="2800" b="1">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27127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endParaRPr lang="en-US" sz="1800"/>
          </a:p>
          <a:p>
            <a:pPr marL="285750" indent="-285750">
              <a:buChar char="•"/>
            </a:pPr>
            <a:r>
              <a:rPr lang="en-US" sz="1800">
                <a:latin typeface="Calibri"/>
              </a:rPr>
              <a:t>A character array is simply an array of characters can terminated by a null character. A string is a class which defines objects that be represented as stream of characters.</a:t>
            </a:r>
          </a:p>
          <a:p>
            <a:endParaRPr lang="en-US" sz="1800">
              <a:latin typeface="Calibri"/>
            </a:endParaRPr>
          </a:p>
          <a:p>
            <a:endParaRPr lang="en-US" sz="1800">
              <a:latin typeface="Calibri"/>
            </a:endParaRPr>
          </a:p>
          <a:p>
            <a:pPr marL="285750" indent="-285750">
              <a:buChar char="•"/>
            </a:pPr>
            <a:r>
              <a:rPr lang="en-US" sz="1800">
                <a:latin typeface="Calibri"/>
              </a:rPr>
              <a:t>Size of the character array has to allocated statically, more memory cannot be allocated at run time if required. Unused allocated memory is wasted in case of character array. In case of strings, memory is allocated dynamically. More memory can be allocated at run time on demand. As no memory is </a:t>
            </a:r>
            <a:r>
              <a:rPr lang="en-US" sz="1800" err="1">
                <a:latin typeface="Calibri"/>
              </a:rPr>
              <a:t>preallocated</a:t>
            </a:r>
            <a:r>
              <a:rPr lang="en-US" sz="1800">
                <a:latin typeface="Calibri"/>
              </a:rPr>
              <a:t>, no memory is wasted</a:t>
            </a:r>
          </a:p>
          <a:p>
            <a:pPr marL="285750" indent="-285750">
              <a:buChar char="•"/>
            </a:pPr>
            <a:endParaRPr lang="en-US" sz="1800">
              <a:latin typeface="Calibri"/>
            </a:endParaRPr>
          </a:p>
          <a:p>
            <a:pPr marL="285750" indent="-285750">
              <a:buChar char="•"/>
            </a:pPr>
            <a:r>
              <a:rPr lang="en-US" sz="1800">
                <a:latin typeface="Calibri"/>
              </a:rPr>
              <a:t>There is a threat of array decay in case of character array. As strings are represented as objects, no array decay occurs.</a:t>
            </a:r>
          </a:p>
          <a:p>
            <a:endParaRPr lang="en-US" sz="1800"/>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String vs Char Array</a:t>
            </a:r>
            <a:endParaRPr lang="en" sz="2800" b="1">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17523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endParaRPr lang="en-US" sz="1800"/>
          </a:p>
          <a:p>
            <a:pPr>
              <a:buChar char="•"/>
            </a:pPr>
            <a:r>
              <a:rPr lang="en-US" sz="1800">
                <a:latin typeface="Calibri"/>
              </a:rPr>
              <a:t>Implementation of character array is faster than std:: string. Strings are slower when compared to implementation than character array.</a:t>
            </a:r>
          </a:p>
          <a:p>
            <a:endParaRPr lang="en-US" sz="1800">
              <a:latin typeface="Calibri"/>
            </a:endParaRPr>
          </a:p>
          <a:p>
            <a:pPr>
              <a:buChar char="•"/>
            </a:pPr>
            <a:endParaRPr lang="en-US" sz="1800">
              <a:latin typeface="Calibri"/>
            </a:endParaRPr>
          </a:p>
          <a:p>
            <a:pPr>
              <a:buChar char="•"/>
            </a:pPr>
            <a:r>
              <a:rPr lang="en-US" sz="1800">
                <a:latin typeface="Calibri"/>
              </a:rPr>
              <a:t>Character array do not offer much inbuilt functions to manipulate strings. String class defines a number of functionalities which allow manifold operations on strings.</a:t>
            </a:r>
          </a:p>
          <a:p>
            <a:pPr marL="285750" indent="-285750">
              <a:buChar char="•"/>
            </a:pPr>
            <a:endParaRPr lang="en-US" sz="1800">
              <a:latin typeface="Calibri"/>
            </a:endParaRPr>
          </a:p>
          <a:p>
            <a:endParaRPr lang="en-US" sz="1800"/>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String vs Char Array</a:t>
            </a:r>
            <a:endParaRPr lang="en" sz="2800" b="1">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49225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846968"/>
            <a:ext cx="8952289" cy="3990845"/>
          </a:xfrm>
          <a:prstGeom prst="rect">
            <a:avLst/>
          </a:prstGeom>
          <a:noFill/>
          <a:ln>
            <a:noFill/>
          </a:ln>
        </p:spPr>
        <p:txBody>
          <a:bodyPr spcFirstLastPara="1" wrap="square" lIns="91425" tIns="91425" rIns="91425" bIns="91425" anchor="t" anchorCtr="0">
            <a:noAutofit/>
          </a:bodyPr>
          <a:lstStyle/>
          <a:p>
            <a:pPr marL="285750" indent="-285750">
              <a:buChar char="•"/>
            </a:pPr>
            <a:endParaRPr lang="en-US" sz="1800">
              <a:latin typeface="Calibri"/>
            </a:endParaRPr>
          </a:p>
          <a:p>
            <a:pPr marL="285750" indent="-285750">
              <a:buChar char="•"/>
            </a:pPr>
            <a:endParaRPr lang="en-US" sz="1800">
              <a:latin typeface="Calibri"/>
            </a:endParaRPr>
          </a:p>
          <a:p>
            <a:pPr marL="285750" indent="-285750">
              <a:buChar char="•"/>
            </a:pPr>
            <a:r>
              <a:rPr lang="en-US" sz="1800" b="1" dirty="0">
                <a:latin typeface="Calibri"/>
              </a:rPr>
              <a:t> </a:t>
            </a:r>
            <a:r>
              <a:rPr lang="en-US" sz="1800" b="1" dirty="0" err="1">
                <a:latin typeface="Calibri"/>
              </a:rPr>
              <a:t>getline</a:t>
            </a:r>
            <a:r>
              <a:rPr lang="en-US" sz="1800" b="1" dirty="0">
                <a:latin typeface="Calibri"/>
              </a:rPr>
              <a:t>() :- </a:t>
            </a:r>
            <a:r>
              <a:rPr lang="en-US" sz="1800" dirty="0">
                <a:latin typeface="Calibri"/>
              </a:rPr>
              <a:t>This function is used to store a stream of characters as entered by the user in the object memory.</a:t>
            </a:r>
            <a:endParaRPr lang="en-US" dirty="0"/>
          </a:p>
          <a:p>
            <a:pPr marL="285750" indent="-285750">
              <a:buChar char="•"/>
            </a:pPr>
            <a:endParaRPr lang="en-US" sz="1800">
              <a:latin typeface="Calibri"/>
            </a:endParaRPr>
          </a:p>
          <a:p>
            <a:pPr marL="285750" indent="-285750">
              <a:buChar char="•"/>
            </a:pPr>
            <a:r>
              <a:rPr lang="en-US" sz="1800" dirty="0">
                <a:latin typeface="Calibri"/>
              </a:rPr>
              <a:t> </a:t>
            </a:r>
            <a:r>
              <a:rPr lang="en-US" sz="1800" b="1" dirty="0" err="1">
                <a:latin typeface="Calibri"/>
              </a:rPr>
              <a:t>push_back</a:t>
            </a:r>
            <a:r>
              <a:rPr lang="en-US" sz="1800" b="1" dirty="0">
                <a:latin typeface="Calibri"/>
              </a:rPr>
              <a:t>() :-</a:t>
            </a:r>
            <a:r>
              <a:rPr lang="en-US" sz="1800" dirty="0">
                <a:latin typeface="Calibri"/>
              </a:rPr>
              <a:t> This function is used to input a character at the end of the string.</a:t>
            </a:r>
          </a:p>
          <a:p>
            <a:pPr marL="285750" indent="-285750">
              <a:buChar char="•"/>
            </a:pPr>
            <a:endParaRPr lang="en-US" sz="1800">
              <a:latin typeface="Calibri"/>
            </a:endParaRPr>
          </a:p>
          <a:p>
            <a:pPr marL="285750" indent="-285750">
              <a:buChar char="•"/>
            </a:pPr>
            <a:r>
              <a:rPr lang="en-US" sz="1800" b="1" dirty="0">
                <a:latin typeface="Calibri"/>
              </a:rPr>
              <a:t> </a:t>
            </a:r>
            <a:r>
              <a:rPr lang="en-US" sz="1800" b="1" dirty="0" err="1">
                <a:latin typeface="Calibri"/>
              </a:rPr>
              <a:t>pop_back</a:t>
            </a:r>
            <a:r>
              <a:rPr lang="en-US" sz="1800" b="1" dirty="0">
                <a:latin typeface="Calibri"/>
              </a:rPr>
              <a:t>() :- </a:t>
            </a:r>
            <a:r>
              <a:rPr lang="en-US" sz="1800" dirty="0">
                <a:latin typeface="Calibri"/>
              </a:rPr>
              <a:t>Introduced from C++11(for strings), this function is used to delete the last character from the string</a:t>
            </a:r>
            <a:endParaRPr lang="en-US" dirty="0">
              <a:latin typeface="Calibri"/>
            </a:endParaRPr>
          </a:p>
          <a:p>
            <a:endParaRPr lang="en-US" sz="1800">
              <a:latin typeface="Calibri"/>
            </a:endParaRPr>
          </a:p>
          <a:p>
            <a:br>
              <a:rPr lang="en-US" dirty="0"/>
            </a:br>
            <a:endParaRPr lang="en-US"/>
          </a:p>
          <a:p>
            <a:br>
              <a:rPr lang="en-US" sz="1600" dirty="0"/>
            </a:br>
            <a:endParaRPr lang="en-US" sz="1600"/>
          </a:p>
          <a:p>
            <a:endParaRPr lang="en-US" sz="1600">
              <a:solidFill>
                <a:srgbClr val="FF0000"/>
              </a:solidFill>
            </a:endParaRPr>
          </a:p>
          <a:p>
            <a:endParaRPr lang="en-US" sz="1600">
              <a:latin typeface="Calibri"/>
              <a:cs typeface="Calibri"/>
            </a:endParaRPr>
          </a:p>
          <a:p>
            <a:pPr>
              <a:lnSpc>
                <a:spcPct val="150000"/>
              </a:lnSpc>
            </a:pPr>
            <a:br>
              <a:rPr lang="en-US" sz="1600" dirty="0">
                <a:latin typeface="Calibri" panose="020F0502020204030204" pitchFamily="34" charset="0"/>
                <a:cs typeface="Calibri" panose="020F0502020204030204" pitchFamily="34" charset="0"/>
              </a:rPr>
            </a:br>
            <a:endParaRPr lang="en-US" sz="1600">
              <a:latin typeface="Calibri" panose="020F0502020204030204" pitchFamily="34" charset="0"/>
              <a:cs typeface="Calibri" panose="020F0502020204030204" pitchFamily="34" charset="0"/>
            </a:endParaRPr>
          </a:p>
          <a:p>
            <a:pPr marL="114300">
              <a:lnSpc>
                <a:spcPct val="150000"/>
              </a:lnSpc>
            </a:pPr>
            <a:br>
              <a:rPr lang="en-US" sz="1600" dirty="0">
                <a:latin typeface="Calibri" panose="020F0502020204030204" pitchFamily="34" charset="0"/>
                <a:cs typeface="Calibri" panose="020F0502020204030204" pitchFamily="34" charset="0"/>
              </a:rPr>
            </a:br>
            <a:endParaRPr lang="en-US" sz="1600">
              <a:latin typeface="Calibri" panose="020F0502020204030204" pitchFamily="34" charset="0"/>
              <a:cs typeface="Calibri" panose="020F0502020204030204" pitchFamily="34" charset="0"/>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Operation on String</a:t>
            </a:r>
            <a:endParaRPr lang="en" sz="2800" b="1">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27955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706789"/>
            <a:ext cx="8952289" cy="4131024"/>
          </a:xfrm>
          <a:prstGeom prst="rect">
            <a:avLst/>
          </a:prstGeom>
          <a:noFill/>
          <a:ln>
            <a:noFill/>
          </a:ln>
        </p:spPr>
        <p:txBody>
          <a:bodyPr spcFirstLastPara="1" wrap="square" lIns="91425" tIns="91425" rIns="91425" bIns="91425" anchor="t" anchorCtr="0">
            <a:noAutofit/>
          </a:bodyPr>
          <a:lstStyle/>
          <a:p>
            <a:r>
              <a:rPr lang="en-US" sz="1800">
                <a:latin typeface="Calibri"/>
              </a:rPr>
              <a:t>#include&lt;iostream&gt; </a:t>
            </a:r>
          </a:p>
          <a:p>
            <a:r>
              <a:rPr lang="en-US" sz="1800">
                <a:latin typeface="Calibri"/>
              </a:rPr>
              <a:t>#include&lt;string&gt;  </a:t>
            </a:r>
          </a:p>
          <a:p>
            <a:r>
              <a:rPr lang="en-US" sz="1800">
                <a:latin typeface="Calibri"/>
              </a:rPr>
              <a:t>using namespace std; </a:t>
            </a:r>
          </a:p>
          <a:p>
            <a:r>
              <a:rPr lang="en-US" sz="1800">
                <a:latin typeface="Calibri"/>
              </a:rPr>
              <a:t>int main() </a:t>
            </a:r>
          </a:p>
          <a:p>
            <a:r>
              <a:rPr lang="en-US" sz="1800">
                <a:latin typeface="Calibri"/>
              </a:rPr>
              <a:t>{ </a:t>
            </a:r>
          </a:p>
          <a:p>
            <a:r>
              <a:rPr lang="en-US" sz="1800">
                <a:latin typeface="Calibri"/>
              </a:rPr>
              <a:t>    string str; </a:t>
            </a:r>
            <a:endParaRPr lang="en-US"/>
          </a:p>
          <a:p>
            <a:r>
              <a:rPr lang="en-US" sz="1800">
                <a:latin typeface="Calibri"/>
              </a:rPr>
              <a:t>    </a:t>
            </a:r>
            <a:r>
              <a:rPr lang="en-US" sz="1800" err="1">
                <a:latin typeface="Calibri"/>
              </a:rPr>
              <a:t>getline</a:t>
            </a:r>
            <a:r>
              <a:rPr lang="en-US" sz="1800">
                <a:latin typeface="Calibri"/>
              </a:rPr>
              <a:t>(</a:t>
            </a:r>
            <a:r>
              <a:rPr lang="en-US" sz="1800" err="1">
                <a:latin typeface="Calibri"/>
              </a:rPr>
              <a:t>cin,str</a:t>
            </a:r>
            <a:r>
              <a:rPr lang="en-US" sz="1800">
                <a:latin typeface="Calibri"/>
              </a:rPr>
              <a:t>); </a:t>
            </a:r>
          </a:p>
          <a:p>
            <a:r>
              <a:rPr lang="en-US" sz="1800">
                <a:latin typeface="Calibri"/>
              </a:rPr>
              <a:t>    </a:t>
            </a:r>
            <a:r>
              <a:rPr lang="en-US" sz="1800" err="1">
                <a:latin typeface="Calibri"/>
              </a:rPr>
              <a:t>cout</a:t>
            </a:r>
            <a:r>
              <a:rPr lang="en-US" sz="1800">
                <a:latin typeface="Calibri"/>
              </a:rPr>
              <a:t> &lt;&lt; "The initial string is : "; </a:t>
            </a:r>
          </a:p>
          <a:p>
            <a:r>
              <a:rPr lang="en-US" sz="1800">
                <a:latin typeface="Calibri"/>
              </a:rPr>
              <a:t>    </a:t>
            </a:r>
            <a:r>
              <a:rPr lang="en-US" sz="1800" err="1">
                <a:latin typeface="Calibri"/>
              </a:rPr>
              <a:t>cout</a:t>
            </a:r>
            <a:r>
              <a:rPr lang="en-US" sz="1800">
                <a:latin typeface="Calibri"/>
              </a:rPr>
              <a:t> &lt;&lt; str &lt;&lt; </a:t>
            </a:r>
            <a:r>
              <a:rPr lang="en-US" sz="1800" err="1">
                <a:latin typeface="Calibri"/>
              </a:rPr>
              <a:t>endl</a:t>
            </a:r>
            <a:r>
              <a:rPr lang="en-US" sz="1800">
                <a:latin typeface="Calibri"/>
              </a:rPr>
              <a:t>; </a:t>
            </a:r>
          </a:p>
          <a:p>
            <a:r>
              <a:rPr lang="en-US" sz="1800">
                <a:latin typeface="Calibri"/>
              </a:rPr>
              <a:t>    </a:t>
            </a:r>
            <a:r>
              <a:rPr lang="en-US" sz="1800" err="1">
                <a:latin typeface="Calibri"/>
              </a:rPr>
              <a:t>str.push_back</a:t>
            </a:r>
            <a:r>
              <a:rPr lang="en-US" sz="1800">
                <a:latin typeface="Calibri"/>
              </a:rPr>
              <a:t>('s'); </a:t>
            </a:r>
          </a:p>
          <a:p>
            <a:r>
              <a:rPr lang="en-US" sz="1800">
                <a:latin typeface="Calibri"/>
              </a:rPr>
              <a:t>    </a:t>
            </a:r>
            <a:r>
              <a:rPr lang="en-US" sz="1800" err="1">
                <a:latin typeface="Calibri"/>
              </a:rPr>
              <a:t>cout</a:t>
            </a:r>
            <a:r>
              <a:rPr lang="en-US" sz="1800">
                <a:latin typeface="Calibri"/>
              </a:rPr>
              <a:t> &lt;&lt; "The string after </a:t>
            </a:r>
            <a:r>
              <a:rPr lang="en-US" sz="1800" err="1">
                <a:latin typeface="Calibri"/>
              </a:rPr>
              <a:t>push_back</a:t>
            </a:r>
            <a:r>
              <a:rPr lang="en-US" sz="1800">
                <a:latin typeface="Calibri"/>
              </a:rPr>
              <a:t> operation is : "; </a:t>
            </a:r>
          </a:p>
          <a:p>
            <a:r>
              <a:rPr lang="en-US" sz="1800">
                <a:latin typeface="Calibri"/>
              </a:rPr>
              <a:t>    </a:t>
            </a:r>
            <a:r>
              <a:rPr lang="en-US" sz="1800" err="1">
                <a:latin typeface="Calibri"/>
              </a:rPr>
              <a:t>cout</a:t>
            </a:r>
            <a:r>
              <a:rPr lang="en-US" sz="1800">
                <a:latin typeface="Calibri"/>
              </a:rPr>
              <a:t> &lt;&lt; str &lt;&lt; </a:t>
            </a:r>
            <a:r>
              <a:rPr lang="en-US" sz="1800" err="1">
                <a:latin typeface="Calibri"/>
              </a:rPr>
              <a:t>endl</a:t>
            </a:r>
            <a:r>
              <a:rPr lang="en-US" sz="1800">
                <a:latin typeface="Calibri"/>
              </a:rPr>
              <a:t>; </a:t>
            </a:r>
          </a:p>
          <a:p>
            <a:r>
              <a:rPr lang="en-US" sz="1800">
                <a:latin typeface="Calibri"/>
              </a:rPr>
              <a:t>    </a:t>
            </a:r>
            <a:r>
              <a:rPr lang="en-US" sz="1800" err="1">
                <a:latin typeface="Calibri"/>
              </a:rPr>
              <a:t>str.pop_back</a:t>
            </a:r>
            <a:r>
              <a:rPr lang="en-US" sz="1800">
                <a:latin typeface="Calibri"/>
              </a:rPr>
              <a:t>(); </a:t>
            </a:r>
          </a:p>
          <a:p>
            <a:endParaRPr lang="en-US" sz="1800">
              <a:latin typeface="Calibri"/>
            </a:endParaRPr>
          </a:p>
          <a:p>
            <a:r>
              <a:rPr lang="en-US" sz="1800">
                <a:latin typeface="Calibri"/>
              </a:rPr>
              <a:t>  </a:t>
            </a:r>
          </a:p>
          <a:p>
            <a:endParaRPr lang="en-US" sz="1800">
              <a:latin typeface="Calibri"/>
            </a:endParaRPr>
          </a:p>
          <a:p>
            <a:endParaRPr lang="en-US" sz="1800">
              <a:latin typeface="Calibri"/>
            </a:endParaRPr>
          </a:p>
          <a:p>
            <a:endParaRPr lang="en-US" sz="1800">
              <a:latin typeface="Calibri"/>
            </a:endParaRPr>
          </a:p>
          <a:p>
            <a:endParaRPr lang="en-US" sz="1800">
              <a:latin typeface="Calibri"/>
            </a:endParaRPr>
          </a:p>
          <a:p>
            <a:br>
              <a:rPr lang="en-US"/>
            </a:br>
            <a:endParaRPr lang="en-US" sz="1800">
              <a:latin typeface="Calibri"/>
            </a:endParaRPr>
          </a:p>
          <a:p>
            <a:br>
              <a:rPr lang="en-US" sz="1600"/>
            </a:br>
            <a:endParaRPr lang="en-US" sz="1800">
              <a:latin typeface="Calibri"/>
            </a:endParaRPr>
          </a:p>
          <a:p>
            <a:endParaRPr lang="en-US" sz="1800">
              <a:solidFill>
                <a:srgbClr val="FF0000"/>
              </a:solidFill>
              <a:latin typeface="Calibri"/>
            </a:endParaRPr>
          </a:p>
          <a:p>
            <a:endParaRPr lang="en-US" sz="1800">
              <a:latin typeface="Calibri"/>
              <a:cs typeface="Calibri"/>
            </a:endParaRPr>
          </a:p>
          <a:p>
            <a:pPr>
              <a:lnSpc>
                <a:spcPct val="150000"/>
              </a:lnSpc>
            </a:pPr>
            <a:br>
              <a:rPr lang="en-US" sz="1600">
                <a:latin typeface="Calibri"/>
                <a:cs typeface="Calibri"/>
              </a:rPr>
            </a:br>
            <a:endParaRPr lang="en-US" sz="1800">
              <a:latin typeface="Calibri"/>
              <a:cs typeface="Calibri"/>
            </a:endParaRPr>
          </a:p>
          <a:p>
            <a:pPr marL="114300">
              <a:lnSpc>
                <a:spcPct val="150000"/>
              </a:lnSpc>
            </a:pPr>
            <a:br>
              <a:rPr lang="en-US" sz="1600">
                <a:latin typeface="Calibri" panose="020F0502020204030204" pitchFamily="34" charset="0"/>
                <a:cs typeface="Calibri"/>
              </a:rPr>
            </a:br>
            <a:endParaRPr lang="en-US" sz="1800">
              <a:latin typeface="Calibri" panose="020F0502020204030204" pitchFamily="34" charset="0"/>
              <a:cs typeface="Calibri"/>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Operation on String</a:t>
            </a:r>
            <a:endParaRPr lang="en" sz="2800" b="1">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53890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p:nvPr/>
        </p:nvSpPr>
        <p:spPr>
          <a:xfrm>
            <a:off x="0" y="0"/>
            <a:ext cx="9144000" cy="636905"/>
          </a:xfrm>
          <a:custGeom>
            <a:avLst/>
            <a:gdLst/>
            <a:ahLst/>
            <a:cxnLst/>
            <a:rect l="l" t="t" r="r" b="b"/>
            <a:pathLst>
              <a:path w="9144000" h="636905" extrusionOk="0">
                <a:moveTo>
                  <a:pt x="0" y="0"/>
                </a:moveTo>
                <a:lnTo>
                  <a:pt x="9143981" y="0"/>
                </a:lnTo>
                <a:lnTo>
                  <a:pt x="9143981" y="636898"/>
                </a:lnTo>
                <a:lnTo>
                  <a:pt x="0" y="636898"/>
                </a:lnTo>
                <a:lnTo>
                  <a:pt x="0" y="0"/>
                </a:lnTo>
                <a:close/>
              </a:path>
            </a:pathLst>
          </a:custGeom>
          <a:solidFill>
            <a:srgbClr val="F4333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0" name="Google Shape;100;p19"/>
          <p:cNvSpPr txBox="1"/>
          <p:nvPr/>
        </p:nvSpPr>
        <p:spPr>
          <a:xfrm>
            <a:off x="94468" y="706789"/>
            <a:ext cx="8952289" cy="4131024"/>
          </a:xfrm>
          <a:prstGeom prst="rect">
            <a:avLst/>
          </a:prstGeom>
          <a:noFill/>
          <a:ln>
            <a:noFill/>
          </a:ln>
        </p:spPr>
        <p:txBody>
          <a:bodyPr spcFirstLastPara="1" wrap="square" lIns="91425" tIns="91425" rIns="91425" bIns="91425" anchor="t" anchorCtr="0">
            <a:noAutofit/>
          </a:bodyPr>
          <a:lstStyle/>
          <a:p>
            <a:r>
              <a:rPr lang="en-US" sz="1800">
                <a:latin typeface="Calibri"/>
                <a:cs typeface="Calibri"/>
              </a:rPr>
              <a:t>    </a:t>
            </a:r>
            <a:r>
              <a:rPr lang="en-US" sz="1800" err="1">
                <a:latin typeface="Calibri"/>
                <a:cs typeface="Calibri"/>
              </a:rPr>
              <a:t>cout</a:t>
            </a:r>
            <a:r>
              <a:rPr lang="en-US" sz="1800">
                <a:latin typeface="Calibri"/>
                <a:cs typeface="Calibri"/>
              </a:rPr>
              <a:t> &lt;&lt; "The string after </a:t>
            </a:r>
            <a:r>
              <a:rPr lang="en-US" sz="1800" err="1">
                <a:latin typeface="Calibri"/>
                <a:cs typeface="Calibri"/>
              </a:rPr>
              <a:t>pop_back</a:t>
            </a:r>
            <a:r>
              <a:rPr lang="en-US" sz="1800">
                <a:latin typeface="Calibri"/>
                <a:cs typeface="Calibri"/>
              </a:rPr>
              <a:t> operation is : "; </a:t>
            </a:r>
            <a:endParaRPr lang="en-US" sz="1800">
              <a:cs typeface="Calibri"/>
            </a:endParaRPr>
          </a:p>
          <a:p>
            <a:r>
              <a:rPr lang="en-US" sz="1800">
                <a:latin typeface="Calibri"/>
                <a:cs typeface="Calibri"/>
              </a:rPr>
              <a:t>    </a:t>
            </a:r>
            <a:r>
              <a:rPr lang="en-US" sz="1800" err="1">
                <a:latin typeface="Calibri"/>
                <a:cs typeface="Calibri"/>
              </a:rPr>
              <a:t>cout</a:t>
            </a:r>
            <a:r>
              <a:rPr lang="en-US" sz="1800">
                <a:latin typeface="Calibri"/>
                <a:cs typeface="Calibri"/>
              </a:rPr>
              <a:t> &lt;&lt; str &lt;&lt; </a:t>
            </a:r>
            <a:r>
              <a:rPr lang="en-US" sz="1800" err="1">
                <a:latin typeface="Calibri"/>
                <a:cs typeface="Calibri"/>
              </a:rPr>
              <a:t>endl</a:t>
            </a:r>
            <a:r>
              <a:rPr lang="en-US" sz="1800">
                <a:latin typeface="Calibri"/>
                <a:cs typeface="Calibri"/>
              </a:rPr>
              <a:t>; </a:t>
            </a:r>
            <a:endParaRPr lang="en-US" sz="1800">
              <a:cs typeface="Calibri"/>
            </a:endParaRPr>
          </a:p>
          <a:p>
            <a:endParaRPr lang="en-US" sz="1800"/>
          </a:p>
          <a:p>
            <a:r>
              <a:rPr lang="en-US" sz="1800">
                <a:latin typeface="Calibri"/>
                <a:cs typeface="Calibri"/>
              </a:rPr>
              <a:t>    return 0; </a:t>
            </a:r>
            <a:endParaRPr lang="en-US" sz="1800"/>
          </a:p>
          <a:p>
            <a:endParaRPr lang="en-US" sz="1800"/>
          </a:p>
          <a:p>
            <a:r>
              <a:rPr lang="en-US" sz="1800">
                <a:latin typeface="Calibri"/>
                <a:cs typeface="Calibri"/>
              </a:rPr>
              <a:t>} </a:t>
            </a:r>
            <a:endParaRPr lang="en-US">
              <a:cs typeface="Calibri"/>
            </a:endParaRPr>
          </a:p>
          <a:p>
            <a:r>
              <a:rPr lang="en-US" sz="1800" b="1">
                <a:latin typeface="Calibri"/>
                <a:cs typeface="Calibri"/>
              </a:rPr>
              <a:t>Input:-</a:t>
            </a:r>
          </a:p>
          <a:p>
            <a:endParaRPr lang="en-US" sz="1800">
              <a:latin typeface="Calibri"/>
              <a:cs typeface="Calibri"/>
            </a:endParaRPr>
          </a:p>
          <a:p>
            <a:r>
              <a:rPr lang="en-US" sz="1800" err="1">
                <a:latin typeface="Calibri"/>
                <a:cs typeface="Calibri"/>
              </a:rPr>
              <a:t>upgrad</a:t>
            </a:r>
            <a:endParaRPr lang="en-US" sz="1800">
              <a:latin typeface="Calibri"/>
              <a:cs typeface="Calibri"/>
            </a:endParaRPr>
          </a:p>
          <a:p>
            <a:endParaRPr lang="en-US" sz="1800">
              <a:latin typeface="Calibri"/>
              <a:cs typeface="Calibri"/>
            </a:endParaRPr>
          </a:p>
          <a:p>
            <a:r>
              <a:rPr lang="en-US" sz="1800" b="1">
                <a:latin typeface="Calibri"/>
                <a:cs typeface="Calibri"/>
              </a:rPr>
              <a:t>Output:-</a:t>
            </a:r>
          </a:p>
          <a:p>
            <a:endParaRPr lang="en-US" sz="1800">
              <a:latin typeface="Calibri"/>
              <a:cs typeface="Calibri"/>
            </a:endParaRPr>
          </a:p>
          <a:p>
            <a:r>
              <a:rPr lang="en-US" sz="1800">
                <a:latin typeface="Calibri"/>
                <a:cs typeface="Calibri"/>
              </a:rPr>
              <a:t>The initial string is : </a:t>
            </a:r>
            <a:r>
              <a:rPr lang="en-US" sz="1800" err="1">
                <a:latin typeface="Calibri"/>
                <a:cs typeface="Calibri"/>
              </a:rPr>
              <a:t>upgrad</a:t>
            </a:r>
            <a:r>
              <a:rPr lang="en-US" sz="1800">
                <a:latin typeface="Calibri"/>
                <a:cs typeface="Calibri"/>
              </a:rPr>
              <a:t>
The string after </a:t>
            </a:r>
            <a:r>
              <a:rPr lang="en-US" sz="1800" err="1">
                <a:latin typeface="Calibri"/>
                <a:cs typeface="Calibri"/>
              </a:rPr>
              <a:t>push_back</a:t>
            </a:r>
            <a:r>
              <a:rPr lang="en-US" sz="1800">
                <a:latin typeface="Calibri"/>
                <a:cs typeface="Calibri"/>
              </a:rPr>
              <a:t> operation is : </a:t>
            </a:r>
            <a:r>
              <a:rPr lang="en-US" sz="1800" err="1">
                <a:latin typeface="Calibri"/>
                <a:cs typeface="Calibri"/>
              </a:rPr>
              <a:t>upgrads</a:t>
            </a:r>
            <a:r>
              <a:rPr lang="en-US" sz="1800">
                <a:latin typeface="Calibri"/>
                <a:cs typeface="Calibri"/>
              </a:rPr>
              <a:t>
The string after </a:t>
            </a:r>
            <a:r>
              <a:rPr lang="en-US" sz="1800" err="1">
                <a:latin typeface="Calibri"/>
                <a:cs typeface="Calibri"/>
              </a:rPr>
              <a:t>pop_back</a:t>
            </a:r>
            <a:r>
              <a:rPr lang="en-US" sz="1800">
                <a:latin typeface="Calibri"/>
                <a:cs typeface="Calibri"/>
              </a:rPr>
              <a:t> operation is : </a:t>
            </a:r>
            <a:r>
              <a:rPr lang="en-US" sz="1800" err="1">
                <a:latin typeface="Calibri"/>
                <a:cs typeface="Calibri"/>
              </a:rPr>
              <a:t>upgrad</a:t>
            </a:r>
            <a:endParaRPr lang="en-US" sz="1800">
              <a:latin typeface="Calibri"/>
              <a:cs typeface="Calibri"/>
            </a:endParaRPr>
          </a:p>
          <a:p>
            <a:endParaRPr lang="en-US" sz="1800">
              <a:latin typeface="Calibri"/>
            </a:endParaRPr>
          </a:p>
          <a:p>
            <a:r>
              <a:rPr lang="en-US" sz="1800">
                <a:latin typeface="Calibri"/>
              </a:rPr>
              <a:t>  </a:t>
            </a:r>
          </a:p>
          <a:p>
            <a:endParaRPr lang="en-US" sz="1800">
              <a:latin typeface="Calibri"/>
            </a:endParaRPr>
          </a:p>
          <a:p>
            <a:endParaRPr lang="en-US" sz="1800">
              <a:latin typeface="Calibri"/>
            </a:endParaRPr>
          </a:p>
          <a:p>
            <a:endParaRPr lang="en-US" sz="1800">
              <a:latin typeface="Calibri"/>
            </a:endParaRPr>
          </a:p>
          <a:p>
            <a:endParaRPr lang="en-US" sz="1800">
              <a:latin typeface="Calibri"/>
            </a:endParaRPr>
          </a:p>
          <a:p>
            <a:br>
              <a:rPr lang="en-US"/>
            </a:br>
            <a:endParaRPr lang="en-US" sz="1800">
              <a:latin typeface="Calibri"/>
            </a:endParaRPr>
          </a:p>
          <a:p>
            <a:br>
              <a:rPr lang="en-US" sz="1600"/>
            </a:br>
            <a:endParaRPr lang="en-US" sz="1800">
              <a:latin typeface="Calibri"/>
            </a:endParaRPr>
          </a:p>
          <a:p>
            <a:endParaRPr lang="en-US" sz="1800">
              <a:solidFill>
                <a:srgbClr val="FF0000"/>
              </a:solidFill>
              <a:latin typeface="Calibri"/>
            </a:endParaRPr>
          </a:p>
          <a:p>
            <a:endParaRPr lang="en-US" sz="1800">
              <a:latin typeface="Calibri"/>
              <a:cs typeface="Calibri"/>
            </a:endParaRPr>
          </a:p>
          <a:p>
            <a:pPr>
              <a:lnSpc>
                <a:spcPct val="150000"/>
              </a:lnSpc>
            </a:pPr>
            <a:br>
              <a:rPr lang="en-US" sz="1600">
                <a:latin typeface="Calibri"/>
                <a:cs typeface="Calibri"/>
              </a:rPr>
            </a:br>
            <a:endParaRPr lang="en-US" sz="1800">
              <a:latin typeface="Calibri"/>
              <a:cs typeface="Calibri"/>
            </a:endParaRPr>
          </a:p>
          <a:p>
            <a:pPr marL="114300">
              <a:lnSpc>
                <a:spcPct val="150000"/>
              </a:lnSpc>
            </a:pPr>
            <a:br>
              <a:rPr lang="en-US" sz="1600">
                <a:latin typeface="Calibri" panose="020F0502020204030204" pitchFamily="34" charset="0"/>
                <a:cs typeface="Calibri"/>
              </a:rPr>
            </a:br>
            <a:endParaRPr lang="en-US" sz="1800">
              <a:latin typeface="Calibri" panose="020F0502020204030204" pitchFamily="34" charset="0"/>
              <a:cs typeface="Calibri"/>
            </a:endParaRPr>
          </a:p>
        </p:txBody>
      </p:sp>
      <p:sp>
        <p:nvSpPr>
          <p:cNvPr id="8" name="Google Shape;99;p19">
            <a:extLst>
              <a:ext uri="{FF2B5EF4-FFF2-40B4-BE49-F238E27FC236}">
                <a16:creationId xmlns:a16="http://schemas.microsoft.com/office/drawing/2014/main" id="{AEF65FCD-9BAC-48DC-8F4E-B7BBA0D6A776}"/>
              </a:ext>
            </a:extLst>
          </p:cNvPr>
          <p:cNvSpPr txBox="1">
            <a:spLocks/>
          </p:cNvSpPr>
          <p:nvPr/>
        </p:nvSpPr>
        <p:spPr>
          <a:xfrm>
            <a:off x="389700" y="92375"/>
            <a:ext cx="6941700" cy="391200"/>
          </a:xfrm>
          <a:prstGeom prst="rect">
            <a:avLst/>
          </a:prstGeom>
          <a:noFill/>
          <a:ln>
            <a:noFill/>
          </a:ln>
        </p:spPr>
        <p:txBody>
          <a:bodyPr spcFirstLastPara="1" wrap="square" lIns="0" tIns="1270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40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12700"/>
            <a:r>
              <a:rPr lang="en" sz="2800" b="1">
                <a:solidFill>
                  <a:srgbClr val="FFFFFF"/>
                </a:solidFill>
                <a:latin typeface="Calibri"/>
                <a:cs typeface="Calibri"/>
              </a:rPr>
              <a:t>Operation on String</a:t>
            </a:r>
            <a:endParaRPr lang="en" sz="2800" b="1">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4277362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2031</Words>
  <Application>Microsoft Office PowerPoint</Application>
  <PresentationFormat>On-screen Show (16:9)</PresentationFormat>
  <Paragraphs>362</Paragraphs>
  <Slides>24</Slides>
  <Notes>24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24</vt:i4>
      </vt:variant>
    </vt:vector>
  </HeadingPairs>
  <TitlesOfParts>
    <vt:vector size="30" baseType="lpstr">
      <vt:lpstr>Calibri</vt:lpstr>
      <vt:lpstr>Trebuchet MS</vt:lpstr>
      <vt:lpstr>Arial</vt:lpstr>
      <vt:lpstr>Calibri,Sans-Serif</vt:lpstr>
      <vt:lpstr>Simple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Kartavya kothari</cp:lastModifiedBy>
  <cp:revision>155</cp:revision>
  <dcterms:modified xsi:type="dcterms:W3CDTF">2021-02-26T03:24:30Z</dcterms:modified>
</cp:coreProperties>
</file>