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6"/>
  </p:notesMasterIdLst>
  <p:sldIdLst>
    <p:sldId id="256" r:id="rId3"/>
    <p:sldId id="311" r:id="rId4"/>
    <p:sldId id="312" r:id="rId5"/>
    <p:sldId id="331" r:id="rId6"/>
    <p:sldId id="332" r:id="rId7"/>
    <p:sldId id="334" r:id="rId8"/>
    <p:sldId id="344" r:id="rId9"/>
    <p:sldId id="345" r:id="rId10"/>
    <p:sldId id="359" r:id="rId11"/>
    <p:sldId id="360" r:id="rId12"/>
    <p:sldId id="352" r:id="rId13"/>
    <p:sldId id="351" r:id="rId14"/>
    <p:sldId id="350" r:id="rId15"/>
    <p:sldId id="349" r:id="rId16"/>
    <p:sldId id="348" r:id="rId17"/>
    <p:sldId id="347" r:id="rId18"/>
    <p:sldId id="346" r:id="rId19"/>
    <p:sldId id="355" r:id="rId20"/>
    <p:sldId id="356" r:id="rId21"/>
    <p:sldId id="357" r:id="rId22"/>
    <p:sldId id="358" r:id="rId23"/>
    <p:sldId id="316" r:id="rId24"/>
    <p:sldId id="272"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287D19C1-BE50-49D2-9C19-262B1D5EC661}" v="301" dt="2021-02-21T07:03:58.224"/>
    <p1510:client id="{3868C6ED-5D49-40C7-87D3-58D59529E061}" v="199" dt="2021-02-20T06:27:06.269"/>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85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2916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52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8652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6f0686b8_2_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986f0686b8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0992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2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73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030BC7-148D-4760-91CA-0B9E07E188DE}"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030BC7-148D-4760-91CA-0B9E07E188DE}" type="datetimeFigureOut">
              <a:rPr lang="en-US" smtClean="0"/>
              <a:pPr/>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030BC7-148D-4760-91CA-0B9E07E188DE}" type="datetimeFigureOut">
              <a:rPr lang="en-US" smtClean="0"/>
              <a:pPr/>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30BC7-148D-4760-91CA-0B9E07E188DE}" type="datetimeFigureOut">
              <a:rPr lang="en-US" smtClean="0"/>
              <a:pPr/>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4"/>
        <p:cNvGrpSpPr/>
        <p:nvPr/>
      </p:nvGrpSpPr>
      <p:grpSpPr>
        <a:xfrm>
          <a:off x="0" y="0"/>
          <a:ext cx="0" cy="0"/>
          <a:chOff x="0" y="0"/>
          <a:chExt cx="0" cy="0"/>
        </a:xfrm>
      </p:grpSpPr>
      <p:sp>
        <p:nvSpPr>
          <p:cNvPr id="55" name="Google Shape;55;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030BC7-148D-4760-91CA-0B9E07E188DE}" type="datetimeFigureOut">
              <a:rPr lang="en-US" smtClean="0"/>
              <a:pPr/>
              <a:t>2/23/2021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61A469-E534-4874-8859-3B11EC5008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a:t>Practical Lecture :</a:t>
            </a:r>
            <a:r>
              <a:rPr lang="en-US" sz="2000"/>
              <a:t>Array</a:t>
            </a:r>
            <a:r>
              <a:rPr lang="en-US" sz="2000" b="1"/>
              <a:t> </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dirty="0">
              <a:latin typeface="Calibri"/>
            </a:endParaRPr>
          </a:p>
          <a:p>
            <a:r>
              <a:rPr lang="en-US" sz="1800" dirty="0">
                <a:latin typeface="Calibri"/>
              </a:rPr>
              <a:t>Input : arr[]  = {1, 2, 0, 0, 0, 3, 6}
</a:t>
            </a:r>
            <a:r>
              <a:rPr lang="en-US" sz="1800">
                <a:latin typeface="Calibri"/>
              </a:rPr>
              <a:t>Output : 1 2 3 6 0 0 0</a:t>
            </a:r>
            <a:r>
              <a:rPr lang="en-US" sz="1800" dirty="0">
                <a:latin typeface="Calibri"/>
              </a:rPr>
              <a:t>
</a:t>
            </a:r>
            <a:r>
              <a:rPr lang="en-US" sz="1800">
                <a:latin typeface="Calibri"/>
                <a:cs typeface="Calibri"/>
              </a:rPr>
              <a:t>Input: arr[] = {0, 1, 9, 8, 4, 0, 0, 2, 7, 0, 6, 0, 9}</a:t>
            </a:r>
            <a:r>
              <a:rPr lang="en-US" sz="1800" dirty="0">
                <a:latin typeface="Calibri"/>
                <a:cs typeface="Calibri"/>
              </a:rPr>
              <a:t>
</a:t>
            </a:r>
            <a:r>
              <a:rPr lang="en-US" sz="1800">
                <a:latin typeface="Calibri"/>
                <a:cs typeface="Calibri"/>
              </a:rPr>
              <a:t>Output: 1 9 8 4 2 7 6 9 0 0 0 0 0</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285750" indent="-285750">
              <a:buChar char="•"/>
            </a:pPr>
            <a:endParaRPr lang="en-US" sz="1800" dirty="0">
              <a:latin typeface="Calibri"/>
            </a:endParaRPr>
          </a:p>
          <a:p>
            <a:endParaRPr lang="en-US" sz="1800" dirty="0">
              <a:latin typeface="Calibri"/>
            </a:endParaRPr>
          </a:p>
          <a:p>
            <a:br>
              <a:rPr lang="en-US" dirty="0"/>
            </a:br>
            <a:endParaRPr lang="en-US" sz="1800" dirty="0">
              <a:latin typeface="Calibri"/>
            </a:endParaRPr>
          </a:p>
          <a:p>
            <a:br>
              <a:rPr lang="en-US" sz="1600" dirty="0"/>
            </a:br>
            <a:endParaRPr lang="en-US" sz="1800" dirty="0">
              <a:latin typeface="Calibri"/>
            </a:endParaRPr>
          </a:p>
          <a:p>
            <a:endParaRPr lang="en-US" sz="1800" b="1" dirty="0">
              <a:solidFill>
                <a:srgbClr val="FF0000"/>
              </a:solidFill>
              <a:latin typeface="Calibri"/>
            </a:endParaRPr>
          </a:p>
          <a:p>
            <a:endParaRPr lang="en-US" sz="18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400" b="1">
                <a:solidFill>
                  <a:schemeClr val="bg1"/>
                </a:solidFill>
                <a:latin typeface="Calibri"/>
                <a:cs typeface="Calibri"/>
              </a:rPr>
              <a:t>Move all zeroes to end of array </a:t>
            </a:r>
            <a:endParaRPr lang="en-US" sz="2400">
              <a:solidFill>
                <a:schemeClr val="bg1"/>
              </a:solidFill>
              <a:latin typeface="Calibri"/>
            </a:endParaRPr>
          </a:p>
        </p:txBody>
      </p:sp>
    </p:spTree>
    <p:extLst>
      <p:ext uri="{BB962C8B-B14F-4D97-AF65-F5344CB8AC3E}">
        <p14:creationId xmlns:p14="http://schemas.microsoft.com/office/powerpoint/2010/main" val="224197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General Syntax:</a:t>
            </a:r>
          </a:p>
          <a:p>
            <a:pPr marL="0" marR="0" lvl="0" indent="0" algn="l" rtl="0">
              <a:lnSpc>
                <a:spcPct val="115000"/>
              </a:lnSpc>
              <a:spcBef>
                <a:spcPts val="0"/>
              </a:spcBef>
              <a:spcAft>
                <a:spcPts val="0"/>
              </a:spcAft>
              <a:buClr>
                <a:srgbClr val="000000"/>
              </a:buClr>
              <a:buSzPts val="2400"/>
              <a:buFont typeface="Arial"/>
              <a:buNone/>
            </a:pPr>
            <a:endParaRPr lang="en-US" b="0" i="0" u="none" strike="noStrike" cap="none">
              <a:solidFill>
                <a:srgbClr val="000000"/>
              </a:solidFill>
              <a:latin typeface="Calibri"/>
              <a:ea typeface="Calibri"/>
              <a:cs typeface="Calibri"/>
              <a:sym typeface="Calibri"/>
            </a:endParaRPr>
          </a:p>
          <a:p>
            <a:pPr lvl="0">
              <a:lnSpc>
                <a:spcPct val="115000"/>
              </a:lnSpc>
              <a:buClr>
                <a:srgbClr val="000000"/>
              </a:buClr>
              <a:buSzPts val="2400"/>
            </a:pPr>
            <a:r>
              <a:rPr lang="en-US" b="1"/>
              <a:t>type name[size1][size2]...[</a:t>
            </a:r>
            <a:r>
              <a:rPr lang="en-US" b="1" err="1"/>
              <a:t>sizeN</a:t>
            </a:r>
            <a:r>
              <a:rPr lang="en-US" b="1"/>
              <a:t>];</a:t>
            </a:r>
          </a:p>
          <a:p>
            <a:pPr lvl="0">
              <a:lnSpc>
                <a:spcPct val="115000"/>
              </a:lnSpc>
              <a:buClr>
                <a:srgbClr val="000000"/>
              </a:buClr>
              <a:buSzPts val="2400"/>
            </a:pPr>
            <a:endParaRPr lang="en-US" b="1" i="0" u="none" strike="noStrike" cap="none">
              <a:solidFill>
                <a:srgbClr val="000000"/>
              </a:solidFill>
              <a:latin typeface="Calibri"/>
              <a:ea typeface="Calibri"/>
              <a:cs typeface="Calibri"/>
              <a:sym typeface="Calibri"/>
            </a:endParaRPr>
          </a:p>
          <a:p>
            <a:pPr lvl="0">
              <a:lnSpc>
                <a:spcPct val="115000"/>
              </a:lnSpc>
              <a:buClr>
                <a:srgbClr val="000000"/>
              </a:buClr>
              <a:buSzPts val="2400"/>
            </a:pPr>
            <a:r>
              <a:rPr lang="en-US" err="1">
                <a:solidFill>
                  <a:srgbClr val="000000"/>
                </a:solidFill>
                <a:latin typeface="Calibri"/>
                <a:ea typeface="Calibri"/>
                <a:cs typeface="Calibri"/>
                <a:sym typeface="Calibri"/>
              </a:rPr>
              <a:t>Eg</a:t>
            </a:r>
            <a:r>
              <a:rPr lang="en-US">
                <a:solidFill>
                  <a:srgbClr val="000000"/>
                </a:solidFill>
                <a:latin typeface="Calibri"/>
                <a:ea typeface="Calibri"/>
                <a:cs typeface="Calibri"/>
                <a:sym typeface="Calibri"/>
              </a:rPr>
              <a:t>.</a:t>
            </a:r>
          </a:p>
          <a:p>
            <a:pPr lvl="0">
              <a:lnSpc>
                <a:spcPct val="115000"/>
              </a:lnSpc>
              <a:buClr>
                <a:srgbClr val="000000"/>
              </a:buClr>
              <a:buSzPts val="2400"/>
            </a:pPr>
            <a:endParaRPr lang="en-US" i="0" u="none" strike="noStrike" cap="none">
              <a:solidFill>
                <a:srgbClr val="000000"/>
              </a:solidFill>
              <a:latin typeface="Calibri"/>
              <a:ea typeface="Calibri"/>
              <a:cs typeface="Calibri"/>
              <a:sym typeface="Calibri"/>
            </a:endParaRPr>
          </a:p>
          <a:p>
            <a:pPr lvl="0">
              <a:lnSpc>
                <a:spcPct val="115000"/>
              </a:lnSpc>
              <a:buClr>
                <a:srgbClr val="000000"/>
              </a:buClr>
              <a:buSzPts val="2400"/>
            </a:pPr>
            <a:r>
              <a:rPr lang="en-US" i="0" u="none" strike="noStrike" cap="none" err="1">
                <a:solidFill>
                  <a:srgbClr val="000000"/>
                </a:solidFill>
                <a:latin typeface="Calibri"/>
                <a:ea typeface="Calibri"/>
                <a:cs typeface="Calibri"/>
                <a:sym typeface="Calibri"/>
              </a:rPr>
              <a:t>int</a:t>
            </a:r>
            <a:r>
              <a:rPr lang="en-US" i="0" u="none" strike="noStrike" cap="none">
                <a:solidFill>
                  <a:srgbClr val="000000"/>
                </a:solidFill>
                <a:latin typeface="Calibri"/>
                <a:ea typeface="Calibri"/>
                <a:cs typeface="Calibri"/>
                <a:sym typeface="Calibri"/>
              </a:rPr>
              <a:t> </a:t>
            </a:r>
            <a:r>
              <a:rPr lang="en-US" i="0" u="none" strike="noStrike" cap="none" err="1">
                <a:solidFill>
                  <a:srgbClr val="000000"/>
                </a:solidFill>
                <a:latin typeface="Calibri"/>
                <a:ea typeface="Calibri"/>
                <a:cs typeface="Calibri"/>
                <a:sym typeface="Calibri"/>
              </a:rPr>
              <a:t>arr</a:t>
            </a:r>
            <a:r>
              <a:rPr lang="en-US" i="0" u="none" strike="noStrike" cap="none">
                <a:solidFill>
                  <a:srgbClr val="000000"/>
                </a:solidFill>
                <a:latin typeface="Calibri"/>
                <a:ea typeface="Calibri"/>
                <a:cs typeface="Calibri"/>
                <a:sym typeface="Calibri"/>
              </a:rPr>
              <a:t>[3][2];</a:t>
            </a:r>
            <a:endParaRPr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6570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b="1">
                <a:solidFill>
                  <a:srgbClr val="000000"/>
                </a:solidFill>
                <a:latin typeface="Calibri"/>
                <a:ea typeface="Calibri"/>
                <a:cs typeface="Calibri"/>
                <a:sym typeface="Calibri"/>
              </a:rPr>
              <a:t>Two Dimensional Array:</a:t>
            </a:r>
          </a:p>
          <a:p>
            <a:pPr marL="0" marR="0" lvl="0" indent="0" algn="l" rtl="0">
              <a:lnSpc>
                <a:spcPct val="115000"/>
              </a:lnSpc>
              <a:spcBef>
                <a:spcPts val="0"/>
              </a:spcBef>
              <a:spcAft>
                <a:spcPts val="0"/>
              </a:spcAft>
              <a:buClr>
                <a:srgbClr val="000000"/>
              </a:buClr>
              <a:buSzPts val="2400"/>
              <a:buFont typeface="Arial"/>
              <a:buNone/>
            </a:pPr>
            <a:endParaRPr lang="en-US" b="1">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General Syntax:</a:t>
            </a:r>
          </a:p>
          <a:p>
            <a:pPr lvl="0">
              <a:lnSpc>
                <a:spcPct val="115000"/>
              </a:lnSpc>
              <a:buClr>
                <a:srgbClr val="000000"/>
              </a:buClr>
              <a:buSzPts val="2400"/>
            </a:pPr>
            <a:r>
              <a:rPr lang="en-US"/>
              <a:t>type </a:t>
            </a:r>
            <a:r>
              <a:rPr lang="en-US" err="1"/>
              <a:t>arrayName</a:t>
            </a:r>
            <a:r>
              <a:rPr lang="en-US"/>
              <a:t> [ x ][ y ];</a:t>
            </a:r>
          </a:p>
          <a:p>
            <a:pPr lvl="0">
              <a:lnSpc>
                <a:spcPct val="115000"/>
              </a:lnSpc>
              <a:buClr>
                <a:srgbClr val="000000"/>
              </a:buClr>
              <a:buSzPts val="2400"/>
            </a:pPr>
            <a:endParaRPr lang="en-US"/>
          </a:p>
          <a:p>
            <a:pPr lvl="0">
              <a:lnSpc>
                <a:spcPct val="115000"/>
              </a:lnSpc>
              <a:buClr>
                <a:srgbClr val="000000"/>
              </a:buClr>
              <a:buSzPts val="2400"/>
            </a:pPr>
            <a:r>
              <a:rPr lang="en-US" err="1"/>
              <a:t>Eg</a:t>
            </a:r>
            <a:r>
              <a:rPr lang="en-US"/>
              <a:t>.</a:t>
            </a:r>
          </a:p>
          <a:p>
            <a:pPr lvl="0">
              <a:lnSpc>
                <a:spcPct val="115000"/>
              </a:lnSpc>
              <a:buClr>
                <a:srgbClr val="000000"/>
              </a:buClr>
              <a:buSzPts val="2400"/>
            </a:pPr>
            <a:r>
              <a:rPr lang="en-US" err="1"/>
              <a:t>int</a:t>
            </a:r>
            <a:r>
              <a:rPr lang="en-US"/>
              <a:t> </a:t>
            </a:r>
            <a:r>
              <a:rPr lang="en-US" err="1"/>
              <a:t>arr</a:t>
            </a:r>
            <a:r>
              <a:rPr lang="en-US"/>
              <a:t>[3][4];</a:t>
            </a:r>
          </a:p>
          <a:p>
            <a:pPr lvl="0">
              <a:lnSpc>
                <a:spcPct val="115000"/>
              </a:lnSpc>
              <a:buClr>
                <a:srgbClr val="000000"/>
              </a:buClr>
              <a:buSzPts val="2400"/>
            </a:pPr>
            <a:endParaRPr lang="en-US">
              <a:solidFill>
                <a:srgbClr val="000000"/>
              </a:solidFill>
              <a:latin typeface="Calibri"/>
              <a:ea typeface="Calibri"/>
              <a:cs typeface="Calibri"/>
              <a:sym typeface="Calibri"/>
            </a:endParaRPr>
          </a:p>
          <a:p>
            <a:pPr lvl="0">
              <a:lnSpc>
                <a:spcPct val="115000"/>
              </a:lnSpc>
              <a:buClr>
                <a:srgbClr val="000000"/>
              </a:buClr>
              <a:buSzPts val="2400"/>
            </a:pPr>
            <a:endParaRPr lang="en-US">
              <a:solidFill>
                <a:srgbClr val="000000"/>
              </a:solidFill>
              <a:latin typeface="Calibri"/>
              <a:ea typeface="Calibri"/>
              <a:cs typeface="Calibri"/>
              <a:sym typeface="Calibri"/>
            </a:endParaRPr>
          </a:p>
        </p:txBody>
      </p:sp>
      <p:cxnSp>
        <p:nvCxnSpPr>
          <p:cNvPr id="7" name="Curved Connector 6"/>
          <p:cNvCxnSpPr/>
          <p:nvPr/>
        </p:nvCxnSpPr>
        <p:spPr>
          <a:xfrm>
            <a:off x="1285852" y="3571882"/>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1571604" y="3000378"/>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14546" y="3786196"/>
            <a:ext cx="1571636" cy="369332"/>
          </a:xfrm>
          <a:prstGeom prst="rect">
            <a:avLst/>
          </a:prstGeom>
          <a:noFill/>
        </p:spPr>
        <p:txBody>
          <a:bodyPr wrap="square" rtlCol="0">
            <a:spAutoFit/>
          </a:bodyPr>
          <a:lstStyle/>
          <a:p>
            <a:r>
              <a:rPr lang="en-US">
                <a:solidFill>
                  <a:srgbClr val="FF0000"/>
                </a:solidFill>
              </a:rPr>
              <a:t>rows</a:t>
            </a:r>
          </a:p>
        </p:txBody>
      </p:sp>
      <p:sp>
        <p:nvSpPr>
          <p:cNvPr id="15" name="TextBox 14"/>
          <p:cNvSpPr txBox="1"/>
          <p:nvPr/>
        </p:nvSpPr>
        <p:spPr>
          <a:xfrm>
            <a:off x="2571736" y="2857502"/>
            <a:ext cx="1643074" cy="369332"/>
          </a:xfrm>
          <a:prstGeom prst="rect">
            <a:avLst/>
          </a:prstGeom>
          <a:noFill/>
        </p:spPr>
        <p:txBody>
          <a:bodyPr wrap="square" rtlCol="0">
            <a:spAutoFit/>
          </a:bodyPr>
          <a:lstStyle/>
          <a:p>
            <a:r>
              <a:rPr lang="en-US">
                <a:solidFill>
                  <a:srgbClr val="FF0000"/>
                </a:solidFill>
              </a:rPr>
              <a:t>column</a:t>
            </a:r>
          </a:p>
        </p:txBody>
      </p:sp>
      <p:pic>
        <p:nvPicPr>
          <p:cNvPr id="2050" name="Picture 2" descr="Two Dimensional Arrays"/>
          <p:cNvPicPr>
            <a:picLocks noChangeAspect="1" noChangeArrowheads="1"/>
          </p:cNvPicPr>
          <p:nvPr/>
        </p:nvPicPr>
        <p:blipFill>
          <a:blip r:embed="rId3"/>
          <a:srcRect/>
          <a:stretch>
            <a:fillRect/>
          </a:stretch>
        </p:blipFill>
        <p:spPr bwMode="auto">
          <a:xfrm>
            <a:off x="4071934" y="1928808"/>
            <a:ext cx="4067175" cy="1190625"/>
          </a:xfrm>
          <a:prstGeom prst="rect">
            <a:avLst/>
          </a:prstGeom>
          <a:noFill/>
        </p:spPr>
      </p:pic>
    </p:spTree>
    <p:extLst>
      <p:ext uri="{BB962C8B-B14F-4D97-AF65-F5344CB8AC3E}">
        <p14:creationId xmlns:p14="http://schemas.microsoft.com/office/powerpoint/2010/main" val="92920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b="1" i="0" u="none" strike="noStrike" cap="none">
                <a:solidFill>
                  <a:srgbClr val="000000"/>
                </a:solidFill>
                <a:latin typeface="Calibri"/>
                <a:ea typeface="Calibri"/>
                <a:cs typeface="Calibri"/>
                <a:sym typeface="Calibri"/>
              </a:rPr>
              <a:t>Initializing 2D arrays:</a:t>
            </a:r>
          </a:p>
          <a:p>
            <a:pPr marL="0" marR="0" lvl="0" indent="0" algn="l" rtl="0">
              <a:lnSpc>
                <a:spcPct val="115000"/>
              </a:lnSpc>
              <a:spcBef>
                <a:spcPts val="0"/>
              </a:spcBef>
              <a:spcAft>
                <a:spcPts val="0"/>
              </a:spcAft>
              <a:buClr>
                <a:srgbClr val="000000"/>
              </a:buClr>
              <a:buSzPts val="2400"/>
              <a:buFont typeface="Arial"/>
              <a:buNone/>
            </a:pPr>
            <a:endParaRPr lang="en-US" b="1">
              <a:solidFill>
                <a:srgbClr val="000000"/>
              </a:solidFill>
              <a:latin typeface="Calibri"/>
              <a:ea typeface="Calibri"/>
              <a:cs typeface="Calibri"/>
              <a:sym typeface="Calibri"/>
            </a:endParaRPr>
          </a:p>
          <a:p>
            <a:pPr lvl="0">
              <a:lnSpc>
                <a:spcPct val="115000"/>
              </a:lnSpc>
              <a:buClr>
                <a:srgbClr val="000000"/>
              </a:buClr>
              <a:buSzPts val="2400"/>
            </a:pPr>
            <a:r>
              <a:rPr lang="en-US" err="1"/>
              <a:t>int</a:t>
            </a:r>
            <a:r>
              <a:rPr lang="en-US"/>
              <a:t> a[3][4] = { {0, 1, 2, 3} , </a:t>
            </a:r>
            <a:r>
              <a:rPr lang="en-US">
                <a:solidFill>
                  <a:schemeClr val="accent6">
                    <a:lumMod val="75000"/>
                  </a:schemeClr>
                </a:solidFill>
              </a:rPr>
              <a:t>/* </a:t>
            </a:r>
            <a:r>
              <a:rPr lang="en-US" err="1">
                <a:solidFill>
                  <a:schemeClr val="accent6">
                    <a:lumMod val="75000"/>
                  </a:schemeClr>
                </a:solidFill>
              </a:rPr>
              <a:t>initializers</a:t>
            </a:r>
            <a:r>
              <a:rPr lang="en-US">
                <a:solidFill>
                  <a:schemeClr val="accent6">
                    <a:lumMod val="75000"/>
                  </a:schemeClr>
                </a:solidFill>
              </a:rPr>
              <a:t> for row indexed by 0 */ </a:t>
            </a:r>
          </a:p>
          <a:p>
            <a:pPr lvl="0">
              <a:lnSpc>
                <a:spcPct val="115000"/>
              </a:lnSpc>
              <a:buClr>
                <a:srgbClr val="000000"/>
              </a:buClr>
              <a:buSzPts val="2400"/>
            </a:pPr>
            <a:r>
              <a:rPr lang="en-US"/>
              <a:t>	{4, 5, 6, 7} , </a:t>
            </a:r>
            <a:r>
              <a:rPr lang="en-US">
                <a:solidFill>
                  <a:schemeClr val="accent6">
                    <a:lumMod val="75000"/>
                  </a:schemeClr>
                </a:solidFill>
              </a:rPr>
              <a:t>/* </a:t>
            </a:r>
            <a:r>
              <a:rPr lang="en-US" err="1">
                <a:solidFill>
                  <a:schemeClr val="accent6">
                    <a:lumMod val="75000"/>
                  </a:schemeClr>
                </a:solidFill>
              </a:rPr>
              <a:t>initializers</a:t>
            </a:r>
            <a:r>
              <a:rPr lang="en-US">
                <a:solidFill>
                  <a:schemeClr val="accent6">
                    <a:lumMod val="75000"/>
                  </a:schemeClr>
                </a:solidFill>
              </a:rPr>
              <a:t> for row indexed by 1 */ </a:t>
            </a:r>
          </a:p>
          <a:p>
            <a:pPr lvl="0">
              <a:lnSpc>
                <a:spcPct val="115000"/>
              </a:lnSpc>
              <a:buClr>
                <a:srgbClr val="000000"/>
              </a:buClr>
              <a:buSzPts val="2400"/>
            </a:pPr>
            <a:r>
              <a:rPr lang="en-US"/>
              <a:t>	{8, 9, 10, 11} </a:t>
            </a:r>
            <a:r>
              <a:rPr lang="en-US">
                <a:solidFill>
                  <a:schemeClr val="accent6">
                    <a:lumMod val="75000"/>
                  </a:schemeClr>
                </a:solidFill>
              </a:rPr>
              <a:t>/* </a:t>
            </a:r>
            <a:r>
              <a:rPr lang="en-US" err="1">
                <a:solidFill>
                  <a:schemeClr val="accent6">
                    <a:lumMod val="75000"/>
                  </a:schemeClr>
                </a:solidFill>
              </a:rPr>
              <a:t>initializers</a:t>
            </a:r>
            <a:r>
              <a:rPr lang="en-US">
                <a:solidFill>
                  <a:schemeClr val="accent6">
                    <a:lumMod val="75000"/>
                  </a:schemeClr>
                </a:solidFill>
              </a:rPr>
              <a:t> for row indexed by 2 */ </a:t>
            </a:r>
            <a:r>
              <a:rPr lang="en-US"/>
              <a:t>};</a:t>
            </a:r>
            <a:endParaRPr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6290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lvl="0">
              <a:lnSpc>
                <a:spcPct val="115000"/>
              </a:lnSpc>
              <a:buClr>
                <a:srgbClr val="000000"/>
              </a:buClr>
              <a:buSzPts val="2400"/>
            </a:pPr>
            <a:r>
              <a:rPr lang="en-US" sz="4000" b="1"/>
              <a:t>a[2][3]</a:t>
            </a:r>
            <a:endParaRPr sz="4000" b="1" i="0" u="none" strike="noStrike" cap="none">
              <a:solidFill>
                <a:srgbClr val="000000"/>
              </a:solidFill>
              <a:latin typeface="Calibri"/>
              <a:ea typeface="Calibri"/>
              <a:cs typeface="Calibri"/>
              <a:sym typeface="Calibri"/>
            </a:endParaRPr>
          </a:p>
        </p:txBody>
      </p:sp>
      <p:cxnSp>
        <p:nvCxnSpPr>
          <p:cNvPr id="6" name="Curved Connector 5"/>
          <p:cNvCxnSpPr/>
          <p:nvPr/>
        </p:nvCxnSpPr>
        <p:spPr>
          <a:xfrm>
            <a:off x="1142976" y="2000246"/>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71670" y="2214560"/>
            <a:ext cx="4000528" cy="369332"/>
          </a:xfrm>
          <a:prstGeom prst="rect">
            <a:avLst/>
          </a:prstGeom>
          <a:noFill/>
        </p:spPr>
        <p:txBody>
          <a:bodyPr wrap="square" rtlCol="0">
            <a:spAutoFit/>
          </a:bodyPr>
          <a:lstStyle/>
          <a:p>
            <a:r>
              <a:rPr lang="en-US">
                <a:solidFill>
                  <a:srgbClr val="FF0000"/>
                </a:solidFill>
              </a:rPr>
              <a:t>Takes Element from the 3</a:t>
            </a:r>
            <a:r>
              <a:rPr lang="en-US" baseline="30000">
                <a:solidFill>
                  <a:srgbClr val="FF0000"/>
                </a:solidFill>
              </a:rPr>
              <a:t>rd</a:t>
            </a:r>
            <a:r>
              <a:rPr lang="en-US">
                <a:solidFill>
                  <a:srgbClr val="FF0000"/>
                </a:solidFill>
              </a:rPr>
              <a:t> row</a:t>
            </a:r>
          </a:p>
        </p:txBody>
      </p:sp>
      <p:cxnSp>
        <p:nvCxnSpPr>
          <p:cNvPr id="8" name="Curved Connector 7"/>
          <p:cNvCxnSpPr/>
          <p:nvPr/>
        </p:nvCxnSpPr>
        <p:spPr>
          <a:xfrm flipV="1">
            <a:off x="1714480" y="1142990"/>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14612" y="1000114"/>
            <a:ext cx="4500594" cy="369332"/>
          </a:xfrm>
          <a:prstGeom prst="rect">
            <a:avLst/>
          </a:prstGeom>
          <a:noFill/>
        </p:spPr>
        <p:txBody>
          <a:bodyPr wrap="square" rtlCol="0">
            <a:spAutoFit/>
          </a:bodyPr>
          <a:lstStyle/>
          <a:p>
            <a:r>
              <a:rPr lang="en-US">
                <a:solidFill>
                  <a:srgbClr val="FF0000"/>
                </a:solidFill>
              </a:rPr>
              <a:t>Takes Element from the 4</a:t>
            </a:r>
            <a:r>
              <a:rPr lang="en-US" baseline="30000">
                <a:solidFill>
                  <a:srgbClr val="FF0000"/>
                </a:solidFill>
              </a:rPr>
              <a:t>th</a:t>
            </a:r>
            <a:r>
              <a:rPr lang="en-US">
                <a:solidFill>
                  <a:srgbClr val="FF0000"/>
                </a:solidFill>
              </a:rPr>
              <a:t> column</a:t>
            </a:r>
          </a:p>
        </p:txBody>
      </p:sp>
    </p:spTree>
    <p:extLst>
      <p:ext uri="{BB962C8B-B14F-4D97-AF65-F5344CB8AC3E}">
        <p14:creationId xmlns:p14="http://schemas.microsoft.com/office/powerpoint/2010/main" val="53971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3497078"/>
          </a:xfrm>
          <a:prstGeom prst="rect">
            <a:avLst/>
          </a:prstGeom>
          <a:noFill/>
          <a:ln>
            <a:noFill/>
          </a:ln>
        </p:spPr>
        <p:txBody>
          <a:bodyPr spcFirstLastPara="1" wrap="square" lIns="91425" tIns="91425" rIns="91425" bIns="91425" anchor="t" anchorCtr="0">
            <a:noAutofit/>
          </a:bodyPr>
          <a:lstStyle/>
          <a:p>
            <a:pPr lvl="0">
              <a:lnSpc>
                <a:spcPct val="115000"/>
              </a:lnSpc>
              <a:buClr>
                <a:srgbClr val="000000"/>
              </a:buClr>
              <a:buSzPts val="2400"/>
            </a:pPr>
            <a:r>
              <a:rPr lang="en-US"/>
              <a:t>Suppose there is a class:</a:t>
            </a:r>
          </a:p>
          <a:p>
            <a:pPr lvl="0">
              <a:lnSpc>
                <a:spcPct val="115000"/>
              </a:lnSpc>
              <a:buClr>
                <a:srgbClr val="000000"/>
              </a:buClr>
              <a:buSzPts val="2400"/>
            </a:pPr>
            <a:endParaRPr lang="en-US"/>
          </a:p>
          <a:p>
            <a:pPr lvl="0">
              <a:lnSpc>
                <a:spcPct val="115000"/>
              </a:lnSpc>
              <a:buClr>
                <a:srgbClr val="000000"/>
              </a:buClr>
              <a:buSzPts val="2400"/>
            </a:pPr>
            <a:r>
              <a:rPr lang="en-US"/>
              <a:t>Class c1{</a:t>
            </a:r>
          </a:p>
          <a:p>
            <a:pPr lvl="0">
              <a:lnSpc>
                <a:spcPct val="115000"/>
              </a:lnSpc>
              <a:buClr>
                <a:srgbClr val="000000"/>
              </a:buClr>
              <a:buSzPts val="2400"/>
            </a:pPr>
            <a:r>
              <a:rPr lang="en-US"/>
              <a:t>	</a:t>
            </a:r>
            <a:r>
              <a:rPr lang="en-US" err="1"/>
              <a:t>int</a:t>
            </a:r>
            <a:r>
              <a:rPr lang="en-US"/>
              <a:t> a[5][7];</a:t>
            </a:r>
          </a:p>
          <a:p>
            <a:pPr lvl="0">
              <a:lnSpc>
                <a:spcPct val="115000"/>
              </a:lnSpc>
              <a:buClr>
                <a:srgbClr val="000000"/>
              </a:buClr>
              <a:buSzPts val="2400"/>
            </a:pPr>
            <a:r>
              <a:rPr lang="en-US"/>
              <a:t>};</a:t>
            </a:r>
          </a:p>
          <a:p>
            <a:pPr lvl="0">
              <a:lnSpc>
                <a:spcPct val="115000"/>
              </a:lnSpc>
              <a:buClr>
                <a:srgbClr val="000000"/>
              </a:buClr>
              <a:buSzPts val="2400"/>
            </a:pPr>
            <a:endParaRPr lang="en-US"/>
          </a:p>
          <a:p>
            <a:pPr lvl="0">
              <a:lnSpc>
                <a:spcPct val="115000"/>
              </a:lnSpc>
              <a:buClr>
                <a:srgbClr val="000000"/>
              </a:buClr>
              <a:buSzPts val="2400"/>
            </a:pPr>
            <a:r>
              <a:rPr lang="en-US"/>
              <a:t>It has an Object:</a:t>
            </a:r>
          </a:p>
          <a:p>
            <a:pPr lvl="0">
              <a:lnSpc>
                <a:spcPct val="115000"/>
              </a:lnSpc>
              <a:buClr>
                <a:srgbClr val="000000"/>
              </a:buClr>
              <a:buSzPts val="2400"/>
            </a:pPr>
            <a:r>
              <a:rPr lang="en-US"/>
              <a:t>c1 </a:t>
            </a:r>
            <a:r>
              <a:rPr lang="en-US" i="1"/>
              <a:t>obj1</a:t>
            </a:r>
            <a:r>
              <a:rPr lang="en-US"/>
              <a:t>;</a:t>
            </a:r>
          </a:p>
          <a:p>
            <a:pPr lvl="0">
              <a:lnSpc>
                <a:spcPct val="115000"/>
              </a:lnSpc>
              <a:buClr>
                <a:srgbClr val="000000"/>
              </a:buClr>
              <a:buSzPts val="2400"/>
            </a:pPr>
            <a:r>
              <a:rPr lang="en-US" sz="4000" b="1"/>
              <a:t>obj1.a[2][3]</a:t>
            </a:r>
            <a:endParaRPr sz="4000" b="1" i="0" u="none" strike="noStrike" cap="none">
              <a:solidFill>
                <a:srgbClr val="000000"/>
              </a:solidFill>
              <a:latin typeface="Calibri"/>
              <a:ea typeface="Calibri"/>
              <a:cs typeface="Calibri"/>
              <a:sym typeface="Calibri"/>
            </a:endParaRPr>
          </a:p>
        </p:txBody>
      </p:sp>
      <p:cxnSp>
        <p:nvCxnSpPr>
          <p:cNvPr id="6" name="Curved Connector 5"/>
          <p:cNvCxnSpPr/>
          <p:nvPr/>
        </p:nvCxnSpPr>
        <p:spPr>
          <a:xfrm>
            <a:off x="2285984" y="4429138"/>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14678" y="4643452"/>
            <a:ext cx="4000528" cy="369332"/>
          </a:xfrm>
          <a:prstGeom prst="rect">
            <a:avLst/>
          </a:prstGeom>
          <a:noFill/>
        </p:spPr>
        <p:txBody>
          <a:bodyPr wrap="square" rtlCol="0">
            <a:spAutoFit/>
          </a:bodyPr>
          <a:lstStyle/>
          <a:p>
            <a:r>
              <a:rPr lang="en-US">
                <a:solidFill>
                  <a:srgbClr val="FF0000"/>
                </a:solidFill>
              </a:rPr>
              <a:t>Takes Element from the 3</a:t>
            </a:r>
            <a:r>
              <a:rPr lang="en-US" baseline="30000">
                <a:solidFill>
                  <a:srgbClr val="FF0000"/>
                </a:solidFill>
              </a:rPr>
              <a:t>rd</a:t>
            </a:r>
            <a:r>
              <a:rPr lang="en-US">
                <a:solidFill>
                  <a:srgbClr val="FF0000"/>
                </a:solidFill>
              </a:rPr>
              <a:t> row</a:t>
            </a:r>
          </a:p>
        </p:txBody>
      </p:sp>
      <p:cxnSp>
        <p:nvCxnSpPr>
          <p:cNvPr id="8" name="Curved Connector 7"/>
          <p:cNvCxnSpPr/>
          <p:nvPr/>
        </p:nvCxnSpPr>
        <p:spPr>
          <a:xfrm flipV="1">
            <a:off x="2857488" y="3714758"/>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57620" y="3571882"/>
            <a:ext cx="4500594" cy="369332"/>
          </a:xfrm>
          <a:prstGeom prst="rect">
            <a:avLst/>
          </a:prstGeom>
          <a:noFill/>
        </p:spPr>
        <p:txBody>
          <a:bodyPr wrap="square" rtlCol="0">
            <a:spAutoFit/>
          </a:bodyPr>
          <a:lstStyle/>
          <a:p>
            <a:r>
              <a:rPr lang="en-US">
                <a:solidFill>
                  <a:srgbClr val="FF0000"/>
                </a:solidFill>
              </a:rPr>
              <a:t>Takes Element from the 4</a:t>
            </a:r>
            <a:r>
              <a:rPr lang="en-US" baseline="30000">
                <a:solidFill>
                  <a:srgbClr val="FF0000"/>
                </a:solidFill>
              </a:rPr>
              <a:t>th</a:t>
            </a:r>
            <a:r>
              <a:rPr lang="en-US">
                <a:solidFill>
                  <a:srgbClr val="FF0000"/>
                </a:solidFill>
              </a:rPr>
              <a:t> column</a:t>
            </a:r>
          </a:p>
        </p:txBody>
      </p:sp>
    </p:spTree>
    <p:extLst>
      <p:ext uri="{BB962C8B-B14F-4D97-AF65-F5344CB8AC3E}">
        <p14:creationId xmlns:p14="http://schemas.microsoft.com/office/powerpoint/2010/main" val="240118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a:solidFill>
                  <a:srgbClr val="FFFFFF"/>
                </a:solidFill>
                <a:latin typeface="Calibri"/>
                <a:ea typeface="Calibri"/>
                <a:cs typeface="Calibri"/>
                <a:sym typeface="Calibri"/>
              </a:rPr>
              <a:t>Array of Objects</a:t>
            </a: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328276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i="0" u="none" strike="noStrike" cap="none">
                <a:solidFill>
                  <a:srgbClr val="000000"/>
                </a:solidFill>
                <a:latin typeface="Calibri"/>
                <a:ea typeface="Calibri"/>
                <a:cs typeface="Calibri"/>
                <a:sym typeface="Calibri"/>
              </a:rPr>
              <a:t>Suppose there is a class:</a:t>
            </a:r>
          </a:p>
          <a:p>
            <a:pPr marL="0" marR="0" lvl="0" indent="0" algn="l" rtl="0">
              <a:lnSpc>
                <a:spcPct val="115000"/>
              </a:lnSpc>
              <a:spcBef>
                <a:spcPts val="0"/>
              </a:spcBef>
              <a:spcAft>
                <a:spcPts val="0"/>
              </a:spcAft>
              <a:buClr>
                <a:srgbClr val="000000"/>
              </a:buClr>
              <a:buSzPts val="2400"/>
              <a:buFont typeface="Arial"/>
              <a:buNone/>
            </a:pPr>
            <a:endParaRPr lang="en-US">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class seat{</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	</a:t>
            </a:r>
            <a:r>
              <a:rPr lang="en-US" err="1">
                <a:solidFill>
                  <a:srgbClr val="000000"/>
                </a:solidFill>
                <a:latin typeface="Calibri"/>
                <a:ea typeface="Calibri"/>
                <a:cs typeface="Calibri"/>
                <a:sym typeface="Calibri"/>
              </a:rPr>
              <a:t>int</a:t>
            </a:r>
            <a:r>
              <a:rPr lang="en-US">
                <a:solidFill>
                  <a:srgbClr val="000000"/>
                </a:solidFill>
                <a:latin typeface="Calibri"/>
                <a:ea typeface="Calibri"/>
                <a:cs typeface="Calibri"/>
                <a:sym typeface="Calibri"/>
              </a:rPr>
              <a:t> id;</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	</a:t>
            </a:r>
            <a:r>
              <a:rPr lang="en-US" err="1">
                <a:solidFill>
                  <a:srgbClr val="000000"/>
                </a:solidFill>
                <a:latin typeface="Calibri"/>
                <a:ea typeface="Calibri"/>
                <a:cs typeface="Calibri"/>
                <a:sym typeface="Calibri"/>
              </a:rPr>
              <a:t>int</a:t>
            </a:r>
            <a:r>
              <a:rPr lang="en-US">
                <a:solidFill>
                  <a:srgbClr val="000000"/>
                </a:solidFill>
                <a:latin typeface="Calibri"/>
                <a:ea typeface="Calibri"/>
                <a:cs typeface="Calibri"/>
                <a:sym typeface="Calibri"/>
              </a:rPr>
              <a:t> </a:t>
            </a:r>
            <a:r>
              <a:rPr lang="en-US" err="1">
                <a:solidFill>
                  <a:srgbClr val="000000"/>
                </a:solidFill>
                <a:latin typeface="Calibri"/>
                <a:ea typeface="Calibri"/>
                <a:cs typeface="Calibri"/>
                <a:sym typeface="Calibri"/>
              </a:rPr>
              <a:t>studentid</a:t>
            </a:r>
            <a:r>
              <a:rPr lang="en-US">
                <a:solidFill>
                  <a:srgbClr val="000000"/>
                </a:solidFill>
                <a:latin typeface="Calibri"/>
                <a:ea typeface="Calibri"/>
                <a:cs typeface="Calibri"/>
                <a:sym typeface="Calibri"/>
              </a:rPr>
              <a:t>;</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a:t>
            </a:r>
          </a:p>
          <a:p>
            <a:pPr marL="0" marR="0" lvl="0" indent="0" algn="l" rtl="0">
              <a:lnSpc>
                <a:spcPct val="115000"/>
              </a:lnSpc>
              <a:spcBef>
                <a:spcPts val="0"/>
              </a:spcBef>
              <a:spcAft>
                <a:spcPts val="0"/>
              </a:spcAft>
              <a:buClr>
                <a:srgbClr val="000000"/>
              </a:buClr>
              <a:buSzPts val="2400"/>
              <a:buFont typeface="Arial"/>
              <a:buNone/>
            </a:pPr>
            <a:endParaRPr lang="en-US"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It has object array:</a:t>
            </a:r>
          </a:p>
          <a:p>
            <a:pPr marL="0" marR="0" lvl="0" indent="0" algn="l" rtl="0">
              <a:lnSpc>
                <a:spcPct val="115000"/>
              </a:lnSpc>
              <a:spcBef>
                <a:spcPts val="0"/>
              </a:spcBef>
              <a:spcAft>
                <a:spcPts val="0"/>
              </a:spcAft>
              <a:buClr>
                <a:srgbClr val="000000"/>
              </a:buClr>
              <a:buSzPts val="2400"/>
              <a:buFont typeface="Arial"/>
              <a:buNone/>
            </a:pPr>
            <a:r>
              <a:rPr lang="en-US">
                <a:solidFill>
                  <a:srgbClr val="000000"/>
                </a:solidFill>
                <a:latin typeface="Calibri"/>
                <a:ea typeface="Calibri"/>
                <a:cs typeface="Calibri"/>
                <a:sym typeface="Calibri"/>
              </a:rPr>
              <a:t>seat </a:t>
            </a:r>
            <a:r>
              <a:rPr lang="en-US" err="1">
                <a:solidFill>
                  <a:srgbClr val="000000"/>
                </a:solidFill>
                <a:latin typeface="Calibri"/>
                <a:ea typeface="Calibri"/>
                <a:cs typeface="Calibri"/>
                <a:sym typeface="Calibri"/>
              </a:rPr>
              <a:t>xii_b</a:t>
            </a:r>
            <a:r>
              <a:rPr lang="en-US">
                <a:solidFill>
                  <a:srgbClr val="000000"/>
                </a:solidFill>
                <a:latin typeface="Calibri"/>
                <a:ea typeface="Calibri"/>
                <a:cs typeface="Calibri"/>
                <a:sym typeface="Calibri"/>
              </a:rPr>
              <a:t>[10][10];</a:t>
            </a:r>
            <a:endParaRPr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0279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Array of objects</a:t>
            </a: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Calibri"/>
              <a:ea typeface="Calibri"/>
              <a:cs typeface="Calibri"/>
              <a:sym typeface="Calibri"/>
            </a:endParaRPr>
          </a:p>
        </p:txBody>
      </p:sp>
      <p:sp>
        <p:nvSpPr>
          <p:cNvPr id="137" name="Google Shape;137;p30"/>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lvl="0">
              <a:lnSpc>
                <a:spcPct val="115000"/>
              </a:lnSpc>
              <a:buClr>
                <a:srgbClr val="000000"/>
              </a:buClr>
              <a:buSzPts val="2400"/>
            </a:pPr>
            <a:r>
              <a:rPr lang="en-US" sz="4000" b="1" err="1"/>
              <a:t>Xii_b</a:t>
            </a:r>
            <a:r>
              <a:rPr lang="en-US" sz="4000" b="1"/>
              <a:t>[2][3]</a:t>
            </a:r>
            <a:endParaRPr sz="4000" b="1" i="0" u="none" strike="noStrike" cap="none">
              <a:solidFill>
                <a:srgbClr val="000000"/>
              </a:solidFill>
              <a:latin typeface="Calibri"/>
              <a:ea typeface="Calibri"/>
              <a:cs typeface="Calibri"/>
              <a:sym typeface="Calibri"/>
            </a:endParaRPr>
          </a:p>
        </p:txBody>
      </p:sp>
      <p:cxnSp>
        <p:nvCxnSpPr>
          <p:cNvPr id="6" name="Curved Connector 5"/>
          <p:cNvCxnSpPr/>
          <p:nvPr/>
        </p:nvCxnSpPr>
        <p:spPr>
          <a:xfrm>
            <a:off x="1142976" y="2000246"/>
            <a:ext cx="857256" cy="357190"/>
          </a:xfrm>
          <a:prstGeom prst="curvedConnector3">
            <a:avLst>
              <a:gd name="adj1" fmla="val -20576"/>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71670" y="2214560"/>
            <a:ext cx="4000528" cy="369332"/>
          </a:xfrm>
          <a:prstGeom prst="rect">
            <a:avLst/>
          </a:prstGeom>
          <a:noFill/>
        </p:spPr>
        <p:txBody>
          <a:bodyPr wrap="square" rtlCol="0">
            <a:spAutoFit/>
          </a:bodyPr>
          <a:lstStyle/>
          <a:p>
            <a:r>
              <a:rPr lang="en-US">
                <a:solidFill>
                  <a:srgbClr val="FF0000"/>
                </a:solidFill>
              </a:rPr>
              <a:t>Takes Element from the 3</a:t>
            </a:r>
            <a:r>
              <a:rPr lang="en-US" baseline="30000">
                <a:solidFill>
                  <a:srgbClr val="FF0000"/>
                </a:solidFill>
              </a:rPr>
              <a:t>rd</a:t>
            </a:r>
            <a:r>
              <a:rPr lang="en-US">
                <a:solidFill>
                  <a:srgbClr val="FF0000"/>
                </a:solidFill>
              </a:rPr>
              <a:t> row</a:t>
            </a:r>
          </a:p>
        </p:txBody>
      </p:sp>
      <p:cxnSp>
        <p:nvCxnSpPr>
          <p:cNvPr id="8" name="Curved Connector 7"/>
          <p:cNvCxnSpPr/>
          <p:nvPr/>
        </p:nvCxnSpPr>
        <p:spPr>
          <a:xfrm flipV="1">
            <a:off x="1714480" y="1142990"/>
            <a:ext cx="1000132" cy="357190"/>
          </a:xfrm>
          <a:prstGeom prst="curvedConnector3">
            <a:avLst>
              <a:gd name="adj1" fmla="val -166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14612" y="1000114"/>
            <a:ext cx="4500594" cy="369332"/>
          </a:xfrm>
          <a:prstGeom prst="rect">
            <a:avLst/>
          </a:prstGeom>
          <a:noFill/>
        </p:spPr>
        <p:txBody>
          <a:bodyPr wrap="square" rtlCol="0">
            <a:spAutoFit/>
          </a:bodyPr>
          <a:lstStyle/>
          <a:p>
            <a:r>
              <a:rPr lang="en-US">
                <a:solidFill>
                  <a:srgbClr val="FF0000"/>
                </a:solidFill>
              </a:rPr>
              <a:t>Takes Element from the 4</a:t>
            </a:r>
            <a:r>
              <a:rPr lang="en-US" baseline="30000">
                <a:solidFill>
                  <a:srgbClr val="FF0000"/>
                </a:solidFill>
              </a:rPr>
              <a:t>th</a:t>
            </a:r>
            <a:r>
              <a:rPr lang="en-US">
                <a:solidFill>
                  <a:srgbClr val="FF0000"/>
                </a:solidFill>
              </a:rPr>
              <a:t> column</a:t>
            </a:r>
          </a:p>
        </p:txBody>
      </p:sp>
      <p:graphicFrame>
        <p:nvGraphicFramePr>
          <p:cNvPr id="10" name="Table 9"/>
          <p:cNvGraphicFramePr>
            <a:graphicFrameLocks noGrp="1"/>
          </p:cNvGraphicFramePr>
          <p:nvPr/>
        </p:nvGraphicFramePr>
        <p:xfrm>
          <a:off x="6143635" y="2250120"/>
          <a:ext cx="2524102" cy="2560320"/>
        </p:xfrm>
        <a:graphic>
          <a:graphicData uri="http://schemas.openxmlformats.org/drawingml/2006/table">
            <a:tbl>
              <a:tblPr firstRow="1" firstCol="1" bandRow="1">
                <a:tableStyleId>{5C22544A-7EE6-4342-B048-85BDC9FD1C3A}</a:tableStyleId>
              </a:tblPr>
              <a:tblGrid>
                <a:gridCol w="360586">
                  <a:extLst>
                    <a:ext uri="{9D8B030D-6E8A-4147-A177-3AD203B41FA5}">
                      <a16:colId xmlns:a16="http://schemas.microsoft.com/office/drawing/2014/main" val="20000"/>
                    </a:ext>
                  </a:extLst>
                </a:gridCol>
                <a:gridCol w="360586">
                  <a:extLst>
                    <a:ext uri="{9D8B030D-6E8A-4147-A177-3AD203B41FA5}">
                      <a16:colId xmlns:a16="http://schemas.microsoft.com/office/drawing/2014/main" val="20001"/>
                    </a:ext>
                  </a:extLst>
                </a:gridCol>
                <a:gridCol w="360586">
                  <a:extLst>
                    <a:ext uri="{9D8B030D-6E8A-4147-A177-3AD203B41FA5}">
                      <a16:colId xmlns:a16="http://schemas.microsoft.com/office/drawing/2014/main" val="20002"/>
                    </a:ext>
                  </a:extLst>
                </a:gridCol>
                <a:gridCol w="360586">
                  <a:extLst>
                    <a:ext uri="{9D8B030D-6E8A-4147-A177-3AD203B41FA5}">
                      <a16:colId xmlns:a16="http://schemas.microsoft.com/office/drawing/2014/main" val="20003"/>
                    </a:ext>
                  </a:extLst>
                </a:gridCol>
                <a:gridCol w="360586">
                  <a:extLst>
                    <a:ext uri="{9D8B030D-6E8A-4147-A177-3AD203B41FA5}">
                      <a16:colId xmlns:a16="http://schemas.microsoft.com/office/drawing/2014/main" val="20004"/>
                    </a:ext>
                  </a:extLst>
                </a:gridCol>
                <a:gridCol w="360586">
                  <a:extLst>
                    <a:ext uri="{9D8B030D-6E8A-4147-A177-3AD203B41FA5}">
                      <a16:colId xmlns:a16="http://schemas.microsoft.com/office/drawing/2014/main" val="20005"/>
                    </a:ext>
                  </a:extLst>
                </a:gridCol>
                <a:gridCol w="360586">
                  <a:extLst>
                    <a:ext uri="{9D8B030D-6E8A-4147-A177-3AD203B41FA5}">
                      <a16:colId xmlns:a16="http://schemas.microsoft.com/office/drawing/2014/main" val="20006"/>
                    </a:ext>
                  </a:extLst>
                </a:gridCol>
              </a:tblGrid>
              <a:tr h="299402">
                <a:tc>
                  <a:txBody>
                    <a:bodyPr/>
                    <a:lstStyle/>
                    <a:p>
                      <a:endParaRPr lang="en-US"/>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extLst>
                  <a:ext uri="{0D108BD9-81ED-4DB2-BD59-A6C34878D82A}">
                    <a16:rowId xmlns:a16="http://schemas.microsoft.com/office/drawing/2014/main" val="10000"/>
                  </a:ext>
                </a:extLst>
              </a:tr>
              <a:tr h="299402">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299402">
                <a:tc>
                  <a:txBody>
                    <a:bodyPr/>
                    <a:lstStyle/>
                    <a:p>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9402">
                <a:tc>
                  <a:txBody>
                    <a:bodyPr/>
                    <a:lstStyle/>
                    <a:p>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9402">
                <a:tc>
                  <a:txBody>
                    <a:bodyPr/>
                    <a:lstStyle/>
                    <a:p>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9402">
                <a:tc>
                  <a:txBody>
                    <a:bodyPr/>
                    <a:lstStyle/>
                    <a:p>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9402">
                <a:tc>
                  <a:txBody>
                    <a:bodyPr/>
                    <a:lstStyle/>
                    <a:p>
                      <a:r>
                        <a:rPr lang="en-US"/>
                        <a:t>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bl>
          </a:graphicData>
        </a:graphic>
      </p:graphicFrame>
      <p:cxnSp>
        <p:nvCxnSpPr>
          <p:cNvPr id="11" name="Curved Connector 10"/>
          <p:cNvCxnSpPr/>
          <p:nvPr/>
        </p:nvCxnSpPr>
        <p:spPr>
          <a:xfrm>
            <a:off x="3143240" y="1714494"/>
            <a:ext cx="4643470" cy="1857388"/>
          </a:xfrm>
          <a:prstGeom prst="curved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14612" y="1085669"/>
            <a:ext cx="4500594" cy="1200329"/>
          </a:xfrm>
          <a:prstGeom prst="rect">
            <a:avLst/>
          </a:prstGeom>
          <a:noFill/>
        </p:spPr>
        <p:txBody>
          <a:bodyPr wrap="square" rtlCol="0">
            <a:spAutoFit/>
          </a:bodyPr>
          <a:lstStyle/>
          <a:p>
            <a:r>
              <a:rPr lang="en-US" sz="7200">
                <a:solidFill>
                  <a:srgbClr val="FF0000"/>
                </a:solidFill>
              </a:rPr>
              <a:t>}</a:t>
            </a:r>
          </a:p>
        </p:txBody>
      </p:sp>
    </p:spTree>
    <p:extLst>
      <p:ext uri="{BB962C8B-B14F-4D97-AF65-F5344CB8AC3E}">
        <p14:creationId xmlns:p14="http://schemas.microsoft.com/office/powerpoint/2010/main" val="136029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a:buSzPts val="3000"/>
            </a:pPr>
            <a:r>
              <a:rPr lang="en" sz="3000" b="1">
                <a:solidFill>
                  <a:srgbClr val="FFFFFF"/>
                </a:solidFill>
                <a:latin typeface="Calibri"/>
                <a:ea typeface="Calibri"/>
                <a:cs typeface="Calibri"/>
              </a:rPr>
              <a:t>Program to add two matrix </a:t>
            </a:r>
            <a:endParaRPr lang="en" sz="3000" b="1" i="0" u="none" strike="noStrike" cap="none" dirty="0">
              <a:solidFill>
                <a:srgbClr val="FFFFFF"/>
              </a:solidFill>
              <a:latin typeface="Calibri"/>
              <a:ea typeface="Calibri"/>
              <a:cs typeface="Calibri"/>
            </a:endParaRPr>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a:t>#include &lt;iostream&gt;</a:t>
            </a:r>
          </a:p>
          <a:p>
            <a:r>
              <a:rPr lang="en-US"/>
              <a:t>using namespace std;</a:t>
            </a:r>
          </a:p>
          <a:p>
            <a:r>
              <a:rPr lang="en-US"/>
              <a:t>int main()</a:t>
            </a:r>
          </a:p>
          <a:p>
            <a:r>
              <a:rPr lang="en-US"/>
              <a:t>{</a:t>
            </a:r>
          </a:p>
          <a:p>
            <a:r>
              <a:rPr lang="en-US"/>
              <a:t>    int r, c, a[100][100], b[100][100], sum[100][100], i, j;</a:t>
            </a:r>
          </a:p>
          <a:p>
            <a:endParaRPr lang="en-US"/>
          </a:p>
          <a:p>
            <a:r>
              <a:rPr lang="en-US"/>
              <a:t>    cout &lt;&lt; "Enter number of rows (between 1 and 100): ";</a:t>
            </a:r>
          </a:p>
          <a:p>
            <a:r>
              <a:rPr lang="en-US"/>
              <a:t>    cin &gt;&gt; r;</a:t>
            </a:r>
          </a:p>
          <a:p>
            <a:endParaRPr lang="en-US"/>
          </a:p>
          <a:p>
            <a:r>
              <a:rPr lang="en-US"/>
              <a:t>    cout &lt;&lt; "Enter number of columns (between 1 and 100): ";</a:t>
            </a:r>
          </a:p>
          <a:p>
            <a:r>
              <a:rPr lang="en-US"/>
              <a:t>    cin &gt;&gt; c;</a:t>
            </a:r>
          </a:p>
          <a:p>
            <a:endParaRPr lang="en-US"/>
          </a:p>
          <a:p>
            <a:r>
              <a:rPr lang="en-US"/>
              <a:t>    cout &lt;&lt; endl &lt;&lt; "Enter elements of 1st matrix: " &lt;&lt; endl;</a:t>
            </a:r>
          </a:p>
          <a:p>
            <a:r>
              <a:rPr lang="en-US"/>
              <a:t>     // Storing elements of first matrix entered by user.</a:t>
            </a:r>
          </a:p>
          <a:p>
            <a:r>
              <a:rPr lang="en-US"/>
              <a:t>    for(i = 0; i &lt; r; ++i)</a:t>
            </a:r>
          </a:p>
          <a:p>
            <a:r>
              <a:rPr lang="en-US"/>
              <a:t>       for(j = 0; j &lt; c; ++j)</a:t>
            </a:r>
          </a:p>
          <a:p>
            <a:r>
              <a:rPr lang="en-US"/>
              <a:t>       {</a:t>
            </a:r>
          </a:p>
          <a:p>
            <a:r>
              <a:rPr lang="en-US"/>
              <a:t>           cout &lt;&lt; "Enter element a" &lt;&lt; i + 1 &lt;&lt; j + 1 &lt;&lt; " : ";</a:t>
            </a:r>
          </a:p>
          <a:p>
            <a:r>
              <a:rPr lang="en-US"/>
              <a:t>           cin &gt;&gt; a[i][j];</a:t>
            </a:r>
          </a:p>
          <a:p>
            <a:r>
              <a:rPr lang="en-US"/>
              <a:t>       }</a:t>
            </a:r>
            <a:endParaRPr lang="en-US"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1038385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r>
              <a:rPr lang="en" sz="3000" b="1">
                <a:solidFill>
                  <a:srgbClr val="FFFFFF"/>
                </a:solidFill>
                <a:latin typeface="Calibri"/>
                <a:cs typeface="Calibri"/>
              </a:rPr>
              <a:t>Program to add two matrix</a:t>
            </a:r>
            <a:endParaRPr lang="en-US"/>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a:t>// Storing elements of second matrix entered by user.</a:t>
            </a:r>
          </a:p>
          <a:p>
            <a:r>
              <a:rPr lang="en-US"/>
              <a:t>    cout &lt;&lt; endl &lt;&lt; "Enter elements of 2nd matrix: " &lt;&lt; endl;</a:t>
            </a:r>
          </a:p>
          <a:p>
            <a:r>
              <a:rPr lang="en-US"/>
              <a:t>    for(i = 0; i &lt; r; ++i)</a:t>
            </a:r>
          </a:p>
          <a:p>
            <a:r>
              <a:rPr lang="en-US"/>
              <a:t>       for(j = 0; j &lt; c; ++j)</a:t>
            </a:r>
          </a:p>
          <a:p>
            <a:r>
              <a:rPr lang="en-US"/>
              <a:t>       {</a:t>
            </a:r>
          </a:p>
          <a:p>
            <a:r>
              <a:rPr lang="en-US"/>
              <a:t>           cout &lt;&lt; "Enter element b" &lt;&lt; i + 1 &lt;&lt; j + 1 &lt;&lt; " : ";</a:t>
            </a:r>
          </a:p>
          <a:p>
            <a:r>
              <a:rPr lang="en-US"/>
              <a:t>           cin &gt;&gt; b[i][j];</a:t>
            </a:r>
          </a:p>
          <a:p>
            <a:r>
              <a:rPr lang="en-US"/>
              <a:t>       }</a:t>
            </a:r>
          </a:p>
          <a:p>
            <a:endParaRPr lang="en-US"/>
          </a:p>
          <a:p>
            <a:r>
              <a:rPr lang="en-US"/>
              <a:t>    // Adding Two matrices</a:t>
            </a:r>
          </a:p>
          <a:p>
            <a:r>
              <a:rPr lang="en-US"/>
              <a:t>    for(i = 0; i &lt; r; ++i)</a:t>
            </a:r>
          </a:p>
          <a:p>
            <a:r>
              <a:rPr lang="en-US"/>
              <a:t>        for(j = 0; j &lt; c; ++j)</a:t>
            </a:r>
          </a:p>
          <a:p>
            <a:r>
              <a:rPr lang="en-US"/>
              <a:t>            sum[i][j] = a[i][j] + b[i][j];</a:t>
            </a:r>
          </a:p>
          <a:p>
            <a:endParaRPr lang="en-US"/>
          </a:p>
          <a:p>
            <a:r>
              <a:rPr lang="en-US" dirty="0"/>
              <a:t>   </a:t>
            </a:r>
          </a:p>
        </p:txBody>
      </p:sp>
    </p:spTree>
    <p:extLst>
      <p:ext uri="{BB962C8B-B14F-4D97-AF65-F5344CB8AC3E}">
        <p14:creationId xmlns:p14="http://schemas.microsoft.com/office/powerpoint/2010/main" val="214223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a:latin typeface="Calibri"/>
                <a:cs typeface="Calibri"/>
                <a:sym typeface="Calibri"/>
              </a:rPr>
              <a:t>Today we are going to cover -</a:t>
            </a:r>
            <a:endParaRPr lang="en-US"/>
          </a:p>
          <a:p>
            <a:pPr marL="457200" indent="-381000">
              <a:lnSpc>
                <a:spcPct val="200000"/>
              </a:lnSpc>
              <a:buSzPts val="2400"/>
              <a:buFont typeface="Calibri,Sans-Serif"/>
              <a:buChar char="●"/>
            </a:pPr>
            <a:r>
              <a:rPr lang="en" sz="2000">
                <a:ea typeface="Calibri"/>
                <a:cs typeface="Calibri"/>
              </a:rPr>
              <a:t>Array.</a:t>
            </a:r>
            <a:endParaRPr lang="en-US"/>
          </a:p>
          <a:p>
            <a:pPr marL="457200" indent="-381000">
              <a:lnSpc>
                <a:spcPct val="200000"/>
              </a:lnSpc>
              <a:buSzPts val="2400"/>
              <a:buFont typeface="Calibri,Sans-Serif"/>
              <a:buChar char="●"/>
            </a:pPr>
            <a:r>
              <a:rPr lang="en" sz="2000">
                <a:latin typeface="Calibri"/>
                <a:cs typeface="Calibri"/>
              </a:rPr>
              <a:t>Array declaration and accessing array.</a:t>
            </a:r>
            <a:endParaRPr lang="en" sz="200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a:latin typeface="Calibri"/>
                <a:cs typeface="Calibri"/>
              </a:rPr>
              <a:t>Advantage and Disadvantage of Array.</a:t>
            </a:r>
            <a:endParaRPr lang="en" sz="200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err="1">
                <a:latin typeface="Calibri"/>
                <a:cs typeface="Calibri"/>
              </a:rPr>
              <a:t>Multidimentional</a:t>
            </a:r>
            <a:r>
              <a:rPr lang="en" sz="2000">
                <a:latin typeface="Calibri"/>
                <a:cs typeface="Calibri"/>
              </a:rPr>
              <a:t> array</a:t>
            </a:r>
          </a:p>
          <a:p>
            <a:pPr marL="457200" indent="-381000">
              <a:lnSpc>
                <a:spcPct val="200000"/>
              </a:lnSpc>
              <a:buSzPts val="2400"/>
              <a:buFont typeface="Calibri,Sans-Serif"/>
              <a:buChar char="●"/>
            </a:pPr>
            <a:r>
              <a:rPr lang="en" sz="2000">
                <a:latin typeface="Calibri"/>
                <a:cs typeface="Calibri"/>
              </a:rPr>
              <a:t>Accessing Multidimensional Array</a:t>
            </a:r>
          </a:p>
          <a:p>
            <a:pPr marL="457200" indent="-381000">
              <a:lnSpc>
                <a:spcPct val="200000"/>
              </a:lnSpc>
              <a:buSzPts val="2400"/>
              <a:buFont typeface="Calibri,Sans-Serif"/>
              <a:buChar char="●"/>
            </a:pPr>
            <a:r>
              <a:rPr lang="en" sz="2000">
                <a:latin typeface="Calibri"/>
                <a:cs typeface="Calibri"/>
              </a:rPr>
              <a:t>Array Object</a:t>
            </a:r>
            <a:endParaRPr lang="en" sz="200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endParaRPr lang="en" sz="2000">
              <a:latin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Calibri"/>
                <a:ea typeface="Calibri"/>
                <a:cs typeface="Calibri"/>
                <a:sym typeface="Calibri"/>
              </a:rPr>
              <a:t>Today’s Agenda</a:t>
            </a:r>
            <a:endParaRPr sz="300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r>
              <a:rPr lang="en" sz="3000" b="1">
                <a:solidFill>
                  <a:srgbClr val="FFFFFF"/>
                </a:solidFill>
                <a:latin typeface="Calibri"/>
                <a:cs typeface="Calibri"/>
              </a:rPr>
              <a:t>Program to add two matrix</a:t>
            </a:r>
            <a:endParaRPr lang="en-US"/>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a:t> // Displaying the resultant sum matrix.</a:t>
            </a:r>
            <a:endParaRPr lang="en-US" dirty="0"/>
          </a:p>
          <a:p>
            <a:r>
              <a:rPr lang="en-US"/>
              <a:t>    cout &lt;&lt; endl &lt;&lt; "Sum of two matrix is: " &lt;&lt; endl;</a:t>
            </a:r>
            <a:endParaRPr lang="en-US" dirty="0"/>
          </a:p>
          <a:p>
            <a:r>
              <a:rPr lang="en-US"/>
              <a:t>    for(i = 0; i &lt; r; ++i)</a:t>
            </a:r>
            <a:endParaRPr lang="en-US" dirty="0"/>
          </a:p>
          <a:p>
            <a:r>
              <a:rPr lang="en-US"/>
              <a:t>        for(j = 0; j &lt; c; ++j)</a:t>
            </a:r>
            <a:endParaRPr lang="en-US" dirty="0"/>
          </a:p>
          <a:p>
            <a:r>
              <a:rPr lang="en-US"/>
              <a:t>        {</a:t>
            </a:r>
            <a:endParaRPr lang="en-US" dirty="0"/>
          </a:p>
          <a:p>
            <a:r>
              <a:rPr lang="en-US"/>
              <a:t>            cout &lt;&lt; sum[i][j] &lt;&lt; "  ";</a:t>
            </a:r>
            <a:endParaRPr lang="en-US" dirty="0"/>
          </a:p>
          <a:p>
            <a:r>
              <a:rPr lang="en-US"/>
              <a:t>            if(j == c - 1)</a:t>
            </a:r>
            <a:endParaRPr lang="en-US" dirty="0"/>
          </a:p>
          <a:p>
            <a:r>
              <a:rPr lang="en-US"/>
              <a:t>                cout &lt;&lt; endl;</a:t>
            </a:r>
            <a:endParaRPr lang="en-US" dirty="0"/>
          </a:p>
          <a:p>
            <a:r>
              <a:rPr lang="en-US"/>
              <a:t>        }</a:t>
            </a:r>
            <a:endParaRPr lang="en-US" dirty="0"/>
          </a:p>
          <a:p>
            <a:endParaRPr lang="en-US" dirty="0"/>
          </a:p>
          <a:p>
            <a:r>
              <a:rPr lang="en-US"/>
              <a:t>    return 0;</a:t>
            </a:r>
            <a:endParaRPr lang="en-US" dirty="0"/>
          </a:p>
          <a:p>
            <a:r>
              <a:rPr lang="en-US"/>
              <a:t>}</a:t>
            </a:r>
            <a:endParaRPr lang="en-US" dirty="0"/>
          </a:p>
          <a:p>
            <a:endParaRPr lang="en-US" dirty="0"/>
          </a:p>
          <a:p>
            <a:endParaRPr lang="en-US"/>
          </a:p>
          <a:p>
            <a:r>
              <a:rPr lang="en-US" dirty="0"/>
              <a:t>   </a:t>
            </a:r>
          </a:p>
        </p:txBody>
      </p:sp>
    </p:spTree>
    <p:extLst>
      <p:ext uri="{BB962C8B-B14F-4D97-AF65-F5344CB8AC3E}">
        <p14:creationId xmlns:p14="http://schemas.microsoft.com/office/powerpoint/2010/main" val="6705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3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r>
              <a:rPr lang="en" sz="3000" b="1">
                <a:solidFill>
                  <a:srgbClr val="FFFFFF"/>
                </a:solidFill>
                <a:latin typeface="Calibri"/>
                <a:cs typeface="Calibri"/>
              </a:rPr>
              <a:t>Program to add two matrix</a:t>
            </a:r>
            <a:endParaRPr lang="en-US"/>
          </a:p>
        </p:txBody>
      </p:sp>
      <p:sp>
        <p:nvSpPr>
          <p:cNvPr id="137" name="Google Shape;137;p3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r>
              <a:rPr lang="en-US" dirty="0">
                <a:latin typeface="Consolas"/>
              </a:rPr>
              <a:t>Enter number of rows (between 1 and 100): 2
</a:t>
            </a:r>
            <a:r>
              <a:rPr lang="en-US">
                <a:latin typeface="Consolas"/>
              </a:rPr>
              <a:t>Enter number of columns (between 1 and 100): 2</a:t>
            </a:r>
            <a:r>
              <a:rPr lang="en-US" dirty="0">
                <a:latin typeface="Consolas"/>
              </a:rPr>
              <a:t>
</a:t>
            </a:r>
            <a:r>
              <a:rPr lang="en-US">
                <a:latin typeface="Consolas"/>
              </a:rPr>
              <a:t>Enter elements of 1st matrix:</a:t>
            </a:r>
            <a:r>
              <a:rPr lang="en-US" dirty="0">
                <a:latin typeface="Consolas"/>
              </a:rPr>
              <a:t>
</a:t>
            </a:r>
            <a:r>
              <a:rPr lang="en-US">
                <a:latin typeface="Consolas"/>
              </a:rPr>
              <a:t>Enter element a11: -4</a:t>
            </a:r>
            <a:r>
              <a:rPr lang="en-US" dirty="0">
                <a:latin typeface="Consolas"/>
              </a:rPr>
              <a:t>
</a:t>
            </a:r>
            <a:r>
              <a:rPr lang="en-US">
                <a:latin typeface="Consolas"/>
              </a:rPr>
              <a:t>Enter element a12: 5</a:t>
            </a:r>
            <a:r>
              <a:rPr lang="en-US" dirty="0">
                <a:latin typeface="Consolas"/>
              </a:rPr>
              <a:t>
</a:t>
            </a:r>
            <a:r>
              <a:rPr lang="en-US">
                <a:latin typeface="Consolas"/>
              </a:rPr>
              <a:t>Enter element a21: 6</a:t>
            </a:r>
            <a:r>
              <a:rPr lang="en-US" dirty="0">
                <a:latin typeface="Consolas"/>
              </a:rPr>
              <a:t>
</a:t>
            </a:r>
            <a:r>
              <a:rPr lang="en-US">
                <a:latin typeface="Consolas"/>
              </a:rPr>
              <a:t>Enter element a22: 8</a:t>
            </a:r>
            <a:r>
              <a:rPr lang="en-US" dirty="0">
                <a:latin typeface="Consolas"/>
              </a:rPr>
              <a:t>
</a:t>
            </a:r>
            <a:r>
              <a:rPr lang="en-US">
                <a:latin typeface="Consolas"/>
              </a:rPr>
              <a:t>Enter elements of 2nd matrix:</a:t>
            </a:r>
            <a:r>
              <a:rPr lang="en-US" dirty="0">
                <a:latin typeface="Consolas"/>
              </a:rPr>
              <a:t>
</a:t>
            </a:r>
            <a:r>
              <a:rPr lang="en-US">
                <a:latin typeface="Consolas"/>
              </a:rPr>
              <a:t>Enter element b11: 3</a:t>
            </a:r>
            <a:r>
              <a:rPr lang="en-US" dirty="0">
                <a:latin typeface="Consolas"/>
              </a:rPr>
              <a:t>
</a:t>
            </a:r>
            <a:r>
              <a:rPr lang="en-US">
                <a:latin typeface="Consolas"/>
              </a:rPr>
              <a:t>Enter element b12: -9</a:t>
            </a:r>
            <a:r>
              <a:rPr lang="en-US" dirty="0">
                <a:latin typeface="Consolas"/>
              </a:rPr>
              <a:t>
</a:t>
            </a:r>
            <a:r>
              <a:rPr lang="en-US">
                <a:latin typeface="Consolas"/>
              </a:rPr>
              <a:t>Enter element b21: 7</a:t>
            </a:r>
            <a:r>
              <a:rPr lang="en-US" dirty="0">
                <a:latin typeface="Consolas"/>
              </a:rPr>
              <a:t>
</a:t>
            </a:r>
            <a:r>
              <a:rPr lang="en-US">
                <a:latin typeface="Consolas"/>
              </a:rPr>
              <a:t>Enter element b22: 2</a:t>
            </a:r>
            <a:r>
              <a:rPr lang="en-US" dirty="0">
                <a:latin typeface="Consolas"/>
              </a:rPr>
              <a:t>
</a:t>
            </a:r>
            <a:r>
              <a:rPr lang="en-US">
                <a:latin typeface="Consolas"/>
              </a:rPr>
              <a:t>Sum of two matrix is:</a:t>
            </a:r>
            <a:r>
              <a:rPr lang="en-US" dirty="0">
                <a:latin typeface="Consolas"/>
              </a:rPr>
              <a:t>
</a:t>
            </a:r>
            <a:r>
              <a:rPr lang="en-US">
                <a:latin typeface="Consolas"/>
              </a:rPr>
              <a:t>-1   -4</a:t>
            </a:r>
            <a:r>
              <a:rPr lang="en-US" dirty="0">
                <a:latin typeface="Consolas"/>
              </a:rPr>
              <a:t>
</a:t>
            </a:r>
            <a:r>
              <a:rPr lang="en-US">
                <a:latin typeface="Consolas"/>
              </a:rPr>
              <a:t>13   10</a:t>
            </a:r>
            <a:endParaRPr lang="en-US"/>
          </a:p>
          <a:p>
            <a:r>
              <a:rPr lang="en-US" dirty="0"/>
              <a:t>   </a:t>
            </a:r>
          </a:p>
        </p:txBody>
      </p:sp>
    </p:spTree>
    <p:extLst>
      <p:ext uri="{BB962C8B-B14F-4D97-AF65-F5344CB8AC3E}">
        <p14:creationId xmlns:p14="http://schemas.microsoft.com/office/powerpoint/2010/main" val="77600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a:latin typeface="Calibri" panose="020F0502020204030204" pitchFamily="34" charset="0"/>
              <a:cs typeface="Calibri" panose="020F0502020204030204" pitchFamily="34" charset="0"/>
            </a:endParaRPr>
          </a:p>
          <a:p>
            <a:pPr lvl="2" algn="ctr">
              <a:lnSpc>
                <a:spcPct val="150000"/>
              </a:lnSpc>
            </a:pPr>
            <a:r>
              <a:rPr lang="en-US" sz="4000" b="1">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chemeClr val="tx1"/>
                </a:solidFill>
                <a:latin typeface="Calibri"/>
                <a:ea typeface="Calibri"/>
                <a:cs typeface="Calibri"/>
                <a:sym typeface="Calibri"/>
              </a:rPr>
              <a:t>Let’s Get Started-</a:t>
            </a:r>
            <a:endParaRPr sz="3000" b="1">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a:solidFill>
                  <a:srgbClr val="FFFFFF"/>
                </a:solidFill>
                <a:latin typeface="Calibri" panose="020F0502020204030204" pitchFamily="34" charset="0"/>
                <a:cs typeface="Calibri" panose="020F0502020204030204" pitchFamily="34" charset="0"/>
              </a:rPr>
              <a:t>C++</a:t>
            </a:r>
          </a:p>
          <a:p>
            <a:pPr marL="12700"/>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a:latin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p>
          <a:p>
            <a:br>
              <a:rPr lang="en-US"/>
            </a:br>
            <a:endParaRPr lang="en-US"/>
          </a:p>
          <a:p>
            <a:br>
              <a:rPr lang="en-US"/>
            </a:br>
            <a:endParaRPr lang="en-US"/>
          </a:p>
          <a:p>
            <a:br>
              <a:rPr lang="en-US" sz="1600"/>
            </a:br>
            <a:endParaRPr lang="en-US" sz="1600">
              <a:latin typeface="Calibri" panose="020F0502020204030204" pitchFamily="34" charset="0"/>
              <a:cs typeface="Calibri" panose="020F0502020204030204" pitchFamily="34" charset="0"/>
            </a:endParaRPr>
          </a:p>
          <a:p>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Array</a:t>
            </a:r>
            <a:endParaRPr lang="en" sz="2800" b="1">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a:latin typeface="Calibri"/>
              </a:rPr>
              <a:t>Method 1:-</a:t>
            </a:r>
            <a:r>
              <a:rPr lang="en-US" sz="1800">
                <a:latin typeface="Calibri"/>
                <a:cs typeface="Calibri"/>
              </a:rPr>
              <a:t>int </a:t>
            </a:r>
            <a:r>
              <a:rPr lang="en-US" sz="1800" err="1">
                <a:latin typeface="Calibri"/>
                <a:cs typeface="Calibri"/>
              </a:rPr>
              <a:t>arr</a:t>
            </a:r>
            <a:r>
              <a:rPr lang="en-US" sz="1800">
                <a:latin typeface="Calibri"/>
                <a:cs typeface="Calibri"/>
              </a:rPr>
              <a:t>[5];</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[0] = 10;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[1] = 20;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[2] = 30;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[3] = 40;</a:t>
            </a:r>
            <a:endParaRPr lang="en-US" sz="1800"/>
          </a:p>
          <a:p>
            <a:r>
              <a:rPr lang="en-US" sz="1800">
                <a:latin typeface="Calibri"/>
                <a:cs typeface="Calibri"/>
              </a:rPr>
              <a:t>                    </a:t>
            </a:r>
            <a:r>
              <a:rPr lang="en-US" sz="1800" err="1">
                <a:latin typeface="Calibri"/>
                <a:cs typeface="Calibri"/>
              </a:rPr>
              <a:t>arr</a:t>
            </a:r>
            <a:r>
              <a:rPr lang="en-US" sz="1800">
                <a:latin typeface="Calibri"/>
                <a:cs typeface="Calibri"/>
              </a:rPr>
              <a:t>[4] = 50;</a:t>
            </a:r>
            <a:endParaRPr lang="en-US"/>
          </a:p>
          <a:p>
            <a:endParaRPr lang="en-US" sz="1800">
              <a:latin typeface="Calibri"/>
            </a:endParaRPr>
          </a:p>
          <a:p>
            <a:r>
              <a:rPr lang="en-US" sz="1800" b="1">
                <a:latin typeface="Calibri"/>
              </a:rPr>
              <a:t>Method 2:-</a:t>
            </a:r>
            <a:endParaRPr lang="en-US" b="1"/>
          </a:p>
          <a:p>
            <a:endParaRPr lang="en-US" sz="1800">
              <a:latin typeface="Calibri"/>
            </a:endParaRPr>
          </a:p>
          <a:p>
            <a:r>
              <a:rPr lang="en-US" sz="1800">
                <a:latin typeface="Calibri"/>
              </a:rPr>
              <a:t>                    int </a:t>
            </a:r>
            <a:r>
              <a:rPr lang="en-US" sz="1800" err="1">
                <a:latin typeface="Calibri"/>
              </a:rPr>
              <a:t>arr</a:t>
            </a:r>
            <a:r>
              <a:rPr lang="en-US" sz="1800">
                <a:latin typeface="Calibri"/>
              </a:rPr>
              <a:t>[] = {10, 20, 30, 40, 50};</a:t>
            </a:r>
            <a:endParaRPr lang="en-US"/>
          </a:p>
          <a:p>
            <a:endParaRPr lang="en-US"/>
          </a:p>
          <a:p>
            <a:r>
              <a:rPr lang="en-US" sz="1800" b="1">
                <a:latin typeface="Calibri"/>
              </a:rPr>
              <a:t>Method 3:-</a:t>
            </a:r>
          </a:p>
          <a:p>
            <a:br>
              <a:rPr lang="en-US" sz="1800">
                <a:latin typeface="Calibri"/>
              </a:rPr>
            </a:br>
            <a:r>
              <a:rPr lang="en-US" sz="1800">
                <a:latin typeface="Calibri"/>
              </a:rPr>
              <a:t>                    int </a:t>
            </a:r>
            <a:r>
              <a:rPr lang="en-US" sz="1800" err="1">
                <a:latin typeface="Calibri"/>
              </a:rPr>
              <a:t>arr</a:t>
            </a:r>
            <a:r>
              <a:rPr lang="en-US" sz="1800">
                <a:latin typeface="Calibri"/>
              </a:rPr>
              <a:t>[5] = {10, 20, 30, 40, 50};</a:t>
            </a:r>
            <a:endParaRPr lang="en" sz="1800">
              <a:latin typeface="Calibri"/>
            </a:endParaRPr>
          </a:p>
          <a:p>
            <a:pPr>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Declaring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a:br>
            <a:endParaRPr lang="en-US" sz="1800">
              <a:latin typeface="Calibri"/>
            </a:endParaRPr>
          </a:p>
          <a:p>
            <a:r>
              <a:rPr lang="en-US" sz="1800">
                <a:latin typeface="Calibri"/>
              </a:rPr>
              <a:t>int main(){</a:t>
            </a:r>
          </a:p>
          <a:p>
            <a:r>
              <a:rPr lang="en-US" sz="1800">
                <a:latin typeface="Calibri"/>
              </a:rPr>
              <a:t>   int </a:t>
            </a:r>
            <a:r>
              <a:rPr lang="en-US" sz="1800" err="1">
                <a:latin typeface="Calibri"/>
              </a:rPr>
              <a:t>arr</a:t>
            </a:r>
            <a:r>
              <a:rPr lang="en-US" sz="1800">
                <a:latin typeface="Calibri"/>
              </a:rPr>
              <a:t>[] = {11, 22, 33, 44, 55};</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[0]&lt;&lt;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[1]&lt;&lt;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[2]&lt;&lt;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[3]&lt;&lt;</a:t>
            </a:r>
            <a:r>
              <a:rPr lang="en-US" sz="1800" err="1">
                <a:latin typeface="Calibri"/>
              </a:rPr>
              <a:t>endl</a:t>
            </a:r>
            <a:r>
              <a:rPr lang="en-US" sz="1800">
                <a:latin typeface="Calibri"/>
              </a:rPr>
              <a:t>;</a:t>
            </a:r>
          </a:p>
          <a:p>
            <a:r>
              <a:rPr lang="en-US" sz="1800">
                <a:latin typeface="Calibri"/>
              </a:rPr>
              <a:t>   </a:t>
            </a:r>
            <a:r>
              <a:rPr lang="en-US" sz="1800" err="1">
                <a:latin typeface="Calibri"/>
              </a:rPr>
              <a:t>cout</a:t>
            </a:r>
            <a:r>
              <a:rPr lang="en-US" sz="1800">
                <a:latin typeface="Calibri"/>
              </a:rPr>
              <a:t>&lt;&lt;</a:t>
            </a:r>
            <a:r>
              <a:rPr lang="en-US" sz="1800" err="1">
                <a:latin typeface="Calibri"/>
              </a:rPr>
              <a:t>arr</a:t>
            </a:r>
            <a:r>
              <a:rPr lang="en-US" sz="1800">
                <a:latin typeface="Calibri"/>
              </a:rPr>
              <a:t>[4]&lt;&lt;</a:t>
            </a:r>
            <a:r>
              <a:rPr lang="en-US" sz="1800" err="1">
                <a:latin typeface="Calibri"/>
              </a:rPr>
              <a:t>endl</a:t>
            </a:r>
            <a:r>
              <a:rPr lang="en-US" sz="1800">
                <a:latin typeface="Calibri"/>
              </a:rPr>
              <a:t>;</a:t>
            </a:r>
          </a:p>
          <a:p>
            <a:r>
              <a:rPr lang="en-US" sz="1800">
                <a:latin typeface="Calibri"/>
              </a:rPr>
              <a:t>   return 0;</a:t>
            </a:r>
          </a:p>
          <a:p>
            <a:r>
              <a:rPr lang="en-US" sz="1800">
                <a:latin typeface="Calibri"/>
              </a:rPr>
              <a:t>}</a:t>
            </a:r>
          </a:p>
          <a:p>
            <a:br>
              <a:rPr lang="en-US"/>
            </a:br>
            <a:endParaRPr lang="en-US"/>
          </a:p>
          <a:p>
            <a:br>
              <a:rPr lang="en-US" sz="1600"/>
            </a:br>
            <a:endParaRPr lang="en-US" sz="1600"/>
          </a:p>
          <a:p>
            <a:endParaRPr lang="en-US" sz="1600" b="1">
              <a:solidFill>
                <a:srgbClr val="FF0000"/>
              </a:solidFill>
            </a:endParaRPr>
          </a:p>
          <a:p>
            <a:endParaRPr lang="en-US" sz="1600" b="1">
              <a:latin typeface="Calibri"/>
              <a:cs typeface="Calibri"/>
            </a:endParaRPr>
          </a:p>
          <a:p>
            <a:pPr>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Accessing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r>
              <a:rPr lang="en-US" sz="1800">
                <a:latin typeface="Calibri"/>
              </a:rPr>
              <a:t>Random access of elements using array index.</a:t>
            </a:r>
          </a:p>
          <a:p>
            <a:endParaRPr lang="en-US" sz="1800">
              <a:latin typeface="Calibri"/>
            </a:endParaRPr>
          </a:p>
          <a:p>
            <a:pPr marL="285750" indent="-285750">
              <a:buChar char="•"/>
            </a:pPr>
            <a:r>
              <a:rPr lang="en-US" sz="1800">
                <a:latin typeface="Calibri"/>
              </a:rPr>
              <a:t>Use of less line of code as it creates a single array of multiple elements.</a:t>
            </a:r>
          </a:p>
          <a:p>
            <a:pPr marL="285750" indent="-285750">
              <a:buChar char="•"/>
            </a:pPr>
            <a:endParaRPr lang="en-US" sz="1800">
              <a:latin typeface="Calibri"/>
            </a:endParaRPr>
          </a:p>
          <a:p>
            <a:pPr marL="285750" indent="-285750">
              <a:buChar char="•"/>
            </a:pPr>
            <a:r>
              <a:rPr lang="en-US" sz="1800">
                <a:latin typeface="Calibri"/>
              </a:rPr>
              <a:t>Easy access to all the elements.</a:t>
            </a:r>
          </a:p>
          <a:p>
            <a:pPr marL="285750" indent="-285750">
              <a:buChar char="•"/>
            </a:pPr>
            <a:endParaRPr lang="en-US" sz="1800">
              <a:latin typeface="Calibri"/>
            </a:endParaRPr>
          </a:p>
          <a:p>
            <a:pPr marL="285750" indent="-285750">
              <a:buChar char="•"/>
            </a:pPr>
            <a:r>
              <a:rPr lang="en-US" sz="1800">
                <a:latin typeface="Calibri"/>
              </a:rPr>
              <a:t>Traversal through the array becomes easy using a single loop.</a:t>
            </a:r>
          </a:p>
          <a:p>
            <a:pPr marL="285750" indent="-285750">
              <a:buChar char="•"/>
            </a:pPr>
            <a:endParaRPr lang="en-US" sz="1800">
              <a:latin typeface="Calibri"/>
            </a:endParaRPr>
          </a:p>
          <a:p>
            <a:pPr marL="285750" indent="-285750">
              <a:buChar char="•"/>
            </a:pPr>
            <a:r>
              <a:rPr lang="en-US" sz="1800">
                <a:latin typeface="Calibri"/>
              </a:rPr>
              <a:t>Sorting becomes easy as it can be accomplished by writing less line of code.</a:t>
            </a: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b="1">
              <a:solidFill>
                <a:srgbClr val="FF0000"/>
              </a:solidFill>
              <a:latin typeface="Calibri"/>
            </a:endParaRPr>
          </a:p>
          <a:p>
            <a:endParaRPr lang="en-US" sz="1800" b="1">
              <a:latin typeface="Calibri"/>
              <a:cs typeface="Calibri"/>
            </a:endParaRPr>
          </a:p>
          <a:p>
            <a:pPr>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Advantage of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120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a:buChar char="•"/>
            </a:pPr>
            <a:r>
              <a:rPr lang="en-US" sz="1800">
                <a:latin typeface="Calibri"/>
              </a:rPr>
              <a:t>Allows a fixed number of elements to be entered which is decided at the time of declaration. Unlike a linked list, an array in C is not dynamic.</a:t>
            </a:r>
          </a:p>
          <a:p>
            <a:pPr>
              <a:buChar char="•"/>
            </a:pPr>
            <a:endParaRPr lang="en-US" sz="1800">
              <a:latin typeface="Calibri"/>
            </a:endParaRPr>
          </a:p>
          <a:p>
            <a:pPr>
              <a:buChar char="•"/>
            </a:pPr>
            <a:endParaRPr lang="en-US" sz="1800">
              <a:latin typeface="Calibri"/>
            </a:endParaRPr>
          </a:p>
          <a:p>
            <a:pPr>
              <a:buChar char="•"/>
            </a:pPr>
            <a:r>
              <a:rPr lang="en-US" sz="1800">
                <a:latin typeface="Calibri"/>
              </a:rPr>
              <a:t>Insertion and deletion of elements can be costly since the elements are needed to be managed in accordance with the new memory allocation.</a:t>
            </a:r>
          </a:p>
          <a:p>
            <a:pPr marL="285750" indent="-285750">
              <a:buChar char="•"/>
            </a:pPr>
            <a:endParaRPr lang="en-US" sz="1800">
              <a:latin typeface="Calibri"/>
            </a:endParaRP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b="1">
              <a:solidFill>
                <a:srgbClr val="FF0000"/>
              </a:solidFill>
              <a:latin typeface="Calibri"/>
            </a:endParaRPr>
          </a:p>
          <a:p>
            <a:endParaRPr lang="en-US" sz="1800" b="1">
              <a:latin typeface="Calibri"/>
              <a:cs typeface="Calibri"/>
            </a:endParaRPr>
          </a:p>
          <a:p>
            <a:pPr>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Disadvantage of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25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r>
              <a:rPr lang="en-US" sz="1800">
                <a:latin typeface="Calibri"/>
              </a:rPr>
              <a:t>Write a program of array rotation .</a:t>
            </a:r>
            <a:endParaRPr lang="en-US" sz="1800" dirty="0">
              <a:latin typeface="Calibri"/>
            </a:endParaRPr>
          </a:p>
          <a:p>
            <a:endParaRPr lang="en-US" sz="1800" dirty="0">
              <a:latin typeface="Calibri"/>
            </a:endParaRPr>
          </a:p>
          <a:p>
            <a:r>
              <a:rPr lang="en-US" sz="1800">
                <a:latin typeface="Calibri"/>
              </a:rPr>
              <a:t>Input array:-</a:t>
            </a:r>
            <a:endParaRPr lang="en-US" sz="1800" dirty="0">
              <a:latin typeface="Calibri"/>
            </a:endParaRPr>
          </a:p>
          <a:p>
            <a:r>
              <a:rPr lang="en-US" sz="1800">
                <a:latin typeface="Calibri"/>
              </a:rPr>
              <a:t>1 2 3 4 5 6 </a:t>
            </a:r>
            <a:endParaRPr lang="en-US" sz="1800" dirty="0">
              <a:latin typeface="Calibri"/>
            </a:endParaRPr>
          </a:p>
          <a:p>
            <a:endParaRPr lang="en-US" sz="1800" dirty="0">
              <a:latin typeface="Calibri"/>
            </a:endParaRPr>
          </a:p>
          <a:p>
            <a:r>
              <a:rPr lang="en-US" sz="1800">
                <a:latin typeface="Calibri"/>
              </a:rPr>
              <a:t> The rotation of array by one will make :-</a:t>
            </a:r>
            <a:endParaRPr lang="en-US" sz="1800" dirty="0">
              <a:latin typeface="Calibri"/>
            </a:endParaRPr>
          </a:p>
          <a:p>
            <a:r>
              <a:rPr lang="en-US" sz="1800">
                <a:latin typeface="Calibri"/>
              </a:rPr>
              <a:t>2 3 4 5 6 1</a:t>
            </a:r>
            <a:endParaRPr lang="en-US" sz="1800" dirty="0">
              <a:latin typeface="Calibri"/>
            </a:endParaRPr>
          </a:p>
          <a:p>
            <a:endParaRPr lang="en-US" sz="1800" dirty="0">
              <a:latin typeface="Calibri"/>
            </a:endParaRPr>
          </a:p>
          <a:p>
            <a:r>
              <a:rPr lang="en-US" sz="1800">
                <a:latin typeface="Calibri"/>
                <a:cs typeface="Calibri"/>
              </a:rPr>
              <a:t>Input array:-</a:t>
            </a:r>
            <a:endParaRPr lang="en-US" sz="1800" dirty="0"/>
          </a:p>
          <a:p>
            <a:r>
              <a:rPr lang="en-US" sz="1800">
                <a:latin typeface="Calibri"/>
                <a:cs typeface="Calibri"/>
              </a:rPr>
              <a:t>1 2 3 4 5 6 </a:t>
            </a:r>
            <a:endParaRPr lang="en-US" sz="1800" dirty="0"/>
          </a:p>
          <a:p>
            <a:endParaRPr lang="en-US" sz="1800" dirty="0"/>
          </a:p>
          <a:p>
            <a:r>
              <a:rPr lang="en-US" sz="1800">
                <a:latin typeface="Calibri"/>
                <a:cs typeface="Calibri"/>
              </a:rPr>
              <a:t> The rotation of array by two will make :-</a:t>
            </a:r>
            <a:endParaRPr lang="en-US" sz="1800" dirty="0"/>
          </a:p>
          <a:p>
            <a:r>
              <a:rPr lang="en-US" sz="1800">
                <a:latin typeface="Calibri"/>
                <a:cs typeface="Calibri"/>
              </a:rPr>
              <a:t> 3 4 5 6 1 2</a:t>
            </a:r>
            <a:endParaRPr lang="en-US"/>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285750" indent="-285750">
              <a:buChar char="•"/>
            </a:pPr>
            <a:endParaRPr lang="en-US" sz="1800">
              <a:latin typeface="Calibri"/>
            </a:endParaRPr>
          </a:p>
          <a:p>
            <a:endParaRPr lang="en-US" sz="1800">
              <a:latin typeface="Calibri"/>
            </a:endParaRPr>
          </a:p>
          <a:p>
            <a:br>
              <a:rPr lang="en-US" dirty="0"/>
            </a:br>
            <a:endParaRPr lang="en-US" sz="1800">
              <a:latin typeface="Calibri"/>
            </a:endParaRPr>
          </a:p>
          <a:p>
            <a:br>
              <a:rPr lang="en-US" sz="1600" dirty="0"/>
            </a:br>
            <a:endParaRPr lang="en-US" sz="1800">
              <a:latin typeface="Calibri"/>
            </a:endParaRPr>
          </a:p>
          <a:p>
            <a:endParaRPr lang="en-US" sz="1800" b="1">
              <a:solidFill>
                <a:srgbClr val="FF0000"/>
              </a:solidFill>
              <a:latin typeface="Calibri"/>
            </a:endParaRPr>
          </a:p>
          <a:p>
            <a:endParaRPr lang="en-US" sz="1800" b="1">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Array Rotation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7710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1736</Words>
  <Application>Microsoft Office PowerPoint</Application>
  <PresentationFormat>On-screen Show (16:9)</PresentationFormat>
  <Paragraphs>263</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Calibri,Sans-Serif</vt:lpstr>
      <vt:lpstr>Consolas</vt:lpstr>
      <vt:lpstr>Calibri</vt:lpstr>
      <vt:lpstr>Trebuchet MS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72</cp:revision>
  <dcterms:modified xsi:type="dcterms:W3CDTF">2021-02-23T03:21:30Z</dcterms:modified>
</cp:coreProperties>
</file>