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7"/>
  </p:notesMasterIdLst>
  <p:sldIdLst>
    <p:sldId id="256" r:id="rId2"/>
    <p:sldId id="258" r:id="rId3"/>
    <p:sldId id="259" r:id="rId4"/>
    <p:sldId id="267" r:id="rId5"/>
    <p:sldId id="268" r:id="rId6"/>
    <p:sldId id="269" r:id="rId7"/>
    <p:sldId id="270" r:id="rId8"/>
    <p:sldId id="271" r:id="rId9"/>
    <p:sldId id="307" r:id="rId10"/>
    <p:sldId id="308" r:id="rId11"/>
    <p:sldId id="309" r:id="rId12"/>
    <p:sldId id="310" r:id="rId13"/>
    <p:sldId id="311" r:id="rId14"/>
    <p:sldId id="272" r:id="rId15"/>
    <p:sldId id="338" r:id="rId16"/>
    <p:sldId id="339" r:id="rId17"/>
    <p:sldId id="340" r:id="rId18"/>
    <p:sldId id="341" r:id="rId19"/>
    <p:sldId id="273" r:id="rId20"/>
    <p:sldId id="313" r:id="rId21"/>
    <p:sldId id="274" r:id="rId22"/>
    <p:sldId id="275" r:id="rId23"/>
    <p:sldId id="276" r:id="rId24"/>
    <p:sldId id="277" r:id="rId25"/>
    <p:sldId id="318" r:id="rId26"/>
    <p:sldId id="278" r:id="rId27"/>
    <p:sldId id="346" r:id="rId28"/>
    <p:sldId id="342" r:id="rId29"/>
    <p:sldId id="343" r:id="rId30"/>
    <p:sldId id="344" r:id="rId31"/>
    <p:sldId id="345" r:id="rId32"/>
    <p:sldId id="280" r:id="rId33"/>
    <p:sldId id="319" r:id="rId34"/>
    <p:sldId id="281" r:id="rId35"/>
    <p:sldId id="282" r:id="rId36"/>
    <p:sldId id="283" r:id="rId37"/>
    <p:sldId id="320" r:id="rId38"/>
    <p:sldId id="321" r:id="rId39"/>
    <p:sldId id="322" r:id="rId40"/>
    <p:sldId id="325" r:id="rId41"/>
    <p:sldId id="347" r:id="rId42"/>
    <p:sldId id="348" r:id="rId43"/>
    <p:sldId id="350" r:id="rId44"/>
    <p:sldId id="294" r:id="rId45"/>
    <p:sldId id="295"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73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a:t>Type 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Here, we have created an object “t1” of class “Time” and during the creation we have assigned integer variable “duration”. </a:t>
            </a:r>
          </a:p>
          <a:p>
            <a:endParaRPr lang="en-US" sz="1800" dirty="0">
              <a:latin typeface="Calibri"/>
            </a:endParaRPr>
          </a:p>
          <a:p>
            <a:r>
              <a:rPr lang="en-US" sz="1800" dirty="0">
                <a:latin typeface="Calibri"/>
              </a:rPr>
              <a:t>It will pass time duration to the constructor function and assign to the “</a:t>
            </a:r>
            <a:r>
              <a:rPr lang="en-US" sz="1800" dirty="0" err="1">
                <a:latin typeface="Calibri"/>
              </a:rPr>
              <a:t>hrs</a:t>
            </a:r>
            <a:r>
              <a:rPr lang="en-US" sz="1800" dirty="0">
                <a:latin typeface="Calibri"/>
              </a:rPr>
              <a:t>” and “min” members of the class “Time”.</a:t>
            </a:r>
          </a:p>
          <a:p>
            <a:endParaRPr lang="en-US" sz="1800" dirty="0">
              <a:latin typeface="Calibri"/>
            </a:endParaRPr>
          </a:p>
          <a:p>
            <a:r>
              <a:rPr lang="en-US" sz="1800" dirty="0">
                <a:latin typeface="Calibri"/>
              </a:rPr>
              <a:t>We have to note that during type conversion using the constructor we can pass only one argument and we can do type conversion at the type of initialization only.</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also achieve type conversion by operator overloading.</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We can overload assignment operator for this purpose.</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Above example of Time class can be rewritten for type conversion using operator overloading concept to overload the assignment operator (=)</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By using overloaded assignment operator we can perform the type conversion at any place in program.</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See example on next slide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to the Class type using operator overloading:</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101750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Write a program to convert basic type (duration in minutes) to class type (duration in hours and minutes) using operator overloading.</a:t>
            </a:r>
          </a:p>
          <a:p>
            <a:r>
              <a:rPr lang="en-US" sz="1800" dirty="0">
                <a:latin typeface="Calibri"/>
              </a:rPr>
              <a:t>class Time {</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void display();</a:t>
            </a:r>
          </a:p>
          <a:p>
            <a:r>
              <a:rPr lang="en-US" sz="1800" dirty="0">
                <a:latin typeface="Calibri"/>
              </a:rPr>
              <a:t>		void operator=(</a:t>
            </a:r>
            <a:r>
              <a:rPr lang="en-US" sz="1800" dirty="0" err="1">
                <a:latin typeface="Calibri"/>
              </a:rPr>
              <a:t>int</a:t>
            </a:r>
            <a:r>
              <a:rPr lang="en-US" sz="1800" dirty="0">
                <a:latin typeface="Calibri"/>
              </a:rPr>
              <a:t>); // overloading function</a:t>
            </a:r>
          </a:p>
          <a:p>
            <a:r>
              <a:rPr lang="en-US" sz="1800" dirty="0">
                <a:latin typeface="Calibri"/>
              </a:rPr>
              <a:t>};</a:t>
            </a:r>
          </a:p>
          <a:p>
            <a:r>
              <a:rPr lang="en-US" sz="1800" dirty="0">
                <a:latin typeface="Calibri"/>
              </a:rPr>
              <a:t>void Time::display(){</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 "&lt;&lt;</a:t>
            </a:r>
            <a:r>
              <a:rPr lang="en-US" sz="1800" dirty="0" err="1">
                <a:latin typeface="Calibri"/>
              </a:rPr>
              <a:t>endl</a:t>
            </a:r>
            <a:r>
              <a:rPr lang="en-US" sz="1800" dirty="0">
                <a:latin typeface="Calibri"/>
              </a:rPr>
              <a:t> &lt;&lt;min&lt;&lt;": Minutes"&lt;&lt;</a:t>
            </a:r>
            <a:r>
              <a:rPr lang="en-US" sz="1800" dirty="0" err="1">
                <a:latin typeface="Calibri"/>
              </a:rPr>
              <a:t>endl</a:t>
            </a:r>
            <a:r>
              <a:rPr lang="en-US" sz="1800" dirty="0">
                <a:latin typeface="Calibri"/>
              </a:rPr>
              <a:t> ;</a:t>
            </a:r>
          </a:p>
          <a:p>
            <a:r>
              <a:rPr lang="en-US" sz="1800" dirty="0">
                <a:latin typeface="Calibri"/>
              </a:rPr>
              <a:t>}</a:t>
            </a:r>
          </a:p>
          <a:p>
            <a:r>
              <a:rPr lang="en-US" sz="1800" dirty="0">
                <a:latin typeface="Calibri"/>
              </a:rPr>
              <a:t>void Time::operator=(</a:t>
            </a:r>
            <a:r>
              <a:rPr lang="en-US" sz="1800" dirty="0" err="1">
                <a:latin typeface="Calibri"/>
              </a:rPr>
              <a:t>int</a:t>
            </a:r>
            <a:r>
              <a:rPr lang="en-US" sz="1800" dirty="0">
                <a:latin typeface="Calibri"/>
              </a:rPr>
              <a:t> t){</a:t>
            </a: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01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Time t1;</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a:t>
            </a:r>
          </a:p>
          <a:p>
            <a:r>
              <a:rPr lang="en-US" sz="1800" dirty="0">
                <a:latin typeface="Calibri"/>
              </a:rPr>
              <a:t>    	</a:t>
            </a:r>
            <a:r>
              <a:rPr lang="en-US" sz="1800" dirty="0" err="1">
                <a:latin typeface="Calibri"/>
              </a:rPr>
              <a:t>cin</a:t>
            </a:r>
            <a:r>
              <a:rPr lang="en-US" sz="1800" dirty="0">
                <a:latin typeface="Calibri"/>
              </a:rPr>
              <a:t>&gt;&gt;duration;</a:t>
            </a:r>
          </a:p>
          <a:p>
            <a:r>
              <a:rPr lang="en-US" sz="1800" dirty="0">
                <a:latin typeface="Calibri"/>
              </a:rPr>
              <a:t>	</a:t>
            </a:r>
            <a:r>
              <a:rPr lang="en-US" sz="1800" dirty="0" err="1">
                <a:latin typeface="Calibri"/>
              </a:rPr>
              <a:t>cout</a:t>
            </a:r>
            <a:r>
              <a:rPr lang="en-US" sz="1800" dirty="0">
                <a:latin typeface="Calibri"/>
              </a:rPr>
              <a:t>&lt;&lt;"object t1 overloaded assignment..."&lt;&lt;</a:t>
            </a:r>
            <a:r>
              <a:rPr lang="en-US" sz="1800" dirty="0" err="1">
                <a:latin typeface="Calibri"/>
              </a:rPr>
              <a:t>endl</a:t>
            </a:r>
            <a:r>
              <a:rPr lang="en-US" sz="1800" dirty="0">
                <a:latin typeface="Calibri"/>
              </a:rPr>
              <a:t>;</a:t>
            </a:r>
          </a:p>
          <a:p>
            <a:r>
              <a:rPr lang="en-US" sz="1800" dirty="0">
                <a:latin typeface="Calibri"/>
              </a:rPr>
              <a:t>	t1=duration;</a:t>
            </a:r>
          </a:p>
          <a:p>
            <a:r>
              <a:rPr lang="en-US" sz="1800" dirty="0">
                <a:latin typeface="Calibri"/>
              </a:rPr>
              <a:t>	t1.display();</a:t>
            </a:r>
          </a:p>
          <a:p>
            <a:r>
              <a:rPr lang="en-US" sz="1800" dirty="0">
                <a:latin typeface="Calibri"/>
              </a:rPr>
              <a:t>	</a:t>
            </a:r>
            <a:r>
              <a:rPr lang="en-US" sz="1800" dirty="0" err="1">
                <a:latin typeface="Calibri"/>
              </a:rPr>
              <a:t>cout</a:t>
            </a:r>
            <a:r>
              <a:rPr lang="en-US" sz="1800" dirty="0">
                <a:latin typeface="Calibri"/>
              </a:rPr>
              <a:t>&lt;&lt;"object t1 assignment operator 2nd method..."&lt;&lt;</a:t>
            </a:r>
            <a:r>
              <a:rPr lang="en-US" sz="1800" dirty="0" err="1">
                <a:latin typeface="Calibri"/>
              </a:rPr>
              <a:t>endl</a:t>
            </a:r>
            <a:r>
              <a:rPr lang="en-US" sz="1800" dirty="0">
                <a:latin typeface="Calibri"/>
              </a:rPr>
              <a:t>;</a:t>
            </a:r>
          </a:p>
          <a:p>
            <a:r>
              <a:rPr lang="en-US" sz="1800" dirty="0">
                <a:latin typeface="Calibri"/>
              </a:rPr>
              <a:t>	t1.operator=(duration);</a:t>
            </a:r>
          </a:p>
          <a:p>
            <a:r>
              <a:rPr lang="en-US" sz="1800" dirty="0">
                <a:latin typeface="Calibri"/>
              </a:rPr>
              <a:t>	t1.display();</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0711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Get an employee code from user in variable </a:t>
            </a:r>
            <a:r>
              <a:rPr lang="en-US" sz="1800" dirty="0" err="1">
                <a:latin typeface="Calibri"/>
              </a:rPr>
              <a:t>Ecode</a:t>
            </a:r>
            <a:r>
              <a:rPr lang="en-US" sz="1800" dirty="0">
                <a:latin typeface="Calibri"/>
              </a:rPr>
              <a:t>.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so as to do conversion from basic to class type as follows.</a:t>
            </a: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endParaRPr lang="en-US"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a:latin typeface="Calibri" pitchFamily="34" charset="0"/>
                <a:cs typeface="Calibri" pitchFamily="34" charset="0"/>
              </a:rPr>
              <a:t>using constructor</a:t>
            </a:r>
          </a:p>
          <a:p>
            <a:pPr marL="342900" indent="-342900">
              <a:buFont typeface="+mj-lt"/>
              <a:buAutoNum type="arabicPeriod"/>
            </a:pPr>
            <a:r>
              <a:rPr lang="en-US" sz="1800" dirty="0">
                <a:latin typeface="Calibri" pitchFamily="34" charset="0"/>
                <a:cs typeface="Calibri" pitchFamily="34" charset="0"/>
              </a:rPr>
              <a:t>using operator overloading</a:t>
            </a: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options are true?</a:t>
            </a:r>
          </a:p>
          <a:p>
            <a:r>
              <a:rPr lang="en-US" sz="1800" dirty="0">
                <a:latin typeface="Calibri"/>
              </a:rPr>
              <a:t>The 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Overloading</a:t>
            </a:r>
          </a:p>
          <a:p>
            <a:pPr marL="342900" indent="-342900">
              <a:buFont typeface="+mj-lt"/>
              <a:buAutoNum type="arabicPeriod"/>
            </a:pPr>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 only</a:t>
            </a:r>
          </a:p>
          <a:p>
            <a:pPr marL="342900" indent="-342900">
              <a:buFont typeface="+mj-lt"/>
              <a:buAutoNum type="alphaUcPeriod"/>
            </a:pPr>
            <a:r>
              <a:rPr lang="en-US" sz="1800" dirty="0">
                <a:latin typeface="Calibri"/>
              </a:rPr>
              <a:t>2 only</a:t>
            </a:r>
          </a:p>
          <a:p>
            <a:pPr marL="342900" indent="-342900">
              <a:buFont typeface="+mj-lt"/>
              <a:buAutoNum type="alphaUcPeriod"/>
            </a:pPr>
            <a:r>
              <a:rPr lang="en-US" sz="1800" dirty="0">
                <a:latin typeface="Calibri"/>
              </a:rPr>
              <a:t>None of the above</a:t>
            </a:r>
          </a:p>
          <a:p>
            <a:pPr marL="342900" indent="-342900">
              <a:buFont typeface="+mj-lt"/>
              <a:buAutoNum type="alphaUcPeriod"/>
            </a:pPr>
            <a:r>
              <a:rPr lang="en-US" sz="1800" dirty="0">
                <a:latin typeface="Calibri"/>
              </a:rPr>
              <a:t>1 &amp; 2 both</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09993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options are true?</a:t>
            </a:r>
          </a:p>
          <a:p>
            <a:r>
              <a:rPr lang="en-US" sz="1800" dirty="0">
                <a:latin typeface="Calibri"/>
              </a:rPr>
              <a:t>The conversion from basic type to the class type can be performed by two ways:</a:t>
            </a:r>
          </a:p>
          <a:p>
            <a:pPr marL="342900" indent="-342900">
              <a:buFont typeface="+mj-lt"/>
              <a:buAutoNum type="arabicPeriod"/>
            </a:pPr>
            <a:r>
              <a:rPr lang="en-US" sz="1800" dirty="0">
                <a:latin typeface="Calibri"/>
              </a:rPr>
              <a:t>Using constructor</a:t>
            </a:r>
          </a:p>
          <a:p>
            <a:pPr marL="342900" indent="-342900">
              <a:buFont typeface="+mj-lt"/>
              <a:buAutoNum type="arabicPeriod"/>
            </a:pPr>
            <a:r>
              <a:rPr lang="en-US" sz="1800" dirty="0">
                <a:latin typeface="Calibri"/>
              </a:rPr>
              <a:t>Using Operator Overloading</a:t>
            </a:r>
          </a:p>
          <a:p>
            <a:pPr marL="342900" indent="-342900">
              <a:buFont typeface="+mj-lt"/>
              <a:buAutoNum type="arabicPeriod"/>
            </a:pPr>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 only</a:t>
            </a:r>
          </a:p>
          <a:p>
            <a:pPr marL="342900" indent="-342900">
              <a:buFont typeface="+mj-lt"/>
              <a:buAutoNum type="alphaUcPeriod"/>
            </a:pPr>
            <a:r>
              <a:rPr lang="en-US" sz="1800" dirty="0">
                <a:latin typeface="Calibri"/>
              </a:rPr>
              <a:t>2 only</a:t>
            </a:r>
          </a:p>
          <a:p>
            <a:pPr marL="342900" indent="-342900">
              <a:buFont typeface="+mj-lt"/>
              <a:buAutoNum type="alphaUcPeriod"/>
            </a:pPr>
            <a:r>
              <a:rPr lang="en-US" sz="1800" dirty="0">
                <a:latin typeface="Calibri"/>
              </a:rPr>
              <a:t>None of the above</a:t>
            </a:r>
          </a:p>
          <a:p>
            <a:pPr marL="342900" indent="-342900">
              <a:buFont typeface="+mj-lt"/>
              <a:buAutoNum type="alphaUcPeriod"/>
            </a:pPr>
            <a:r>
              <a:rPr lang="en-US" sz="1800" dirty="0">
                <a:latin typeface="Calibri"/>
              </a:rPr>
              <a:t>1 &amp; 2 both</a:t>
            </a:r>
          </a:p>
          <a:p>
            <a:endParaRPr lang="en-US" sz="1800" dirty="0">
              <a:latin typeface="Calibri"/>
            </a:endParaRPr>
          </a:p>
          <a:p>
            <a:r>
              <a:rPr lang="en-US" sz="1800" dirty="0">
                <a:solidFill>
                  <a:srgbClr val="FF0000"/>
                </a:solidFill>
                <a:latin typeface="Calibri"/>
              </a:rPr>
              <a:t>Answer: 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07860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During type conversion using the constructor we can pass only one argument .</a:t>
            </a:r>
          </a:p>
          <a:p>
            <a:pPr marL="342900" indent="-342900">
              <a:buFont typeface="+mj-lt"/>
              <a:buAutoNum type="arabicPeriod"/>
            </a:pPr>
            <a:r>
              <a:rPr lang="en-US" sz="1800" dirty="0">
                <a:latin typeface="Calibri" pitchFamily="34" charset="0"/>
                <a:cs typeface="Calibri" pitchFamily="34" charset="0"/>
              </a:rPr>
              <a:t>we can do type conversion at the type of initialization only.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Options:</a:t>
            </a:r>
          </a:p>
          <a:p>
            <a:pPr marL="342900" indent="-342900">
              <a:buFont typeface="+mj-lt"/>
              <a:buAutoNum type="alphaUcPeriod"/>
            </a:pPr>
            <a:r>
              <a:rPr lang="en-US" sz="1800" dirty="0">
                <a:latin typeface="Calibri" pitchFamily="34" charset="0"/>
                <a:cs typeface="Calibri" pitchFamily="34" charset="0"/>
              </a:rPr>
              <a:t>1&amp;2</a:t>
            </a:r>
          </a:p>
          <a:p>
            <a:pPr marL="342900" indent="-342900">
              <a:buFont typeface="+mj-lt"/>
              <a:buAutoNum type="alphaUcPeriod"/>
            </a:pPr>
            <a:r>
              <a:rPr lang="en-US" sz="1800" dirty="0">
                <a:latin typeface="Calibri" pitchFamily="34" charset="0"/>
                <a:cs typeface="Calibri" pitchFamily="34" charset="0"/>
              </a:rPr>
              <a:t>None of the both</a:t>
            </a:r>
          </a:p>
          <a:p>
            <a:pPr marL="342900" indent="-342900">
              <a:buFont typeface="+mj-lt"/>
              <a:buAutoNum type="alphaUcPeriod"/>
            </a:pPr>
            <a:r>
              <a:rPr lang="en-US" sz="1800" dirty="0">
                <a:latin typeface="Calibri" pitchFamily="34" charset="0"/>
                <a:cs typeface="Calibri" pitchFamily="34" charset="0"/>
              </a:rPr>
              <a:t>1 only </a:t>
            </a:r>
          </a:p>
          <a:p>
            <a:pPr marL="342900" indent="-342900">
              <a:buFont typeface="+mj-lt"/>
              <a:buAutoNum type="alphaUcPeriod"/>
            </a:pPr>
            <a:r>
              <a:rPr lang="en-US" sz="1800" dirty="0">
                <a:latin typeface="Calibri" pitchFamily="34" charset="0"/>
                <a:cs typeface="Calibri" pitchFamily="34" charset="0"/>
              </a:rPr>
              <a:t>2 only</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56464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Which of the following is true?</a:t>
            </a:r>
          </a:p>
          <a:p>
            <a:pPr marL="342900" indent="-342900">
              <a:buFont typeface="+mj-lt"/>
              <a:buAutoNum type="arabicPeriod"/>
            </a:pPr>
            <a:r>
              <a:rPr lang="en-US" sz="1800" dirty="0">
                <a:latin typeface="Calibri" pitchFamily="34" charset="0"/>
                <a:cs typeface="Calibri" pitchFamily="34" charset="0"/>
              </a:rPr>
              <a:t>During type conversion using the constructor we can pass only one argument .</a:t>
            </a:r>
          </a:p>
          <a:p>
            <a:pPr marL="342900" indent="-342900">
              <a:buFont typeface="+mj-lt"/>
              <a:buAutoNum type="arabicPeriod"/>
            </a:pPr>
            <a:r>
              <a:rPr lang="en-US" sz="1800" dirty="0">
                <a:latin typeface="Calibri" pitchFamily="34" charset="0"/>
                <a:cs typeface="Calibri" pitchFamily="34" charset="0"/>
              </a:rPr>
              <a:t>we can do type conversion at the type of initialization only.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Options:</a:t>
            </a:r>
          </a:p>
          <a:p>
            <a:pPr marL="342900" indent="-342900">
              <a:buFont typeface="+mj-lt"/>
              <a:buAutoNum type="alphaUcPeriod"/>
            </a:pPr>
            <a:r>
              <a:rPr lang="en-US" sz="1800" dirty="0">
                <a:latin typeface="Calibri" pitchFamily="34" charset="0"/>
                <a:cs typeface="Calibri" pitchFamily="34" charset="0"/>
              </a:rPr>
              <a:t>1&amp;2</a:t>
            </a:r>
          </a:p>
          <a:p>
            <a:pPr marL="342900" indent="-342900">
              <a:buFont typeface="+mj-lt"/>
              <a:buAutoNum type="alphaUcPeriod"/>
            </a:pPr>
            <a:r>
              <a:rPr lang="en-US" sz="1800" dirty="0">
                <a:latin typeface="Calibri" pitchFamily="34" charset="0"/>
                <a:cs typeface="Calibri" pitchFamily="34" charset="0"/>
              </a:rPr>
              <a:t>None of the both</a:t>
            </a:r>
          </a:p>
          <a:p>
            <a:pPr marL="342900" indent="-342900">
              <a:buFont typeface="+mj-lt"/>
              <a:buAutoNum type="alphaUcPeriod"/>
            </a:pPr>
            <a:r>
              <a:rPr lang="en-US" sz="1800" dirty="0">
                <a:latin typeface="Calibri" pitchFamily="34" charset="0"/>
                <a:cs typeface="Calibri" pitchFamily="34" charset="0"/>
              </a:rPr>
              <a:t>1 only </a:t>
            </a:r>
          </a:p>
          <a:p>
            <a:pPr marL="342900" indent="-342900">
              <a:buFont typeface="+mj-lt"/>
              <a:buAutoNum type="alphaUcPeriod"/>
            </a:pPr>
            <a:r>
              <a:rPr lang="en-US" sz="1800" dirty="0">
                <a:latin typeface="Calibri" pitchFamily="34" charset="0"/>
                <a:cs typeface="Calibri" pitchFamily="34" charset="0"/>
              </a:rPr>
              <a:t>2 only</a:t>
            </a:r>
          </a:p>
          <a:p>
            <a:endParaRPr lang="en-US" sz="1800" dirty="0">
              <a:latin typeface="Calibri" pitchFamily="34" charset="0"/>
              <a:cs typeface="Calibri" pitchFamily="34" charset="0"/>
            </a:endParaRPr>
          </a:p>
          <a:p>
            <a:r>
              <a:rPr lang="en-US" sz="1800" dirty="0">
                <a:solidFill>
                  <a:srgbClr val="FF0000"/>
                </a:solidFill>
                <a:latin typeface="Calibri" pitchFamily="34" charset="0"/>
                <a:cs typeface="Calibri" pitchFamily="34" charset="0"/>
              </a:rPr>
              <a:t>Answer: option  A</a:t>
            </a:r>
          </a:p>
          <a:p>
            <a:endParaRPr lang="en-US" sz="1800" dirty="0">
              <a:latin typeface="Calibri" pitchFamily="34" charset="0"/>
              <a:cs typeface="Calibri" pitchFamily="34" charset="0"/>
            </a:endParaRPr>
          </a:p>
          <a:p>
            <a:pPr marL="342900" indent="-342900">
              <a:buFont typeface="+mj-lt"/>
              <a:buAutoNum type="alphaUcPeriod"/>
            </a:pPr>
            <a:endParaRPr lang="en-US" sz="1800" dirty="0">
              <a:latin typeface="Calibri" pitchFamily="34" charset="0"/>
              <a:cs typeface="Calibri" pitchFamily="34" charset="0"/>
            </a:endParaRPr>
          </a:p>
          <a:p>
            <a:pPr marL="342900" indent="-342900">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54910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In this type of conversion the source type is class type and the destination type is basic type. </a:t>
            </a:r>
          </a:p>
          <a:p>
            <a:endParaRPr lang="en-US" sz="1800" dirty="0">
              <a:latin typeface="Calibri"/>
            </a:endParaRPr>
          </a:p>
          <a:p>
            <a:r>
              <a:rPr lang="en-US" sz="1800" dirty="0">
                <a:latin typeface="Calibri"/>
              </a:rPr>
              <a:t>Means  class data type is converted into the basic type.</a:t>
            </a:r>
          </a:p>
          <a:p>
            <a:endParaRPr lang="en-US" sz="1800" dirty="0">
              <a:latin typeface="Calibri"/>
            </a:endParaRPr>
          </a:p>
          <a:p>
            <a:r>
              <a:rPr lang="en-US" sz="1800" dirty="0">
                <a:latin typeface="Calibri"/>
              </a:rPr>
              <a:t>For example we have class Time and one object of Time class ‘t’ and suppose we want to assign the total time of object ‘t’ to any integer variable say ‘duration’ then the statement below is the example of the conversion from class to basic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duration= t ; // where, t is object and duration is of basic data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the assignment will be done by converting “t” object which is of class type into the basic or primary data type.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9025"/>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a:latin typeface="Calibri"/>
                <a:ea typeface="Calibri"/>
                <a:cs typeface="Calibri"/>
              </a:rPr>
              <a:t>B</a:t>
            </a:r>
            <a:r>
              <a:rPr lang="en" sz="2000" dirty="0">
                <a:latin typeface="Calibri"/>
                <a:ea typeface="Calibri"/>
                <a:cs typeface="Calibri"/>
              </a:rPr>
              <a:t>asic type to class type</a:t>
            </a:r>
          </a:p>
          <a:p>
            <a:pPr marL="457200" indent="-381000">
              <a:lnSpc>
                <a:spcPct val="200000"/>
              </a:lnSpc>
              <a:buSzPts val="2400"/>
              <a:buFont typeface="Calibri,Sans-Serif"/>
              <a:buChar char="●"/>
            </a:pPr>
            <a:r>
              <a:rPr lang="en-IN" sz="2000" dirty="0">
                <a:latin typeface="Calibri"/>
                <a:ea typeface="Calibri"/>
                <a:cs typeface="Calibri"/>
              </a:rPr>
              <a:t>C</a:t>
            </a:r>
            <a:r>
              <a:rPr lang="en" sz="2000" dirty="0">
                <a:latin typeface="Calibri"/>
                <a:ea typeface="Calibri"/>
                <a:cs typeface="Calibri"/>
              </a:rPr>
              <a:t>lass type to basic type</a:t>
            </a:r>
          </a:p>
          <a:p>
            <a:pPr marL="457200" indent="-381000">
              <a:lnSpc>
                <a:spcPct val="200000"/>
              </a:lnSpc>
              <a:buSzPts val="2400"/>
              <a:buFont typeface="Calibri,Sans-Serif"/>
              <a:buChar char="●"/>
            </a:pPr>
            <a:r>
              <a:rPr lang="en-IN" sz="2000" dirty="0">
                <a:latin typeface="Calibri"/>
                <a:ea typeface="Calibri"/>
                <a:cs typeface="Calibri"/>
              </a:rPr>
              <a:t>O</a:t>
            </a:r>
            <a:r>
              <a:rPr lang="en" sz="2000" dirty="0">
                <a:latin typeface="Calibri"/>
                <a:ea typeface="Calibri"/>
                <a:cs typeface="Calibri"/>
              </a:rPr>
              <a:t>ne class to another class type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It requires special casting operator function for class type to basic type conversion. </a:t>
            </a:r>
          </a:p>
          <a:p>
            <a:endParaRPr lang="en-US" sz="1800" dirty="0">
              <a:latin typeface="Calibri"/>
            </a:endParaRPr>
          </a:p>
          <a:p>
            <a:r>
              <a:rPr lang="en-US" sz="1800" dirty="0">
                <a:latin typeface="Calibri"/>
              </a:rPr>
              <a:t>This is known as the conversion function. </a:t>
            </a:r>
          </a:p>
          <a:p>
            <a:endParaRPr lang="en-US" sz="1800" dirty="0">
              <a:latin typeface="Calibri"/>
            </a:endParaRPr>
          </a:p>
          <a:p>
            <a:r>
              <a:rPr lang="en-US" sz="1800" dirty="0">
                <a:latin typeface="Calibri"/>
              </a:rPr>
              <a:t>The syntax for the conversion function is as under:</a:t>
            </a:r>
          </a:p>
          <a:p>
            <a:endParaRPr lang="en-US" sz="1800" dirty="0">
              <a:latin typeface="Calibri"/>
            </a:endParaRPr>
          </a:p>
          <a:p>
            <a:r>
              <a:rPr lang="en-US" sz="1800" dirty="0">
                <a:latin typeface="Calibri"/>
              </a:rPr>
              <a:t>  operator </a:t>
            </a:r>
            <a:r>
              <a:rPr lang="en-US" sz="1800" dirty="0" err="1">
                <a:latin typeface="Calibri"/>
              </a:rPr>
              <a:t>typename</a:t>
            </a:r>
            <a:r>
              <a:rPr lang="en-US" sz="1800" dirty="0">
                <a:latin typeface="Calibri"/>
              </a:rPr>
              <a:t>( )</a:t>
            </a:r>
          </a:p>
          <a:p>
            <a:r>
              <a:rPr lang="en-US" sz="1800" dirty="0">
                <a:latin typeface="Calibri"/>
              </a:rPr>
              <a:t>  {</a:t>
            </a:r>
          </a:p>
          <a:p>
            <a:r>
              <a:rPr lang="en-US" sz="1800" dirty="0">
                <a:latin typeface="Calibri"/>
              </a:rPr>
              <a:t>       	….</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13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Write a program in C++ to assign time in hours and minutes in the form of total time in minutes into one integer variable “duration” using both the methods.</a:t>
            </a:r>
          </a:p>
          <a:p>
            <a:endParaRPr lang="en-US" sz="1800" dirty="0">
              <a:latin typeface="Calibri"/>
            </a:endParaRPr>
          </a:p>
          <a:p>
            <a:pPr marL="342900" indent="-342900">
              <a:buAutoNum type="arabicPeriod"/>
            </a:pPr>
            <a:r>
              <a:rPr lang="en-US" sz="1800" dirty="0">
                <a:latin typeface="Calibri"/>
              </a:rPr>
              <a:t>Using constructor</a:t>
            </a:r>
          </a:p>
          <a:p>
            <a:pPr marL="342900" indent="-342900">
              <a:buAutoNum type="arabicPeriod"/>
            </a:pPr>
            <a:endParaRPr lang="en-US" sz="1800" dirty="0">
              <a:latin typeface="Calibri"/>
            </a:endParaRPr>
          </a:p>
          <a:p>
            <a:pPr marL="342900" indent="-342900">
              <a:buAutoNum type="arabicPeriod"/>
            </a:pPr>
            <a:r>
              <a:rPr lang="en-US" sz="1800" dirty="0">
                <a:latin typeface="Calibri"/>
              </a:rPr>
              <a:t>Using operator overloading</a:t>
            </a:r>
          </a:p>
          <a:p>
            <a:pPr marL="342900" indent="-342900">
              <a:buAutoNum type="arabicPeriod"/>
            </a:pPr>
            <a:endParaRPr lang="en-US" sz="1800" dirty="0">
              <a:latin typeface="Calibri"/>
            </a:endParaRPr>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r>
              <a:rPr lang="en-US" sz="1800" dirty="0">
                <a:latin typeface="Calibri"/>
                <a:cs typeface="Calibri"/>
              </a:rPr>
              <a:t>using namespace </a:t>
            </a:r>
            <a:r>
              <a:rPr lang="en-US" sz="1800" dirty="0" err="1">
                <a:latin typeface="Calibri"/>
                <a:cs typeface="Calibri"/>
              </a:rPr>
              <a:t>std</a:t>
            </a:r>
            <a:r>
              <a:rPr lang="en-US" sz="1800" dirty="0">
                <a:latin typeface="Calibri"/>
                <a:cs typeface="Calibri"/>
              </a:rPr>
              <a:t>;</a:t>
            </a:r>
          </a:p>
          <a:p>
            <a:r>
              <a:rPr lang="en-US" sz="1800" dirty="0">
                <a:latin typeface="Calibri"/>
                <a:cs typeface="Calibri"/>
              </a:rPr>
              <a:t>class Time</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hrs,min</a:t>
            </a:r>
            <a:r>
              <a:rPr lang="en-US" sz="1800" dirty="0">
                <a:latin typeface="Calibri"/>
                <a:cs typeface="Calibri"/>
              </a:rPr>
              <a:t>;	</a:t>
            </a:r>
          </a:p>
          <a:p>
            <a:r>
              <a:rPr lang="en-US" sz="1800" dirty="0">
                <a:latin typeface="Calibri"/>
                <a:cs typeface="Calibri"/>
              </a:rPr>
              <a:t>	public:		</a:t>
            </a:r>
          </a:p>
          <a:p>
            <a:r>
              <a:rPr lang="en-US" sz="1800" dirty="0">
                <a:latin typeface="Calibri"/>
                <a:cs typeface="Calibri"/>
              </a:rPr>
              <a:t>		Time(</a:t>
            </a:r>
            <a:r>
              <a:rPr lang="en-US" sz="1800" dirty="0" err="1">
                <a:latin typeface="Calibri"/>
                <a:cs typeface="Calibri"/>
              </a:rPr>
              <a:t>int</a:t>
            </a:r>
            <a:r>
              <a:rPr lang="en-US" sz="1800" dirty="0">
                <a:latin typeface="Calibri"/>
                <a:cs typeface="Calibri"/>
              </a:rPr>
              <a:t> ,</a:t>
            </a:r>
            <a:r>
              <a:rPr lang="en-US" sz="1800" dirty="0" err="1">
                <a:latin typeface="Calibri"/>
                <a:cs typeface="Calibri"/>
              </a:rPr>
              <a:t>int</a:t>
            </a:r>
            <a:r>
              <a:rPr lang="en-US" sz="1800" dirty="0">
                <a:latin typeface="Calibri"/>
                <a:cs typeface="Calibri"/>
              </a:rPr>
              <a:t>);   // constructor		</a:t>
            </a:r>
          </a:p>
          <a:p>
            <a:r>
              <a:rPr lang="en-US" sz="1800" dirty="0">
                <a:latin typeface="Calibri"/>
                <a:cs typeface="Calibri"/>
              </a:rPr>
              <a:t>		operator </a:t>
            </a:r>
            <a:r>
              <a:rPr lang="en-US" sz="1800" dirty="0" err="1">
                <a:latin typeface="Calibri"/>
                <a:cs typeface="Calibri"/>
              </a:rPr>
              <a:t>int</a:t>
            </a:r>
            <a:r>
              <a:rPr lang="en-US" sz="1800" dirty="0">
                <a:latin typeface="Calibri"/>
                <a:cs typeface="Calibri"/>
              </a:rPr>
              <a:t>();   // casting operator function</a:t>
            </a:r>
          </a:p>
          <a:p>
            <a:r>
              <a:rPr lang="en-US" sz="1800" dirty="0">
                <a:latin typeface="Calibri"/>
                <a:cs typeface="Calibri"/>
              </a:rPr>
              <a:t>		~Time()          // destructor</a:t>
            </a:r>
          </a:p>
          <a:p>
            <a:r>
              <a:rPr lang="en-US" sz="1800" dirty="0">
                <a:latin typeface="Calibri"/>
                <a:cs typeface="Calibri"/>
              </a:rPr>
              <a:t>		{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&lt;&lt;"Destructor called..."&lt;&lt;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p>
          <a:p>
            <a:r>
              <a:rPr lang="en-US" sz="1800" dirty="0">
                <a:latin typeface="Calibri"/>
                <a:cs typeface="Calibri"/>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Time::Time(</a:t>
            </a:r>
            <a:r>
              <a:rPr lang="en-US" sz="1800" dirty="0" err="1">
                <a:latin typeface="Calibri"/>
                <a:cs typeface="Calibri"/>
              </a:rPr>
              <a:t>int</a:t>
            </a:r>
            <a:r>
              <a:rPr lang="en-US" sz="1800" dirty="0">
                <a:latin typeface="Calibri"/>
                <a:cs typeface="Calibri"/>
              </a:rPr>
              <a:t> </a:t>
            </a:r>
            <a:r>
              <a:rPr lang="en-US" sz="1800" dirty="0" err="1">
                <a:latin typeface="Calibri"/>
                <a:cs typeface="Calibri"/>
              </a:rPr>
              <a:t>a,int</a:t>
            </a:r>
            <a:r>
              <a:rPr lang="en-US" sz="1800" dirty="0">
                <a:latin typeface="Calibri"/>
                <a:cs typeface="Calibri"/>
              </a:rPr>
              <a:t> b)</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&lt;&lt;"Constructor called with two parameters..."&lt;&lt;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r>
              <a:rPr lang="en-US" sz="1800" dirty="0" err="1">
                <a:latin typeface="Calibri"/>
                <a:cs typeface="Calibri"/>
              </a:rPr>
              <a:t>hrs</a:t>
            </a:r>
            <a:r>
              <a:rPr lang="en-US" sz="1800" dirty="0">
                <a:latin typeface="Calibri"/>
                <a:cs typeface="Calibri"/>
              </a:rPr>
              <a:t>=a;</a:t>
            </a:r>
          </a:p>
          <a:p>
            <a:r>
              <a:rPr lang="en-US" sz="1800" dirty="0">
                <a:latin typeface="Calibri"/>
                <a:cs typeface="Calibri"/>
              </a:rPr>
              <a:t>	min=b;</a:t>
            </a:r>
          </a:p>
          <a:p>
            <a:r>
              <a:rPr lang="en-US" sz="1800" dirty="0">
                <a:latin typeface="Calibri"/>
                <a:cs typeface="Calibri"/>
              </a:rPr>
              <a:t>}</a:t>
            </a:r>
          </a:p>
          <a:p>
            <a:endParaRPr lang="en-US" sz="1800" dirty="0">
              <a:latin typeface="Calibri"/>
              <a:cs typeface="Calibri"/>
            </a:endParaRPr>
          </a:p>
          <a:p>
            <a:r>
              <a:rPr lang="en-US" sz="1800" dirty="0">
                <a:latin typeface="Calibri"/>
                <a:cs typeface="Calibri"/>
              </a:rPr>
              <a:t>Time :: operator </a:t>
            </a:r>
            <a:r>
              <a:rPr lang="en-US" sz="1800" dirty="0" err="1">
                <a:latin typeface="Calibri"/>
                <a:cs typeface="Calibri"/>
              </a:rPr>
              <a:t>int</a:t>
            </a:r>
            <a:r>
              <a:rPr lang="en-US" sz="1800" dirty="0">
                <a:latin typeface="Calibri"/>
                <a:cs typeface="Calibri"/>
              </a:rPr>
              <a:t>()</a:t>
            </a:r>
          </a:p>
          <a:p>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&lt;&lt;"Class Type to Basic Type Conversion..."&lt;&lt;</a:t>
            </a:r>
            <a:r>
              <a:rPr lang="en-US" sz="1800" dirty="0" err="1">
                <a:latin typeface="Calibri"/>
                <a:cs typeface="Calibri"/>
              </a:rPr>
              <a:t>endl</a:t>
            </a:r>
            <a:r>
              <a:rPr lang="en-US" sz="1800" dirty="0">
                <a:latin typeface="Calibri"/>
                <a:cs typeface="Calibri"/>
              </a:rPr>
              <a:t>;</a:t>
            </a:r>
          </a:p>
          <a:p>
            <a:r>
              <a:rPr lang="en-US" sz="1800" dirty="0">
                <a:latin typeface="Calibri"/>
                <a:cs typeface="Calibri"/>
              </a:rPr>
              <a:t>	return(</a:t>
            </a:r>
            <a:r>
              <a:rPr lang="en-US" sz="1800" dirty="0" err="1">
                <a:latin typeface="Calibri"/>
                <a:cs typeface="Calibri"/>
              </a:rPr>
              <a:t>hrs</a:t>
            </a:r>
            <a:r>
              <a:rPr lang="en-US" sz="1800" dirty="0">
                <a:latin typeface="Calibri"/>
                <a:cs typeface="Calibri"/>
              </a:rPr>
              <a:t>*60+min);</a:t>
            </a:r>
          </a:p>
          <a:p>
            <a:r>
              <a:rPr lang="en-US" sz="1800" dirty="0">
                <a:latin typeface="Calibri"/>
                <a:cs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cs typeface="Calibri"/>
              </a:rPr>
              <a:t>int</a:t>
            </a:r>
            <a:r>
              <a:rPr lang="en-US" sz="1800" dirty="0">
                <a:latin typeface="Calibri"/>
                <a:cs typeface="Calibri"/>
              </a:rPr>
              <a:t> main(){</a:t>
            </a:r>
          </a:p>
          <a:p>
            <a:r>
              <a:rPr lang="en-US" sz="1800" dirty="0">
                <a:latin typeface="Calibri"/>
                <a:cs typeface="Calibri"/>
              </a:rPr>
              <a:t>	</a:t>
            </a:r>
            <a:r>
              <a:rPr lang="en-US" sz="1800" dirty="0" err="1">
                <a:latin typeface="Calibri"/>
                <a:cs typeface="Calibri"/>
              </a:rPr>
              <a:t>int</a:t>
            </a:r>
            <a:r>
              <a:rPr lang="en-US" sz="1800" dirty="0">
                <a:latin typeface="Calibri"/>
                <a:cs typeface="Calibri"/>
              </a:rPr>
              <a:t> </a:t>
            </a:r>
            <a:r>
              <a:rPr lang="en-US" sz="1800" dirty="0" err="1">
                <a:latin typeface="Calibri"/>
                <a:cs typeface="Calibri"/>
              </a:rPr>
              <a:t>h,m,duration</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Hours ";</a:t>
            </a:r>
          </a:p>
          <a:p>
            <a:r>
              <a:rPr lang="en-US" sz="1800" dirty="0">
                <a:latin typeface="Calibri"/>
                <a:cs typeface="Calibri"/>
              </a:rPr>
              <a:t>	</a:t>
            </a:r>
            <a:r>
              <a:rPr lang="en-US" sz="1800" dirty="0" err="1">
                <a:latin typeface="Calibri"/>
                <a:cs typeface="Calibri"/>
              </a:rPr>
              <a:t>cin</a:t>
            </a:r>
            <a:r>
              <a:rPr lang="en-US" sz="1800" dirty="0">
                <a:latin typeface="Calibri"/>
                <a:cs typeface="Calibri"/>
              </a:rPr>
              <a:t>&gt;&gt;h;</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&lt;&lt;"Enter Minutes ";</a:t>
            </a:r>
          </a:p>
          <a:p>
            <a:r>
              <a:rPr lang="en-US" sz="1800" dirty="0">
                <a:latin typeface="Calibri"/>
                <a:cs typeface="Calibri"/>
              </a:rPr>
              <a:t>	</a:t>
            </a:r>
            <a:r>
              <a:rPr lang="en-US" sz="1800" dirty="0" err="1">
                <a:latin typeface="Calibri"/>
                <a:cs typeface="Calibri"/>
              </a:rPr>
              <a:t>cin</a:t>
            </a:r>
            <a:r>
              <a:rPr lang="en-US" sz="1800" dirty="0">
                <a:latin typeface="Calibri"/>
                <a:cs typeface="Calibri"/>
              </a:rPr>
              <a:t>&gt;&gt;m;	</a:t>
            </a:r>
          </a:p>
          <a:p>
            <a:r>
              <a:rPr lang="en-US" sz="1800" dirty="0">
                <a:latin typeface="Calibri"/>
                <a:cs typeface="Calibri"/>
              </a:rPr>
              <a:t>	Time t(</a:t>
            </a:r>
            <a:r>
              <a:rPr lang="en-US" sz="1800" dirty="0" err="1">
                <a:latin typeface="Calibri"/>
                <a:cs typeface="Calibri"/>
              </a:rPr>
              <a:t>h,m</a:t>
            </a:r>
            <a:r>
              <a:rPr lang="en-US" sz="1800" dirty="0">
                <a:latin typeface="Calibri"/>
                <a:cs typeface="Calibri"/>
              </a:rPr>
              <a:t>);       // construct object	</a:t>
            </a:r>
          </a:p>
          <a:p>
            <a:r>
              <a:rPr lang="en-US" sz="1800" dirty="0">
                <a:latin typeface="Calibri"/>
                <a:cs typeface="Calibri"/>
              </a:rPr>
              <a:t>	duration = t;      // casting conversion OR duration = (</a:t>
            </a:r>
            <a:r>
              <a:rPr lang="en-US" sz="1800" dirty="0" err="1">
                <a:latin typeface="Calibri"/>
                <a:cs typeface="Calibri"/>
              </a:rPr>
              <a:t>int</a:t>
            </a:r>
            <a:r>
              <a:rPr lang="en-US" sz="1800" dirty="0">
                <a:latin typeface="Calibri"/>
                <a:cs typeface="Calibri"/>
              </a:rPr>
              <a:t>)t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&lt;&lt;"2nd method operator overloading "&lt;&lt;</a:t>
            </a:r>
            <a:r>
              <a:rPr lang="en-US" sz="1800" dirty="0" err="1">
                <a:latin typeface="Calibri"/>
                <a:cs typeface="Calibri"/>
              </a:rPr>
              <a:t>endl</a:t>
            </a:r>
            <a:r>
              <a:rPr lang="en-US" sz="1800" dirty="0">
                <a:latin typeface="Calibri"/>
                <a:cs typeface="Calibri"/>
              </a:rPr>
              <a:t>;	</a:t>
            </a:r>
          </a:p>
          <a:p>
            <a:r>
              <a:rPr lang="en-US" sz="1800" dirty="0">
                <a:latin typeface="Calibri"/>
                <a:cs typeface="Calibri"/>
              </a:rPr>
              <a:t>	duration = </a:t>
            </a:r>
            <a:r>
              <a:rPr lang="en-US" sz="1800" dirty="0" err="1">
                <a:latin typeface="Calibri"/>
                <a:cs typeface="Calibri"/>
              </a:rPr>
              <a:t>t.operator</a:t>
            </a:r>
            <a:r>
              <a:rPr lang="en-US" sz="1800" dirty="0">
                <a:latin typeface="Calibri"/>
                <a:cs typeface="Calibri"/>
              </a:rPr>
              <a:t> </a:t>
            </a:r>
            <a:r>
              <a:rPr lang="en-US" sz="1800" dirty="0" err="1">
                <a:latin typeface="Calibri"/>
                <a:cs typeface="Calibri"/>
              </a:rPr>
              <a:t>int</a:t>
            </a:r>
            <a:r>
              <a:rPr lang="en-US" sz="1800" dirty="0">
                <a:latin typeface="Calibri"/>
                <a:cs typeface="Calibri"/>
              </a:rPr>
              <a:t>();	</a:t>
            </a:r>
          </a:p>
          <a:p>
            <a:r>
              <a:rPr lang="en-US" sz="1800" dirty="0">
                <a:latin typeface="Calibri"/>
                <a:cs typeface="Calibri"/>
              </a:rPr>
              <a:t>	</a:t>
            </a:r>
            <a:r>
              <a:rPr lang="en-US" sz="1800" dirty="0" err="1">
                <a:latin typeface="Calibri"/>
                <a:cs typeface="Calibri"/>
              </a:rPr>
              <a:t>cout</a:t>
            </a:r>
            <a:r>
              <a:rPr lang="en-US" sz="1800" dirty="0">
                <a:latin typeface="Calibri"/>
                <a:cs typeface="Calibri"/>
              </a:rPr>
              <a:t>&lt;&lt;"Total Minutes are "&lt;&lt;duration &lt;&lt;</a:t>
            </a:r>
            <a:r>
              <a:rPr lang="en-US" sz="1800" dirty="0" err="1">
                <a:latin typeface="Calibri"/>
                <a:cs typeface="Calibri"/>
              </a:rPr>
              <a:t>endl</a:t>
            </a:r>
            <a:r>
              <a:rPr lang="en-US" sz="1800" dirty="0">
                <a:latin typeface="Calibri"/>
                <a:cs typeface="Calibri"/>
              </a:rPr>
              <a:t>;</a:t>
            </a:r>
          </a:p>
          <a:p>
            <a:r>
              <a:rPr lang="en-US" sz="1800" dirty="0">
                <a:latin typeface="Calibri"/>
                <a:cs typeface="Calibri"/>
              </a:rPr>
              <a:t>	return 0;</a:t>
            </a:r>
          </a:p>
          <a:p>
            <a:r>
              <a:rPr lang="en-US" sz="1800" dirty="0">
                <a:latin typeface="Calibri"/>
                <a:cs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Output:</a:t>
            </a:r>
          </a:p>
          <a:p>
            <a:r>
              <a:rPr lang="en-US" sz="1800" dirty="0">
                <a:latin typeface="Calibri"/>
                <a:cs typeface="Calibri"/>
              </a:rPr>
              <a:t>Enter Hours 2                                                                                                                                              </a:t>
            </a:r>
          </a:p>
          <a:p>
            <a:r>
              <a:rPr lang="en-US" sz="1800" dirty="0">
                <a:latin typeface="Calibri"/>
                <a:cs typeface="Calibri"/>
              </a:rPr>
              <a:t>Enter Minutes 45                                                                                                                                           </a:t>
            </a:r>
          </a:p>
          <a:p>
            <a:r>
              <a:rPr lang="en-US" sz="1800" dirty="0">
                <a:latin typeface="Calibri"/>
                <a:cs typeface="Calibri"/>
              </a:rPr>
              <a:t>Constructor called with two parameters...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2nd method operator overloading                                                                                                                            </a:t>
            </a:r>
          </a:p>
          <a:p>
            <a:r>
              <a:rPr lang="en-US" sz="1800" dirty="0">
                <a:latin typeface="Calibri"/>
                <a:cs typeface="Calibri"/>
              </a:rPr>
              <a:t>Class Type to Basic Type Conversion...                                                                                                                     </a:t>
            </a:r>
          </a:p>
          <a:p>
            <a:r>
              <a:rPr lang="en-US" sz="1800" dirty="0">
                <a:latin typeface="Calibri"/>
                <a:cs typeface="Calibri"/>
              </a:rPr>
              <a:t>Total Minutes are 165                                                                                                                                      </a:t>
            </a:r>
          </a:p>
          <a:p>
            <a:r>
              <a:rPr lang="en-US" sz="1800" dirty="0">
                <a:latin typeface="Calibri"/>
                <a:cs typeface="Calibri"/>
              </a:rPr>
              <a:t>Destructor called...</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462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itchFamily="34" charset="0"/>
              <a:cs typeface="Calibri" pitchFamily="34" charset="0"/>
            </a:endParaRPr>
          </a:p>
          <a:p>
            <a:r>
              <a:rPr lang="en-US" sz="1800" dirty="0">
                <a:latin typeface="Calibri" pitchFamily="34" charset="0"/>
                <a:cs typeface="Calibri" pitchFamily="34" charset="0"/>
              </a:rPr>
              <a:t>Notice the statement in above program where conversion took place.</a:t>
            </a:r>
          </a:p>
          <a:p>
            <a:r>
              <a:rPr lang="en-US" sz="1800" dirty="0">
                <a:latin typeface="Calibri" pitchFamily="34" charset="0"/>
                <a:cs typeface="Calibri" pitchFamily="34" charset="0"/>
              </a:rPr>
              <a:t>      duration = 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We can also specify the casting type and write the same statement by the following way to achieve the same result.</a:t>
            </a:r>
          </a:p>
          <a:p>
            <a:r>
              <a:rPr lang="en-US" sz="1800" dirty="0">
                <a:latin typeface="Calibri" pitchFamily="34" charset="0"/>
                <a:cs typeface="Calibri" pitchFamily="34" charset="0"/>
              </a:rPr>
              <a:t>    duration = (</a:t>
            </a:r>
            <a:r>
              <a:rPr lang="en-US" sz="1800" dirty="0" err="1">
                <a:latin typeface="Calibri" pitchFamily="34" charset="0"/>
                <a:cs typeface="Calibri" pitchFamily="34" charset="0"/>
              </a:rPr>
              <a:t>int</a:t>
            </a:r>
            <a:r>
              <a:rPr lang="en-US" sz="1800" dirty="0">
                <a:latin typeface="Calibri" pitchFamily="34" charset="0"/>
                <a:cs typeface="Calibri" pitchFamily="34" charset="0"/>
              </a:rPr>
              <a:t>) t;          // Casting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conversion function should satisfy the following condition:</a:t>
            </a:r>
          </a:p>
          <a:p>
            <a:pPr marL="285750" indent="-285750">
              <a:buFont typeface="Arial" pitchFamily="34" charset="0"/>
              <a:buChar char="•"/>
            </a:pPr>
            <a:r>
              <a:rPr lang="en-US" sz="1800" b="1" dirty="0">
                <a:latin typeface="Calibri" pitchFamily="34" charset="0"/>
                <a:cs typeface="Calibri" pitchFamily="34" charset="0"/>
              </a:rPr>
              <a:t>It must be a class member.</a:t>
            </a:r>
          </a:p>
          <a:p>
            <a:pPr marL="285750" indent="-285750">
              <a:buFont typeface="Arial" pitchFamily="34" charset="0"/>
              <a:buChar char="•"/>
            </a:pPr>
            <a:r>
              <a:rPr lang="en-US" sz="1800" b="1" dirty="0">
                <a:latin typeface="Calibri" pitchFamily="34" charset="0"/>
                <a:cs typeface="Calibri" pitchFamily="34" charset="0"/>
              </a:rPr>
              <a:t>It must not specify the return value even though it returns the value.</a:t>
            </a:r>
          </a:p>
          <a:p>
            <a:pPr marL="285750" indent="-285750">
              <a:buFont typeface="Arial" pitchFamily="34" charset="0"/>
              <a:buChar char="•"/>
            </a:pPr>
            <a:r>
              <a:rPr lang="en-US" sz="1800" b="1" dirty="0">
                <a:latin typeface="Calibri" pitchFamily="34" charset="0"/>
                <a:cs typeface="Calibri" pitchFamily="34" charset="0"/>
              </a:rPr>
              <a:t>It must not have any argument.</a:t>
            </a:r>
          </a:p>
          <a:p>
            <a:endParaRPr lang="en-US" sz="1800" b="1"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r>
              <a:rPr lang="en-US" sz="1800" dirty="0">
                <a:latin typeface="Calibri" pitchFamily="34" charset="0"/>
                <a:cs typeface="Calibri" pitchFamily="34" charset="0"/>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 conversion from class type to basic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Write a program to create a class employee and one object of employee ‘</a:t>
            </a:r>
            <a:r>
              <a:rPr lang="en-US" sz="1800" dirty="0" err="1">
                <a:latin typeface="Calibri"/>
              </a:rPr>
              <a:t>emp</a:t>
            </a:r>
            <a:r>
              <a:rPr lang="en-US" sz="1800" dirty="0">
                <a:latin typeface="Calibri"/>
              </a:rPr>
              <a:t>’ . Assign some salary to employee’s salary in </a:t>
            </a:r>
            <a:r>
              <a:rPr lang="en-US" sz="1800" dirty="0" err="1">
                <a:latin typeface="Calibri"/>
              </a:rPr>
              <a:t>emp</a:t>
            </a:r>
            <a:r>
              <a:rPr lang="en-US" sz="1800" dirty="0">
                <a:latin typeface="Calibri"/>
              </a:rPr>
              <a:t> object. Get a float value in a variable called payment. Assign this  employee salary  to variable payment so as to do conversion from  class type to basic  type as follows.</a:t>
            </a:r>
          </a:p>
          <a:p>
            <a:pPr algn="just"/>
            <a:endParaRPr lang="en-US" sz="1800" dirty="0">
              <a:latin typeface="Calibri"/>
            </a:endParaRPr>
          </a:p>
          <a:p>
            <a:pPr algn="just"/>
            <a:r>
              <a:rPr lang="en-US" sz="1800" dirty="0">
                <a:latin typeface="Calibri"/>
              </a:rPr>
              <a:t>	payment= </a:t>
            </a:r>
            <a:r>
              <a:rPr lang="en-US" sz="1800" dirty="0" err="1">
                <a:latin typeface="Calibri"/>
              </a:rPr>
              <a:t>emp</a:t>
            </a:r>
            <a:r>
              <a:rPr lang="en-US" sz="1800" dirty="0">
                <a:latin typeface="Calibri"/>
              </a:rPr>
              <a:t> ;</a:t>
            </a:r>
          </a:p>
          <a:p>
            <a:pPr algn="just"/>
            <a:r>
              <a:rPr lang="en-US" sz="1800" dirty="0">
                <a:latin typeface="Calibri"/>
              </a:rPr>
              <a:t>	or </a:t>
            </a:r>
          </a:p>
          <a:p>
            <a:pPr algn="just"/>
            <a:r>
              <a:rPr lang="en-US" sz="1800" dirty="0">
                <a:latin typeface="Calibri"/>
              </a:rPr>
              <a:t>	payment= (float) </a:t>
            </a:r>
            <a:r>
              <a:rPr lang="en-US" sz="1800" dirty="0" err="1">
                <a:latin typeface="Calibri"/>
              </a:rPr>
              <a:t>emp</a:t>
            </a:r>
            <a:r>
              <a:rPr lang="en-US" sz="1800" dirty="0">
                <a:latin typeface="Calibri"/>
              </a:rPr>
              <a:t>;</a:t>
            </a:r>
          </a:p>
          <a:p>
            <a:endParaRPr lang="en-US" sz="1800" dirty="0"/>
          </a:p>
          <a:p>
            <a:r>
              <a:rPr lang="en-US" sz="1800" dirty="0">
                <a:latin typeface="Calibri" pitchFamily="34" charset="0"/>
                <a:cs typeface="Calibri" pitchFamily="34" charset="0"/>
              </a:rPr>
              <a:t>Implement the above program using both the methods:</a:t>
            </a:r>
          </a:p>
          <a:p>
            <a:pPr marL="342900" indent="-342900">
              <a:buFont typeface="+mj-lt"/>
              <a:buAutoNum type="arabicPeriod"/>
            </a:pPr>
            <a:r>
              <a:rPr lang="en-US" sz="1800" dirty="0">
                <a:latin typeface="Calibri" pitchFamily="34" charset="0"/>
                <a:cs typeface="Calibri" pitchFamily="34" charset="0"/>
              </a:rPr>
              <a:t>using constructor</a:t>
            </a:r>
          </a:p>
          <a:p>
            <a:pPr marL="342900" indent="-342900">
              <a:buFont typeface="+mj-lt"/>
              <a:buAutoNum type="arabicPeriod"/>
            </a:pPr>
            <a:r>
              <a:rPr lang="en-US" sz="1800" dirty="0">
                <a:latin typeface="Calibri" pitchFamily="34" charset="0"/>
                <a:cs typeface="Calibri" pitchFamily="34" charset="0"/>
              </a:rPr>
              <a:t>using operator overloading</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320994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Special casting operator function for class type to basic type conversion is known as the __________ 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99907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Special casting operator function for class type to basic type conversion is known as the </a:t>
            </a:r>
            <a:r>
              <a:rPr lang="en-US" sz="1800" dirty="0">
                <a:solidFill>
                  <a:srgbClr val="FF0000"/>
                </a:solidFill>
                <a:latin typeface="Calibri"/>
              </a:rPr>
              <a:t>conversion</a:t>
            </a:r>
            <a:r>
              <a:rPr lang="en-US" sz="1800" dirty="0">
                <a:latin typeface="Calibri"/>
              </a:rPr>
              <a:t> function. </a:t>
            </a: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6610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false: </a:t>
            </a:r>
          </a:p>
          <a:p>
            <a:r>
              <a:rPr lang="en-US" sz="1800" dirty="0">
                <a:latin typeface="Calibri" pitchFamily="34" charset="0"/>
                <a:cs typeface="Calibri" pitchFamily="34" charset="0"/>
              </a:rPr>
              <a:t>The 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specify the return value even though it returns the value.</a:t>
            </a:r>
          </a:p>
          <a:p>
            <a:pPr marL="342900" indent="-342900">
              <a:buFont typeface="+mj-lt"/>
              <a:buAutoNum type="arabicPeriod"/>
            </a:pPr>
            <a:r>
              <a:rPr lang="en-US" sz="1800" dirty="0">
                <a:latin typeface="Calibri" pitchFamily="34" charset="0"/>
                <a:cs typeface="Calibri" pitchFamily="34" charset="0"/>
              </a:rPr>
              <a:t>It must have any argument.</a:t>
            </a:r>
          </a:p>
          <a:p>
            <a:endParaRPr lang="en-US" sz="1800" dirty="0">
              <a:latin typeface="Calibri"/>
            </a:endParaRPr>
          </a:p>
          <a:p>
            <a:r>
              <a:rPr lang="en-US" sz="1800" dirty="0">
                <a:latin typeface="Calibri"/>
              </a:rPr>
              <a:t>Options:</a:t>
            </a:r>
          </a:p>
          <a:p>
            <a:pPr marL="342900" indent="-342900">
              <a:buFont typeface="+mj-lt"/>
              <a:buAutoNum type="alphaUcPeriod"/>
            </a:pPr>
            <a:r>
              <a:rPr lang="en-US" sz="1800" dirty="0">
                <a:latin typeface="Calibri"/>
              </a:rPr>
              <a:t>1 &amp; 3</a:t>
            </a:r>
          </a:p>
          <a:p>
            <a:pPr marL="342900" indent="-342900">
              <a:buFont typeface="+mj-lt"/>
              <a:buAutoNum type="alphaUcPeriod"/>
            </a:pPr>
            <a:r>
              <a:rPr lang="en-US" sz="1800" dirty="0">
                <a:latin typeface="Calibri"/>
              </a:rPr>
              <a:t>1 &amp; 2</a:t>
            </a:r>
          </a:p>
          <a:p>
            <a:pPr marL="342900" indent="-342900">
              <a:buFont typeface="+mj-lt"/>
              <a:buAutoNum type="alphaUcPeriod"/>
            </a:pPr>
            <a:r>
              <a:rPr lang="en-US" sz="1800" dirty="0">
                <a:latin typeface="Calibri"/>
              </a:rPr>
              <a:t>2 &amp; 3</a:t>
            </a:r>
          </a:p>
          <a:p>
            <a:pPr marL="342900" indent="-342900">
              <a:buFont typeface="+mj-lt"/>
              <a:buAutoNum type="alphaUcPeriod"/>
            </a:pPr>
            <a:r>
              <a:rPr lang="en-US" sz="1800" dirty="0">
                <a:latin typeface="Calibri"/>
              </a:rPr>
              <a:t>1,2 &amp; 3</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906926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Which of the following is false: </a:t>
            </a:r>
          </a:p>
          <a:p>
            <a:r>
              <a:rPr lang="en-US" sz="1800" dirty="0">
                <a:latin typeface="Calibri" pitchFamily="34" charset="0"/>
                <a:cs typeface="Calibri" pitchFamily="34" charset="0"/>
              </a:rPr>
              <a:t>The conversion function should satisfy the following condition:</a:t>
            </a:r>
          </a:p>
          <a:p>
            <a:pPr marL="342900" indent="-342900">
              <a:buFont typeface="+mj-lt"/>
              <a:buAutoNum type="arabicPeriod"/>
            </a:pPr>
            <a:r>
              <a:rPr lang="en-US" sz="1800" dirty="0">
                <a:latin typeface="Calibri" pitchFamily="34" charset="0"/>
                <a:cs typeface="Calibri" pitchFamily="34" charset="0"/>
              </a:rPr>
              <a:t>It must be a class member.</a:t>
            </a:r>
          </a:p>
          <a:p>
            <a:pPr marL="342900" indent="-342900">
              <a:buFont typeface="+mj-lt"/>
              <a:buAutoNum type="arabicPeriod"/>
            </a:pPr>
            <a:r>
              <a:rPr lang="en-US" sz="1800" dirty="0">
                <a:latin typeface="Calibri" pitchFamily="34" charset="0"/>
                <a:cs typeface="Calibri" pitchFamily="34" charset="0"/>
              </a:rPr>
              <a:t>It must specify the return value even though it returns the value.</a:t>
            </a:r>
          </a:p>
          <a:p>
            <a:pPr marL="342900" indent="-342900">
              <a:buFont typeface="+mj-lt"/>
              <a:buAutoNum type="arabicPeriod"/>
            </a:pPr>
            <a:r>
              <a:rPr lang="en-US" sz="1800" dirty="0">
                <a:latin typeface="Calibri" pitchFamily="34" charset="0"/>
                <a:cs typeface="Calibri" pitchFamily="34" charset="0"/>
              </a:rPr>
              <a:t>It must have any argument.</a:t>
            </a:r>
          </a:p>
          <a:p>
            <a:endParaRPr lang="en-US" sz="1800" dirty="0">
              <a:latin typeface="Calibri"/>
            </a:endParaRPr>
          </a:p>
          <a:p>
            <a:r>
              <a:rPr lang="en-US" sz="1800" dirty="0">
                <a:latin typeface="Calibri"/>
              </a:rPr>
              <a:t>Options:</a:t>
            </a:r>
          </a:p>
          <a:p>
            <a:pPr marL="342900" indent="-342900">
              <a:buFont typeface="+mj-lt"/>
              <a:buAutoNum type="alphaUcPeriod"/>
            </a:pPr>
            <a:r>
              <a:rPr lang="en-US" sz="1800" dirty="0">
                <a:latin typeface="Calibri"/>
              </a:rPr>
              <a:t>1 &amp; 3</a:t>
            </a:r>
          </a:p>
          <a:p>
            <a:pPr marL="342900" indent="-342900">
              <a:buFont typeface="+mj-lt"/>
              <a:buAutoNum type="alphaUcPeriod"/>
            </a:pPr>
            <a:r>
              <a:rPr lang="en-US" sz="1800" dirty="0">
                <a:latin typeface="Calibri"/>
              </a:rPr>
              <a:t>1 &amp; 2</a:t>
            </a:r>
          </a:p>
          <a:p>
            <a:pPr marL="342900" indent="-342900">
              <a:buFont typeface="+mj-lt"/>
              <a:buAutoNum type="alphaUcPeriod"/>
            </a:pPr>
            <a:r>
              <a:rPr lang="en-US" sz="1800" dirty="0">
                <a:latin typeface="Calibri"/>
              </a:rPr>
              <a:t>2 &amp; 3</a:t>
            </a:r>
          </a:p>
          <a:p>
            <a:pPr marL="342900" indent="-342900">
              <a:buFont typeface="+mj-lt"/>
              <a:buAutoNum type="alphaUcPeriod"/>
            </a:pPr>
            <a:r>
              <a:rPr lang="en-US" sz="1800" dirty="0">
                <a:latin typeface="Calibri"/>
              </a:rPr>
              <a:t>1,2 &amp; 3</a:t>
            </a:r>
          </a:p>
          <a:p>
            <a:endParaRPr lang="en-US" sz="1800" dirty="0">
              <a:solidFill>
                <a:srgbClr val="FF0000"/>
              </a:solidFill>
              <a:latin typeface="Calibri"/>
            </a:endParaRPr>
          </a:p>
          <a:p>
            <a:r>
              <a:rPr lang="en-US" sz="1800" dirty="0">
                <a:solidFill>
                  <a:srgbClr val="FF0000"/>
                </a:solidFill>
                <a:latin typeface="Calibri"/>
              </a:rPr>
              <a:t>Options: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2933982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 this type of conversion both the type that is source type and the destination type are of class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Means  the source type is of class type and the destination type is also of the class type.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 other words, one class data type is converted into the another class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Conversion from one class to another class can be performed either by using the constructor or type conversion function.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For example we have two classes one for “computer” and another for “mobile”.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Suppose if we wish to assign “price” of computer to mobile then it can be achieved by the statement below which is the example of the conversion from one class to another class type.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mob = comp ;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where mob and comp are the objects of mobile and computer classes respectively.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Here the assignment will be done by converting “comp” object which is of class type into the “mob” which is another class data type.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one class type to another class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Write a C++ </a:t>
            </a:r>
            <a:r>
              <a:rPr lang="en-US" sz="1800" dirty="0"/>
              <a:t>program that convert class Time to another class Minute demonstrating conversion from one class to another class type. Overload =  operator for conversion purpose.</a:t>
            </a:r>
          </a:p>
          <a:p>
            <a:endParaRPr lang="en-US" sz="1800" dirty="0"/>
          </a:p>
          <a:p>
            <a:endParaRPr lang="en-US" sz="1800" dirty="0"/>
          </a:p>
          <a:p>
            <a:r>
              <a:rPr lang="en-US" sz="1800" dirty="0"/>
              <a:t>Hint:  Declare two classes </a:t>
            </a:r>
            <a:r>
              <a:rPr lang="en-US" sz="1800" i="1" dirty="0"/>
              <a:t>“Time”</a:t>
            </a:r>
            <a:r>
              <a:rPr lang="en-US" sz="1800" dirty="0"/>
              <a:t> and </a:t>
            </a:r>
            <a:r>
              <a:rPr lang="en-US" sz="1800" i="1" dirty="0"/>
              <a:t>“Minute”</a:t>
            </a:r>
            <a:r>
              <a:rPr lang="en-US" sz="1800" dirty="0"/>
              <a:t> respectively. Create objects of the same. Assign one object to another.</a:t>
            </a:r>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Time(</a:t>
            </a:r>
            <a:r>
              <a:rPr lang="en-US" sz="1800" dirty="0" err="1">
                <a:latin typeface="Calibri"/>
              </a:rPr>
              <a:t>int</a:t>
            </a:r>
            <a:r>
              <a:rPr lang="en-US" sz="1800" dirty="0">
                <a:latin typeface="Calibri"/>
              </a:rPr>
              <a:t> </a:t>
            </a:r>
            <a:r>
              <a:rPr lang="en-US" sz="1800" dirty="0" err="1">
                <a:latin typeface="Calibri"/>
              </a:rPr>
              <a:t>h,int</a:t>
            </a:r>
            <a:r>
              <a:rPr lang="en-US" sz="1800" dirty="0">
                <a:latin typeface="Calibri"/>
              </a:rPr>
              <a:t> m)</a:t>
            </a:r>
          </a:p>
          <a:p>
            <a:r>
              <a:rPr lang="en-US" sz="1800" dirty="0">
                <a:latin typeface="Calibri"/>
              </a:rPr>
              <a:t>	{</a:t>
            </a:r>
          </a:p>
          <a:p>
            <a:r>
              <a:rPr lang="en-US" sz="1800" dirty="0">
                <a:latin typeface="Calibri"/>
              </a:rPr>
              <a:t>		</a:t>
            </a:r>
            <a:r>
              <a:rPr lang="en-US" sz="1800" dirty="0" err="1">
                <a:latin typeface="Calibri"/>
              </a:rPr>
              <a:t>hrs</a:t>
            </a:r>
            <a:r>
              <a:rPr lang="en-US" sz="1800" dirty="0">
                <a:latin typeface="Calibri"/>
              </a:rPr>
              <a:t>=h;</a:t>
            </a:r>
          </a:p>
          <a:p>
            <a:r>
              <a:rPr lang="en-US" sz="1800" dirty="0">
                <a:latin typeface="Calibri"/>
              </a:rPr>
              <a:t>		min=m;</a:t>
            </a:r>
          </a:p>
          <a:p>
            <a:r>
              <a:rPr lang="en-US" sz="1800" dirty="0">
                <a:latin typeface="Calibri"/>
              </a:rPr>
              <a:t>	}</a:t>
            </a:r>
          </a:p>
          <a:p>
            <a:r>
              <a:rPr lang="en-US" sz="1800" dirty="0">
                <a:latin typeface="Calibri"/>
              </a:rPr>
              <a:t>	Time()</a:t>
            </a:r>
          </a:p>
          <a:p>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&lt;&lt;"\n Time's Object Created";</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err="1">
                <a:latin typeface="Calibri"/>
              </a:rPr>
              <a:t>int</a:t>
            </a:r>
            <a:r>
              <a:rPr lang="en-US" sz="1800" dirty="0">
                <a:latin typeface="Calibri"/>
              </a:rPr>
              <a:t> </a:t>
            </a:r>
            <a:r>
              <a:rPr lang="en-US" sz="1800" dirty="0" err="1">
                <a:latin typeface="Calibri"/>
              </a:rPr>
              <a:t>getMinutes</a:t>
            </a:r>
            <a:r>
              <a:rPr lang="en-US" sz="1800" dirty="0">
                <a:latin typeface="Calibri"/>
              </a:rPr>
              <a:t>()</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tot_min</a:t>
            </a:r>
            <a:r>
              <a:rPr lang="en-US" sz="1800" dirty="0">
                <a:latin typeface="Calibri"/>
              </a:rPr>
              <a:t> = ( </a:t>
            </a:r>
            <a:r>
              <a:rPr lang="en-US" sz="1800" dirty="0" err="1">
                <a:latin typeface="Calibri"/>
              </a:rPr>
              <a:t>hrs</a:t>
            </a:r>
            <a:r>
              <a:rPr lang="en-US" sz="1800" dirty="0">
                <a:latin typeface="Calibri"/>
              </a:rPr>
              <a:t> * 60 ) + min ;</a:t>
            </a:r>
          </a:p>
          <a:p>
            <a:r>
              <a:rPr lang="en-US" sz="1800" dirty="0">
                <a:latin typeface="Calibri"/>
              </a:rPr>
              <a:t>            	return </a:t>
            </a:r>
            <a:r>
              <a:rPr lang="en-US" sz="1800" dirty="0" err="1">
                <a:latin typeface="Calibri"/>
              </a:rPr>
              <a:t>tot_min</a:t>
            </a:r>
            <a:r>
              <a:rPr lang="en-US" sz="1800" dirty="0">
                <a:latin typeface="Calibri"/>
              </a:rPr>
              <a:t>;</a:t>
            </a:r>
          </a:p>
          <a:p>
            <a:r>
              <a:rPr lang="en-US" sz="1800" dirty="0">
                <a:latin typeface="Calibri"/>
              </a:rPr>
              <a:t>}</a:t>
            </a:r>
          </a:p>
          <a:p>
            <a:r>
              <a:rPr lang="en-US" sz="1800" dirty="0">
                <a:latin typeface="Calibri"/>
              </a:rPr>
              <a:t>void 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&lt;&lt;"Hours: "&lt;&lt;</a:t>
            </a:r>
            <a:r>
              <a:rPr lang="en-US" sz="1800" dirty="0" err="1">
                <a:latin typeface="Calibri"/>
              </a:rPr>
              <a:t>hrs</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 Minutes : "&lt;&lt;min &lt;&lt;</a:t>
            </a:r>
            <a:r>
              <a:rPr lang="en-US" sz="1800" dirty="0" err="1">
                <a:latin typeface="Calibri"/>
              </a:rPr>
              <a:t>endl</a:t>
            </a:r>
            <a:r>
              <a:rPr lang="en-US" sz="1800" dirty="0">
                <a:latin typeface="Calibri"/>
              </a:rPr>
              <a:t> ;</a:t>
            </a:r>
          </a:p>
          <a:p>
            <a:r>
              <a:rPr lang="en-US" sz="1800" dirty="0">
                <a:latin typeface="Calibri"/>
              </a:rPr>
              <a:t>}</a:t>
            </a: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Minute</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min;</a:t>
            </a:r>
          </a:p>
          <a:p>
            <a:r>
              <a:rPr lang="en-US" sz="1800" dirty="0">
                <a:latin typeface="Calibri"/>
              </a:rPr>
              <a:t>	public:</a:t>
            </a:r>
          </a:p>
          <a:p>
            <a:r>
              <a:rPr lang="en-US" sz="1800" dirty="0">
                <a:latin typeface="Calibri"/>
              </a:rPr>
              <a:t>	Minute()</a:t>
            </a:r>
          </a:p>
          <a:p>
            <a:r>
              <a:rPr lang="en-US" sz="1800" dirty="0">
                <a:latin typeface="Calibri"/>
              </a:rPr>
              <a:t> {</a:t>
            </a:r>
          </a:p>
          <a:p>
            <a:r>
              <a:rPr lang="en-US" sz="1800" dirty="0">
                <a:latin typeface="Calibri"/>
              </a:rPr>
              <a:t>           min = 0;</a:t>
            </a:r>
          </a:p>
          <a:p>
            <a:r>
              <a:rPr lang="en-US" sz="1800" dirty="0">
                <a:latin typeface="Calibri"/>
              </a:rPr>
              <a:t> }</a:t>
            </a:r>
          </a:p>
          <a:p>
            <a:r>
              <a:rPr lang="en-US" sz="1800" dirty="0">
                <a:latin typeface="Calibri"/>
              </a:rPr>
              <a:t>void operator=(Time T)</a:t>
            </a:r>
          </a:p>
          <a:p>
            <a:r>
              <a:rPr lang="en-US" sz="1800" dirty="0">
                <a:latin typeface="Calibri"/>
              </a:rPr>
              <a:t>{</a:t>
            </a:r>
          </a:p>
          <a:p>
            <a:r>
              <a:rPr lang="en-US" sz="1800" dirty="0">
                <a:latin typeface="Calibri"/>
              </a:rPr>
              <a:t>	min=</a:t>
            </a:r>
            <a:r>
              <a:rPr lang="en-US" sz="1800" dirty="0" err="1">
                <a:latin typeface="Calibri"/>
              </a:rPr>
              <a:t>T.getMinutes</a:t>
            </a:r>
            <a:r>
              <a:rPr lang="en-US" sz="1800" dirty="0">
                <a:latin typeface="Calibri"/>
              </a:rPr>
              <a:t>();</a:t>
            </a:r>
          </a:p>
          <a:p>
            <a:r>
              <a:rPr lang="en-US" sz="1800" dirty="0">
                <a:latin typeface="Calibri"/>
              </a:rPr>
              <a:t>}</a:t>
            </a:r>
          </a:p>
          <a:p>
            <a:r>
              <a:rPr lang="en-US" sz="1800" dirty="0">
                <a:latin typeface="Calibri"/>
              </a:rPr>
              <a:t>void display(){</a:t>
            </a:r>
          </a:p>
          <a:p>
            <a:r>
              <a:rPr lang="en-US" sz="1800" dirty="0">
                <a:latin typeface="Calibri"/>
              </a:rPr>
              <a:t>	</a:t>
            </a:r>
            <a:r>
              <a:rPr lang="en-US" sz="1800" dirty="0" err="1">
                <a:latin typeface="Calibri"/>
              </a:rPr>
              <a:t>cout</a:t>
            </a:r>
            <a:r>
              <a:rPr lang="en-US" sz="1800" dirty="0">
                <a:latin typeface="Calibri"/>
              </a:rPr>
              <a:t>&lt;&lt;"\n Total Minutes : " &lt;&lt;min&lt;&lt;</a:t>
            </a:r>
            <a:r>
              <a:rPr lang="en-US" sz="1800" dirty="0" err="1">
                <a:latin typeface="Calibri"/>
              </a:rPr>
              <a:t>endl</a:t>
            </a:r>
            <a:r>
              <a:rPr lang="en-US" sz="1800" dirty="0">
                <a:latin typeface="Calibri"/>
              </a:rPr>
              <a:t>;</a:t>
            </a:r>
          </a:p>
          <a:p>
            <a:r>
              <a:rPr lang="en-US" sz="1800" dirty="0">
                <a:latin typeface="Calibri"/>
              </a:rPr>
              <a:t>}</a:t>
            </a:r>
          </a:p>
          <a:p>
            <a:r>
              <a:rPr lang="en-US" sz="1800" dirty="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97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Output:</a:t>
            </a:r>
          </a:p>
          <a:p>
            <a:r>
              <a:rPr lang="en-US" sz="1800" dirty="0"/>
              <a:t>Hours: 2                                                                                                             </a:t>
            </a:r>
          </a:p>
          <a:p>
            <a:r>
              <a:rPr lang="en-US" sz="1800" dirty="0"/>
              <a:t>Minutes : 30                                                                                                                      </a:t>
            </a:r>
          </a:p>
          <a:p>
            <a:r>
              <a:rPr lang="en-US" sz="1800" dirty="0"/>
              <a:t>Total Minutes : 0                                                                                                                                       </a:t>
            </a:r>
          </a:p>
          <a:p>
            <a:r>
              <a:rPr lang="en-US" sz="1800" dirty="0"/>
              <a:t>Hours: 2                                                                                                                             Minutes : 30                                                                                                                       Total Minutes : 150</a:t>
            </a: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17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t>Define two classes one for “</a:t>
            </a:r>
            <a:r>
              <a:rPr lang="en-US" sz="1800" i="1" dirty="0"/>
              <a:t>computer”</a:t>
            </a:r>
            <a:r>
              <a:rPr lang="en-US" sz="1800" dirty="0"/>
              <a:t> and another for “</a:t>
            </a:r>
            <a:r>
              <a:rPr lang="en-US" sz="1800" i="1" dirty="0"/>
              <a:t>mobile”. Let us have attributes like model, price etc. A</a:t>
            </a:r>
            <a:r>
              <a:rPr lang="en-US" sz="1800" dirty="0"/>
              <a:t>ssign</a:t>
            </a:r>
            <a:r>
              <a:rPr lang="en-US" sz="1800" i="1" dirty="0"/>
              <a:t> “price” </a:t>
            </a:r>
            <a:r>
              <a:rPr lang="en-US" sz="1800" dirty="0"/>
              <a:t>of</a:t>
            </a:r>
            <a:r>
              <a:rPr lang="en-US" sz="1800" i="1" dirty="0"/>
              <a:t> computer </a:t>
            </a:r>
            <a:r>
              <a:rPr lang="en-US" sz="1800" dirty="0"/>
              <a:t>to</a:t>
            </a:r>
            <a:r>
              <a:rPr lang="en-US" sz="1800" i="1" dirty="0"/>
              <a:t> mobile  using </a:t>
            </a:r>
            <a:r>
              <a:rPr lang="en-US" sz="1800" dirty="0"/>
              <a:t>the statement below which is the example of the conversion from one class to another class type.</a:t>
            </a:r>
          </a:p>
          <a:p>
            <a:r>
              <a:rPr lang="en-US" sz="1800" dirty="0"/>
              <a:t>mob = comp ; // where mob and comp are the objects of mobile and computer classes respectively. Here the assignment will be done by converting </a:t>
            </a:r>
            <a:r>
              <a:rPr lang="en-US" sz="1800" i="1" dirty="0"/>
              <a:t>“comp”</a:t>
            </a:r>
            <a:r>
              <a:rPr lang="en-US" sz="1800" dirty="0"/>
              <a:t> object which is of class type into the</a:t>
            </a:r>
            <a:r>
              <a:rPr lang="en-US" sz="1800" i="1" dirty="0"/>
              <a:t> “mob”</a:t>
            </a:r>
            <a:r>
              <a:rPr lang="en-US" sz="1800" dirty="0"/>
              <a:t> which is another class data type. </a:t>
            </a:r>
          </a:p>
          <a:p>
            <a:endParaRPr lang="en-US" sz="1800" dirty="0"/>
          </a:p>
          <a:p>
            <a:r>
              <a:rPr lang="en-US" sz="1800" dirty="0"/>
              <a:t>Implement the above code by overloading = operator.</a:t>
            </a: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There are three types of type conversion are possible:</a:t>
            </a:r>
          </a:p>
          <a:p>
            <a:pPr algn="just"/>
            <a:endParaRPr lang="en-US" sz="1800" dirty="0">
              <a:latin typeface="Calibri"/>
            </a:endParaRPr>
          </a:p>
          <a:p>
            <a:pPr marL="342900" indent="-342900" algn="just">
              <a:buFont typeface="+mj-lt"/>
              <a:buAutoNum type="arabicPeriod"/>
            </a:pPr>
            <a:r>
              <a:rPr lang="en-US" sz="1800" dirty="0">
                <a:latin typeface="Calibri"/>
              </a:rPr>
              <a:t>Conversion from basic type to the class type.</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class type to basic type.</a:t>
            </a:r>
          </a:p>
          <a:p>
            <a:pPr marL="342900" indent="-342900" algn="just">
              <a:buFont typeface="+mj-lt"/>
              <a:buAutoNum type="arabicPeriod"/>
            </a:pPr>
            <a:endParaRPr lang="en-US" sz="1800" dirty="0">
              <a:latin typeface="Calibri"/>
            </a:endParaRPr>
          </a:p>
          <a:p>
            <a:pPr marL="342900" indent="-342900" algn="just">
              <a:buFont typeface="+mj-lt"/>
              <a:buAutoNum type="arabicPeriod"/>
            </a:pPr>
            <a:r>
              <a:rPr lang="en-US" sz="1800" dirty="0">
                <a:latin typeface="Calibri"/>
              </a:rPr>
              <a:t>Conversion from one class to another class type.</a:t>
            </a:r>
          </a:p>
          <a:p>
            <a:br>
              <a:rPr lang="en-US" dirty="0"/>
            </a:br>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219075" y="92375"/>
            <a:ext cx="8252979"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 conversion from user defined type to primary data type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State true or false.</a:t>
            </a:r>
          </a:p>
          <a:p>
            <a:r>
              <a:rPr lang="en-US" sz="1800" dirty="0">
                <a:latin typeface="Calibri"/>
              </a:rPr>
              <a:t>Conversion from class type to class type can be done only using operator overloading .</a:t>
            </a:r>
          </a:p>
          <a:p>
            <a:endParaRPr lang="en-US" sz="1800" dirty="0">
              <a:latin typeface="Calibri"/>
            </a:endParaRPr>
          </a:p>
          <a:p>
            <a:r>
              <a:rPr lang="en-US" sz="1800" dirty="0">
                <a:latin typeface="Calibri"/>
              </a:rPr>
              <a:t>Options: </a:t>
            </a:r>
          </a:p>
          <a:p>
            <a:r>
              <a:rPr lang="en-US" sz="1800" dirty="0">
                <a:latin typeface="Calibri"/>
              </a:rPr>
              <a:t>True</a:t>
            </a:r>
          </a:p>
          <a:p>
            <a:r>
              <a:rPr lang="en-US" sz="1800" dirty="0">
                <a:latin typeface="Calibri"/>
              </a:rPr>
              <a:t>False</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56104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State true or false.</a:t>
            </a:r>
          </a:p>
          <a:p>
            <a:r>
              <a:rPr lang="en-US" sz="1800" dirty="0">
                <a:latin typeface="Calibri"/>
              </a:rPr>
              <a:t>Conversion from class type to class type can be done only using operator overloading .</a:t>
            </a:r>
          </a:p>
          <a:p>
            <a:endParaRPr lang="en-US" sz="1800" dirty="0">
              <a:latin typeface="Calibri"/>
            </a:endParaRPr>
          </a:p>
          <a:p>
            <a:r>
              <a:rPr lang="en-US" sz="1800" dirty="0">
                <a:latin typeface="Calibri"/>
              </a:rPr>
              <a:t>Options: </a:t>
            </a:r>
          </a:p>
          <a:p>
            <a:r>
              <a:rPr lang="en-US" sz="1800" dirty="0">
                <a:latin typeface="Calibri"/>
              </a:rPr>
              <a:t>True</a:t>
            </a:r>
          </a:p>
          <a:p>
            <a:r>
              <a:rPr lang="en-US" sz="1800" dirty="0">
                <a:latin typeface="Calibri"/>
              </a:rPr>
              <a:t>False</a:t>
            </a:r>
          </a:p>
          <a:p>
            <a:endParaRPr lang="en-US" sz="1800" dirty="0">
              <a:latin typeface="Calibri"/>
            </a:endParaRPr>
          </a:p>
          <a:p>
            <a:r>
              <a:rPr lang="en-US" sz="1800" dirty="0">
                <a:solidFill>
                  <a:srgbClr val="FF0000"/>
                </a:solidFill>
                <a:latin typeface="Calibri"/>
              </a:rPr>
              <a:t>Answer: False</a:t>
            </a:r>
          </a:p>
          <a:p>
            <a:endParaRPr lang="en-US" sz="1800" dirty="0">
              <a:latin typeface="Calibri"/>
            </a:endParaRPr>
          </a:p>
          <a:p>
            <a:r>
              <a:rPr lang="en-US" sz="1800" dirty="0">
                <a:latin typeface="Calibri"/>
              </a:rPr>
              <a:t>Assignment : Implement the program  of time and minutes to convert one class into another using constructor.</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2028449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Choose the correct option:</a:t>
            </a:r>
          </a:p>
          <a:p>
            <a:r>
              <a:rPr lang="en-US" sz="1800" dirty="0">
                <a:latin typeface="Calibri"/>
              </a:rPr>
              <a:t>Conversion from one class to another class can be performed by</a:t>
            </a:r>
          </a:p>
          <a:p>
            <a:pPr marL="342900" indent="-342900">
              <a:buFont typeface="+mj-lt"/>
              <a:buAutoNum type="arabicPeriod"/>
            </a:pPr>
            <a:r>
              <a:rPr lang="en-US" sz="1800" dirty="0">
                <a:latin typeface="Calibri"/>
              </a:rPr>
              <a:t>using the constructor .</a:t>
            </a:r>
          </a:p>
          <a:p>
            <a:pPr marL="342900" indent="-342900">
              <a:buFont typeface="+mj-lt"/>
              <a:buAutoNum type="arabicPeriod"/>
            </a:pPr>
            <a:r>
              <a:rPr lang="en-US" sz="1800" dirty="0">
                <a:latin typeface="Calibri"/>
              </a:rPr>
              <a:t>using  type conversion function.</a:t>
            </a:r>
          </a:p>
          <a:p>
            <a:pPr marL="342900" indent="-342900">
              <a:buFont typeface="+mj-lt"/>
              <a:buAutoNum type="arabicPeriod"/>
            </a:pPr>
            <a:r>
              <a:rPr lang="en-US" sz="1800" dirty="0">
                <a:latin typeface="Calibri"/>
              </a:rPr>
              <a:t>using operator overloading .</a:t>
            </a:r>
          </a:p>
          <a:p>
            <a:pPr marL="342900" indent="-342900">
              <a:buFont typeface="+mj-lt"/>
              <a:buAutoNum type="arabicPeriod"/>
            </a:pPr>
            <a:r>
              <a:rPr lang="en-US" sz="1800" dirty="0">
                <a:latin typeface="Calibri"/>
              </a:rPr>
              <a:t>Using  ‘=‘ operator which is a Conversion function</a:t>
            </a:r>
          </a:p>
          <a:p>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1,2 </a:t>
            </a:r>
          </a:p>
          <a:p>
            <a:pPr marL="342900" indent="-342900">
              <a:buFont typeface="+mj-lt"/>
              <a:buAutoNum type="alphaUcPeriod"/>
            </a:pPr>
            <a:r>
              <a:rPr lang="en-US" sz="1800" dirty="0">
                <a:latin typeface="Calibri"/>
              </a:rPr>
              <a:t>1,2,3</a:t>
            </a:r>
          </a:p>
          <a:p>
            <a:pPr marL="342900" indent="-342900">
              <a:buFont typeface="+mj-lt"/>
              <a:buAutoNum type="alphaUcPeriod"/>
            </a:pPr>
            <a:r>
              <a:rPr lang="en-US" sz="1800" dirty="0">
                <a:latin typeface="Calibri"/>
              </a:rPr>
              <a:t>1,2,3,4</a:t>
            </a:r>
          </a:p>
          <a:p>
            <a:pPr marL="342900" indent="-342900">
              <a:buFont typeface="+mj-lt"/>
              <a:buAutoNum type="alphaUcPeriod"/>
            </a:pPr>
            <a:r>
              <a:rPr lang="en-US" sz="1800" dirty="0">
                <a:latin typeface="Calibri"/>
              </a:rPr>
              <a:t>2,3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3351243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Choose the correct option:</a:t>
            </a:r>
          </a:p>
          <a:p>
            <a:r>
              <a:rPr lang="en-US" sz="1800" dirty="0">
                <a:latin typeface="Calibri"/>
              </a:rPr>
              <a:t>Conversion from one class to another class can be performed by</a:t>
            </a:r>
          </a:p>
          <a:p>
            <a:pPr marL="342900" indent="-342900">
              <a:buFont typeface="+mj-lt"/>
              <a:buAutoNum type="arabicPeriod"/>
            </a:pPr>
            <a:r>
              <a:rPr lang="en-US" sz="1800" dirty="0">
                <a:latin typeface="Calibri"/>
              </a:rPr>
              <a:t>using the constructor .</a:t>
            </a:r>
          </a:p>
          <a:p>
            <a:pPr marL="342900" indent="-342900">
              <a:buFont typeface="+mj-lt"/>
              <a:buAutoNum type="arabicPeriod"/>
            </a:pPr>
            <a:r>
              <a:rPr lang="en-US" sz="1800" dirty="0">
                <a:latin typeface="Calibri"/>
              </a:rPr>
              <a:t>using  type conversion function.</a:t>
            </a:r>
          </a:p>
          <a:p>
            <a:pPr marL="342900" indent="-342900">
              <a:buFont typeface="+mj-lt"/>
              <a:buAutoNum type="arabicPeriod"/>
            </a:pPr>
            <a:r>
              <a:rPr lang="en-US" sz="1800" dirty="0">
                <a:latin typeface="Calibri"/>
              </a:rPr>
              <a:t>using operator overloading .</a:t>
            </a:r>
          </a:p>
          <a:p>
            <a:pPr marL="342900" indent="-342900">
              <a:buFont typeface="+mj-lt"/>
              <a:buAutoNum type="arabicPeriod"/>
            </a:pPr>
            <a:r>
              <a:rPr lang="en-US" sz="1800" dirty="0">
                <a:latin typeface="Calibri"/>
              </a:rPr>
              <a:t>Using  ‘=‘ operator which is a Conversion function</a:t>
            </a:r>
          </a:p>
          <a:p>
            <a:endParaRPr lang="en-US" sz="1800" dirty="0">
              <a:latin typeface="Calibri"/>
            </a:endParaRPr>
          </a:p>
          <a:p>
            <a:r>
              <a:rPr lang="en-US" sz="1800" dirty="0">
                <a:latin typeface="Calibri"/>
              </a:rPr>
              <a:t>Options: </a:t>
            </a:r>
          </a:p>
          <a:p>
            <a:pPr marL="342900" indent="-342900">
              <a:buFont typeface="+mj-lt"/>
              <a:buAutoNum type="alphaUcPeriod"/>
            </a:pPr>
            <a:r>
              <a:rPr lang="en-US" sz="1800" dirty="0">
                <a:latin typeface="Calibri"/>
              </a:rPr>
              <a:t>1,2 </a:t>
            </a:r>
          </a:p>
          <a:p>
            <a:pPr marL="342900" indent="-342900">
              <a:buFont typeface="+mj-lt"/>
              <a:buAutoNum type="alphaUcPeriod"/>
            </a:pPr>
            <a:r>
              <a:rPr lang="en-US" sz="1800" dirty="0">
                <a:latin typeface="Calibri"/>
              </a:rPr>
              <a:t>1,2,3</a:t>
            </a:r>
          </a:p>
          <a:p>
            <a:pPr marL="342900" indent="-342900">
              <a:buFont typeface="+mj-lt"/>
              <a:buAutoNum type="alphaUcPeriod"/>
            </a:pPr>
            <a:r>
              <a:rPr lang="en-US" sz="1800" dirty="0">
                <a:latin typeface="Calibri"/>
              </a:rPr>
              <a:t>1,2,3,4</a:t>
            </a:r>
          </a:p>
          <a:p>
            <a:pPr marL="342900" indent="-342900">
              <a:buFont typeface="+mj-lt"/>
              <a:buAutoNum type="alphaUcPeriod"/>
            </a:pPr>
            <a:r>
              <a:rPr lang="en-US" sz="1800" dirty="0">
                <a:latin typeface="Calibri"/>
              </a:rPr>
              <a:t>2,3 </a:t>
            </a:r>
          </a:p>
          <a:p>
            <a:pPr marL="342900" indent="-342900">
              <a:buFont typeface="+mj-lt"/>
              <a:buAutoNum type="alphaUcPeriod"/>
            </a:pPr>
            <a:endParaRPr lang="en-US" sz="1800" dirty="0">
              <a:latin typeface="Calibri"/>
            </a:endParaRPr>
          </a:p>
          <a:p>
            <a:r>
              <a:rPr lang="en-US" sz="1800" dirty="0">
                <a:solidFill>
                  <a:srgbClr val="FF0000"/>
                </a:solidFill>
                <a:latin typeface="Calibri"/>
              </a:rPr>
              <a:t>Answer: Option C</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 question </a:t>
            </a:r>
          </a:p>
        </p:txBody>
      </p:sp>
    </p:spTree>
    <p:extLst>
      <p:ext uri="{BB962C8B-B14F-4D97-AF65-F5344CB8AC3E}">
        <p14:creationId xmlns:p14="http://schemas.microsoft.com/office/powerpoint/2010/main" val="1392003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 this type of conversion the source type is basic type and the destination type is class type.</a:t>
            </a:r>
          </a:p>
          <a:p>
            <a:pPr algn="just"/>
            <a:endParaRPr lang="en-US" sz="1800" dirty="0">
              <a:latin typeface="Calibri"/>
            </a:endParaRPr>
          </a:p>
          <a:p>
            <a:pPr algn="just"/>
            <a:r>
              <a:rPr lang="en-US" sz="1800" dirty="0">
                <a:latin typeface="Calibri"/>
              </a:rPr>
              <a:t>Means basic data type is converted into the class type.</a:t>
            </a:r>
          </a:p>
          <a:p>
            <a:pPr algn="just"/>
            <a:endParaRPr lang="en-US" sz="1800" dirty="0">
              <a:latin typeface="Calibri"/>
            </a:endParaRPr>
          </a:p>
          <a:p>
            <a:pPr algn="just"/>
            <a:r>
              <a:rPr lang="en-US" sz="1800" dirty="0">
                <a:latin typeface="Calibri"/>
              </a:rPr>
              <a:t>For example we have class employee and one object of employee ‘</a:t>
            </a:r>
            <a:r>
              <a:rPr lang="en-US" sz="1800" dirty="0" err="1">
                <a:latin typeface="Calibri"/>
              </a:rPr>
              <a:t>emp</a:t>
            </a:r>
            <a:r>
              <a:rPr lang="en-US" sz="1800" dirty="0">
                <a:latin typeface="Calibri"/>
              </a:rPr>
              <a:t>’ and suppose we want to assign the employee code of employee ‘</a:t>
            </a:r>
            <a:r>
              <a:rPr lang="en-US" sz="1800" dirty="0" err="1">
                <a:latin typeface="Calibri"/>
              </a:rPr>
              <a:t>emp</a:t>
            </a:r>
            <a:r>
              <a:rPr lang="en-US" sz="1800" dirty="0">
                <a:latin typeface="Calibri"/>
              </a:rPr>
              <a:t>’ by any integer variable say ‘</a:t>
            </a:r>
            <a:r>
              <a:rPr lang="en-US" sz="1800" dirty="0" err="1">
                <a:latin typeface="Calibri"/>
              </a:rPr>
              <a:t>Ecode</a:t>
            </a:r>
            <a:r>
              <a:rPr lang="en-US" sz="1800" dirty="0">
                <a:latin typeface="Calibri"/>
              </a:rPr>
              <a:t>’ then the statement below is the example of the conversion from basic to class type.</a:t>
            </a:r>
          </a:p>
          <a:p>
            <a:pPr algn="just"/>
            <a:endParaRPr lang="en-US" sz="1800" dirty="0">
              <a:latin typeface="Calibri"/>
            </a:endParaRPr>
          </a:p>
          <a:p>
            <a:pPr algn="just"/>
            <a:r>
              <a:rPr lang="en-US" sz="1800" dirty="0">
                <a:latin typeface="Calibri"/>
              </a:rPr>
              <a:t>	</a:t>
            </a:r>
            <a:r>
              <a:rPr lang="en-US" sz="1800" dirty="0" err="1">
                <a:latin typeface="Calibri"/>
              </a:rPr>
              <a:t>emp</a:t>
            </a:r>
            <a:r>
              <a:rPr lang="en-US" sz="1800" dirty="0">
                <a:latin typeface="Calibri"/>
              </a:rPr>
              <a:t> = </a:t>
            </a:r>
            <a:r>
              <a:rPr lang="en-US" sz="1800" dirty="0" err="1">
                <a:latin typeface="Calibri"/>
              </a:rPr>
              <a:t>Ecode</a:t>
            </a:r>
            <a:r>
              <a:rPr lang="en-US" sz="1800" dirty="0">
                <a:latin typeface="Calibri"/>
              </a:rPr>
              <a:t> ;</a:t>
            </a:r>
          </a:p>
          <a:p>
            <a:pPr algn="just"/>
            <a:endParaRPr lang="en-US" sz="1800" dirty="0">
              <a:latin typeface="Calibri"/>
            </a:endParaRPr>
          </a:p>
          <a:p>
            <a:pPr algn="just"/>
            <a:r>
              <a:rPr lang="en-US" sz="1800" dirty="0">
                <a:latin typeface="Calibri"/>
              </a:rPr>
              <a:t>Here the assignment will be done by converting “</a:t>
            </a:r>
            <a:r>
              <a:rPr lang="en-US" sz="1800" dirty="0" err="1">
                <a:latin typeface="Calibri"/>
              </a:rPr>
              <a:t>Ecode</a:t>
            </a:r>
            <a:r>
              <a:rPr lang="en-US" sz="1800" dirty="0">
                <a:latin typeface="Calibri"/>
              </a:rPr>
              <a:t>” which is of basic or primary data type into the class type.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133560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The conversion from basic type to the class type can be performed by two ways:</a:t>
            </a:r>
          </a:p>
          <a:p>
            <a:pPr algn="just"/>
            <a:endParaRPr lang="en-US" sz="1800" dirty="0">
              <a:latin typeface="Calibri"/>
            </a:endParaRPr>
          </a:p>
          <a:p>
            <a:pPr algn="just"/>
            <a:r>
              <a:rPr lang="en-US" sz="1800" dirty="0">
                <a:latin typeface="Calibri"/>
              </a:rPr>
              <a:t>Using constructor</a:t>
            </a:r>
          </a:p>
          <a:p>
            <a:pPr algn="just"/>
            <a:endParaRPr lang="en-US" sz="1800" dirty="0">
              <a:latin typeface="Calibri"/>
            </a:endParaRPr>
          </a:p>
          <a:p>
            <a:pPr algn="just"/>
            <a:r>
              <a:rPr lang="en-US" sz="1800" dirty="0">
                <a:latin typeface="Calibri"/>
              </a:rPr>
              <a:t>Using Operator Overloading</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type to the Class type</a:t>
            </a:r>
          </a:p>
        </p:txBody>
      </p:sp>
    </p:spTree>
    <p:extLst>
      <p:ext uri="{BB962C8B-B14F-4D97-AF65-F5344CB8AC3E}">
        <p14:creationId xmlns:p14="http://schemas.microsoft.com/office/powerpoint/2010/main" val="203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0"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marL="285750" lvl="1" indent="-285750" algn="just">
              <a:buFont typeface="Arial" pitchFamily="34" charset="0"/>
              <a:buChar char="•"/>
            </a:pPr>
            <a:r>
              <a:rPr lang="en-US" sz="1800" dirty="0">
                <a:latin typeface="Calibri"/>
              </a:rPr>
              <a:t>We can use constructor to perform type conversion during the object creation.</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Consider the following example with class ‘Time’ in which we want to assign total time in minutes by integer variable ‘duration’.</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To achieve that we have implemented one constructor function which accepts one argument of type integer</a:t>
            </a:r>
          </a:p>
          <a:p>
            <a:pPr marL="285750" lvl="1" indent="-285750" algn="just">
              <a:buFont typeface="Arial" pitchFamily="34" charset="0"/>
              <a:buChar char="•"/>
            </a:pPr>
            <a:endParaRPr lang="en-US" sz="1800" dirty="0">
              <a:latin typeface="Calibri"/>
            </a:endParaRPr>
          </a:p>
          <a:p>
            <a:pPr marL="285750" lvl="1" indent="-285750" algn="just">
              <a:buFont typeface="Arial" pitchFamily="34" charset="0"/>
              <a:buChar char="•"/>
            </a:pPr>
            <a:r>
              <a:rPr lang="en-US" sz="1800" dirty="0">
                <a:latin typeface="Calibri"/>
              </a:rPr>
              <a:t>See the example on next slide</a:t>
            </a: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95251" y="92375"/>
            <a:ext cx="911542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Conversion from Basic to the Class type using Constructor:</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403469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Write a program to convert basic type (duration in minutes) to class type (duration in hours and minutes) using constructor </a:t>
            </a:r>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using namespace </a:t>
            </a:r>
            <a:r>
              <a:rPr lang="en-US" sz="1800" dirty="0" err="1">
                <a:latin typeface="Calibri"/>
              </a:rPr>
              <a:t>std</a:t>
            </a:r>
            <a:r>
              <a:rPr lang="en-US" sz="1800" dirty="0">
                <a:latin typeface="Calibri"/>
              </a:rPr>
              <a:t>;</a:t>
            </a:r>
          </a:p>
          <a:p>
            <a:r>
              <a:rPr lang="en-US" sz="1800" dirty="0">
                <a:latin typeface="Calibri"/>
              </a:rPr>
              <a:t>class Time {	</a:t>
            </a:r>
          </a:p>
          <a:p>
            <a:r>
              <a:rPr lang="en-US" sz="1800" dirty="0">
                <a:latin typeface="Calibri"/>
              </a:rPr>
              <a:t>	</a:t>
            </a:r>
            <a:r>
              <a:rPr lang="en-US" sz="1800" dirty="0" err="1">
                <a:latin typeface="Calibri"/>
              </a:rPr>
              <a:t>int</a:t>
            </a:r>
            <a:r>
              <a:rPr lang="en-US" sz="1800" dirty="0">
                <a:latin typeface="Calibri"/>
              </a:rPr>
              <a:t> </a:t>
            </a:r>
            <a:r>
              <a:rPr lang="en-US" sz="1800" dirty="0" err="1">
                <a:latin typeface="Calibri"/>
              </a:rPr>
              <a:t>hrs,min</a:t>
            </a:r>
            <a:r>
              <a:rPr lang="en-US" sz="1800" dirty="0">
                <a:latin typeface="Calibri"/>
              </a:rPr>
              <a:t>;</a:t>
            </a:r>
          </a:p>
          <a:p>
            <a:r>
              <a:rPr lang="en-US" sz="1800" dirty="0">
                <a:latin typeface="Calibri"/>
              </a:rPr>
              <a:t>	public:</a:t>
            </a:r>
          </a:p>
          <a:p>
            <a:r>
              <a:rPr lang="en-US" sz="1800" dirty="0">
                <a:latin typeface="Calibri"/>
              </a:rPr>
              <a:t>       		 Time(</a:t>
            </a:r>
            <a:r>
              <a:rPr lang="en-US" sz="1800" dirty="0" err="1">
                <a:latin typeface="Calibri"/>
              </a:rPr>
              <a:t>int</a:t>
            </a:r>
            <a:r>
              <a:rPr lang="en-US" sz="1800" dirty="0">
                <a:latin typeface="Calibri"/>
              </a:rPr>
              <a:t>);</a:t>
            </a:r>
          </a:p>
          <a:p>
            <a:r>
              <a:rPr lang="en-US" sz="1800" dirty="0">
                <a:latin typeface="Calibri"/>
              </a:rPr>
              <a:t>		void display();</a:t>
            </a:r>
          </a:p>
          <a:p>
            <a:r>
              <a:rPr lang="en-US" sz="1800" dirty="0">
                <a:latin typeface="Calibri"/>
              </a:rPr>
              <a:t>};</a:t>
            </a:r>
          </a:p>
          <a:p>
            <a:r>
              <a:rPr lang="en-US" sz="1800" dirty="0">
                <a:latin typeface="Calibri"/>
              </a:rPr>
              <a:t>Time :: Time(</a:t>
            </a:r>
            <a:r>
              <a:rPr lang="en-US" sz="1800" dirty="0" err="1">
                <a:latin typeface="Calibri"/>
              </a:rPr>
              <a:t>int</a:t>
            </a:r>
            <a:r>
              <a:rPr lang="en-US" sz="1800" dirty="0">
                <a:latin typeface="Calibri"/>
              </a:rPr>
              <a:t> t) {</a:t>
            </a:r>
          </a:p>
          <a:p>
            <a:r>
              <a:rPr lang="en-US" sz="1800" dirty="0">
                <a:latin typeface="Calibri"/>
              </a:rPr>
              <a:t>	</a:t>
            </a:r>
            <a:r>
              <a:rPr lang="en-US" sz="1800" dirty="0" err="1">
                <a:latin typeface="Calibri"/>
              </a:rPr>
              <a:t>cout</a:t>
            </a:r>
            <a:r>
              <a:rPr lang="en-US" sz="1800" dirty="0">
                <a:latin typeface="Calibri"/>
              </a:rPr>
              <a:t>&lt;&lt;"Basic Type to ==&gt; Class Type Conversion..."&lt;&lt;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hrs</a:t>
            </a:r>
            <a:r>
              <a:rPr lang="en-US" sz="1800" dirty="0">
                <a:latin typeface="Calibri"/>
              </a:rPr>
              <a:t>=t/60;</a:t>
            </a:r>
          </a:p>
          <a:p>
            <a:r>
              <a:rPr lang="en-US" sz="1800" dirty="0">
                <a:latin typeface="Calibri"/>
              </a:rPr>
              <a:t>	min=t%60;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Time::display()</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a:t>
            </a:r>
            <a:r>
              <a:rPr lang="en-US" sz="1800" dirty="0" err="1">
                <a:latin typeface="Calibri"/>
              </a:rPr>
              <a:t>hrs</a:t>
            </a:r>
            <a:r>
              <a:rPr lang="en-US" sz="1800" dirty="0">
                <a:latin typeface="Calibri"/>
              </a:rPr>
              <a:t>&lt;&lt; ": Hours(s)" &lt;&lt;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&lt;&lt;min&lt;&lt; " Minutes" &lt;&lt;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r>
              <a:rPr lang="en-US" sz="1800" dirty="0">
                <a:latin typeface="Calibri"/>
              </a:rPr>
              <a:t>	</a:t>
            </a:r>
            <a:r>
              <a:rPr lang="en-US" sz="1800" dirty="0" err="1">
                <a:latin typeface="Calibri"/>
              </a:rPr>
              <a:t>int</a:t>
            </a:r>
            <a:r>
              <a:rPr lang="en-US" sz="1800" dirty="0">
                <a:latin typeface="Calibri"/>
              </a:rPr>
              <a:t> duration;</a:t>
            </a:r>
          </a:p>
          <a:p>
            <a:r>
              <a:rPr lang="en-US" sz="1800" dirty="0">
                <a:latin typeface="Calibri"/>
              </a:rPr>
              <a:t>	</a:t>
            </a:r>
            <a:r>
              <a:rPr lang="en-US" sz="1800" dirty="0" err="1">
                <a:latin typeface="Calibri"/>
              </a:rPr>
              <a:t>cout</a:t>
            </a:r>
            <a:r>
              <a:rPr lang="en-US" sz="1800" dirty="0">
                <a:latin typeface="Calibri"/>
              </a:rPr>
              <a:t>&lt;&lt;"Enter time duration in minutes : "; </a:t>
            </a:r>
          </a:p>
          <a:p>
            <a:r>
              <a:rPr lang="en-US" sz="1800" dirty="0">
                <a:latin typeface="Calibri"/>
              </a:rPr>
              <a:t>    	</a:t>
            </a:r>
            <a:r>
              <a:rPr lang="en-US" sz="1800" dirty="0" err="1">
                <a:latin typeface="Calibri"/>
              </a:rPr>
              <a:t>cin</a:t>
            </a:r>
            <a:r>
              <a:rPr lang="en-US" sz="1800" dirty="0">
                <a:latin typeface="Calibri"/>
              </a:rPr>
              <a:t>&gt;&gt;duration;</a:t>
            </a:r>
          </a:p>
          <a:p>
            <a:r>
              <a:rPr lang="en-US" sz="1800" dirty="0">
                <a:latin typeface="Calibri"/>
              </a:rPr>
              <a:t>	Time t1=duration;</a:t>
            </a:r>
          </a:p>
          <a:p>
            <a:r>
              <a:rPr lang="en-US" sz="1800" dirty="0">
                <a:latin typeface="Calibri"/>
              </a:rPr>
              <a:t>    	t1.display();</a:t>
            </a:r>
          </a:p>
          <a:p>
            <a:r>
              <a:rPr lang="en-US" sz="1800" dirty="0">
                <a:latin typeface="Calibri"/>
              </a:rPr>
              <a:t>    	return 0;</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8079089"/>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2767</Words>
  <Application>Microsoft Office PowerPoint</Application>
  <PresentationFormat>On-screen Show (16:9)</PresentationFormat>
  <Paragraphs>616</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Calibri,Sans-Serif</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72</cp:revision>
  <dcterms:modified xsi:type="dcterms:W3CDTF">2021-03-30T05:11:07Z</dcterms:modified>
</cp:coreProperties>
</file>