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1" r:id="rId1"/>
  </p:sldMasterIdLst>
  <p:notesMasterIdLst>
    <p:notesMasterId r:id="rId26"/>
  </p:notesMasterIdLst>
  <p:sldIdLst>
    <p:sldId id="256" r:id="rId2"/>
    <p:sldId id="257" r:id="rId3"/>
    <p:sldId id="258" r:id="rId4"/>
    <p:sldId id="259" r:id="rId5"/>
    <p:sldId id="280" r:id="rId6"/>
    <p:sldId id="351" r:id="rId7"/>
    <p:sldId id="319" r:id="rId8"/>
    <p:sldId id="281" r:id="rId9"/>
    <p:sldId id="352" r:id="rId10"/>
    <p:sldId id="282" r:id="rId11"/>
    <p:sldId id="320" r:id="rId12"/>
    <p:sldId id="354" r:id="rId13"/>
    <p:sldId id="355" r:id="rId14"/>
    <p:sldId id="356" r:id="rId15"/>
    <p:sldId id="357" r:id="rId16"/>
    <p:sldId id="283" r:id="rId17"/>
    <p:sldId id="361" r:id="rId18"/>
    <p:sldId id="322" r:id="rId19"/>
    <p:sldId id="358" r:id="rId20"/>
    <p:sldId id="359" r:id="rId21"/>
    <p:sldId id="360" r:id="rId22"/>
    <p:sldId id="362" r:id="rId23"/>
    <p:sldId id="294" r:id="rId24"/>
    <p:sldId id="295" r:id="rId25"/>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7" d="100"/>
          <a:sy n="97" d="100"/>
        </p:scale>
        <p:origin x="736" y="6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70237027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96c5f5a607_0_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1" name="Google Shape;61;g96c5f5a60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253391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28253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28253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28253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28253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28253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28253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282534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282534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28253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96c5f5a607_0_16: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9" name="Google Shape;79;g96c5f5a607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282534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282534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282534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0904532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96c5f5a607_0_133: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0" name="Google Shape;210;g96c5f5a607_0_1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96c5f5a607_0_16: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9" name="Google Shape;79;g96c5f5a607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460409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96c5f5a607_0_16: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9" name="Google Shape;79;g96c5f5a607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937353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141000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141000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141000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045138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045138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1">
  <p:cSld name="Blank">
    <p:spTree>
      <p:nvGrpSpPr>
        <p:cNvPr id="1" name="Shape 50"/>
        <p:cNvGrpSpPr/>
        <p:nvPr/>
      </p:nvGrpSpPr>
      <p:grpSpPr>
        <a:xfrm>
          <a:off x="0" y="0"/>
          <a:ext cx="0" cy="0"/>
          <a:chOff x="0" y="0"/>
          <a:chExt cx="0" cy="0"/>
        </a:xfrm>
      </p:grpSpPr>
      <p:sp>
        <p:nvSpPr>
          <p:cNvPr id="51" name="Google Shape;51;p13"/>
          <p:cNvSpPr txBox="1">
            <a:spLocks noGrp="1"/>
          </p:cNvSpPr>
          <p:nvPr>
            <p:ph type="ftr" idx="11"/>
          </p:nvPr>
        </p:nvSpPr>
        <p:spPr>
          <a:xfrm>
            <a:off x="3108960" y="4783455"/>
            <a:ext cx="2926200" cy="257100"/>
          </a:xfrm>
          <a:prstGeom prst="rect">
            <a:avLst/>
          </a:prstGeom>
          <a:noFill/>
          <a:ln>
            <a:noFill/>
          </a:ln>
        </p:spPr>
        <p:txBody>
          <a:bodyPr spcFirstLastPara="1" wrap="square" lIns="0" tIns="0" rIns="0" bIns="0" anchor="t" anchorCtr="0">
            <a:noAutofit/>
          </a:bodyPr>
          <a:lstStyle>
            <a:lvl1pPr lvl="0" algn="ctr"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2" name="Google Shape;52;p13"/>
          <p:cNvSpPr txBox="1">
            <a:spLocks noGrp="1"/>
          </p:cNvSpPr>
          <p:nvPr>
            <p:ph type="dt" idx="10"/>
          </p:nvPr>
        </p:nvSpPr>
        <p:spPr>
          <a:xfrm>
            <a:off x="457200" y="4783455"/>
            <a:ext cx="2103000" cy="257100"/>
          </a:xfrm>
          <a:prstGeom prst="rect">
            <a:avLst/>
          </a:prstGeom>
          <a:noFill/>
          <a:ln>
            <a:noFill/>
          </a:ln>
        </p:spPr>
        <p:txBody>
          <a:bodyPr spcFirstLastPara="1" wrap="square" lIns="0" tIns="0" rIns="0" bIns="0" anchor="t" anchorCtr="0">
            <a:noAutofit/>
          </a:bodyPr>
          <a:lstStyle>
            <a:lvl1pPr lvl="0" algn="l"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3" name="Google Shape;53;p13"/>
          <p:cNvSpPr txBox="1">
            <a:spLocks noGrp="1"/>
          </p:cNvSpPr>
          <p:nvPr>
            <p:ph type="sldNum" idx="12"/>
          </p:nvPr>
        </p:nvSpPr>
        <p:spPr>
          <a:xfrm>
            <a:off x="6583680" y="4783455"/>
            <a:ext cx="2103000" cy="257100"/>
          </a:xfrm>
          <a:prstGeom prst="rect">
            <a:avLst/>
          </a:prstGeom>
          <a:noFill/>
          <a:ln>
            <a:noFill/>
          </a:ln>
        </p:spPr>
        <p:txBody>
          <a:bodyPr spcFirstLastPara="1" wrap="square" lIns="0" tIns="0" rIns="0" bIns="0" anchor="t" anchorCtr="0">
            <a:noAutofit/>
          </a:bodyPr>
          <a:lstStyle>
            <a:lvl1pPr marL="0" lvl="0" indent="0" algn="r" rtl="0">
              <a:spcBef>
                <a:spcPts val="0"/>
              </a:spcBef>
              <a:buNone/>
              <a:defRPr>
                <a:solidFill>
                  <a:srgbClr val="888888"/>
                </a:solidFill>
              </a:defRPr>
            </a:lvl1pPr>
            <a:lvl2pPr marL="0" lvl="1" indent="0" algn="r" rtl="0">
              <a:spcBef>
                <a:spcPts val="0"/>
              </a:spcBef>
              <a:buNone/>
              <a:defRPr>
                <a:solidFill>
                  <a:srgbClr val="888888"/>
                </a:solidFill>
              </a:defRPr>
            </a:lvl2pPr>
            <a:lvl3pPr marL="0" lvl="2" indent="0" algn="r" rtl="0">
              <a:spcBef>
                <a:spcPts val="0"/>
              </a:spcBef>
              <a:buNone/>
              <a:defRPr>
                <a:solidFill>
                  <a:srgbClr val="888888"/>
                </a:solidFill>
              </a:defRPr>
            </a:lvl3pPr>
            <a:lvl4pPr marL="0" lvl="3" indent="0" algn="r" rtl="0">
              <a:spcBef>
                <a:spcPts val="0"/>
              </a:spcBef>
              <a:buNone/>
              <a:defRPr>
                <a:solidFill>
                  <a:srgbClr val="888888"/>
                </a:solidFill>
              </a:defRPr>
            </a:lvl4pPr>
            <a:lvl5pPr marL="0" lvl="4" indent="0" algn="r" rtl="0">
              <a:spcBef>
                <a:spcPts val="0"/>
              </a:spcBef>
              <a:buNone/>
              <a:defRPr>
                <a:solidFill>
                  <a:srgbClr val="888888"/>
                </a:solidFill>
              </a:defRPr>
            </a:lvl5pPr>
            <a:lvl6pPr marL="0" lvl="5" indent="0" algn="r" rtl="0">
              <a:spcBef>
                <a:spcPts val="0"/>
              </a:spcBef>
              <a:buNone/>
              <a:defRPr>
                <a:solidFill>
                  <a:srgbClr val="888888"/>
                </a:solidFill>
              </a:defRPr>
            </a:lvl6pPr>
            <a:lvl7pPr marL="0" lvl="6" indent="0" algn="r" rtl="0">
              <a:spcBef>
                <a:spcPts val="0"/>
              </a:spcBef>
              <a:buNone/>
              <a:defRPr>
                <a:solidFill>
                  <a:srgbClr val="888888"/>
                </a:solidFill>
              </a:defRPr>
            </a:lvl7pPr>
            <a:lvl8pPr marL="0" lvl="7" indent="0" algn="r" rtl="0">
              <a:spcBef>
                <a:spcPts val="0"/>
              </a:spcBef>
              <a:buNone/>
              <a:defRPr>
                <a:solidFill>
                  <a:srgbClr val="888888"/>
                </a:solidFill>
              </a:defRPr>
            </a:lvl8pPr>
            <a:lvl9pPr marL="0" lvl="8" indent="0" algn="r" rtl="0">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
              <a:t>‹#›</a:t>
            </a:fld>
            <a:endParaRPr>
              <a:solidFill>
                <a:schemeClr val="dk2"/>
              </a:solidFil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type="obj">
  <p:cSld name="OBJECT">
    <p:spTree>
      <p:nvGrpSpPr>
        <p:cNvPr id="1" name="Shape 54"/>
        <p:cNvGrpSpPr/>
        <p:nvPr/>
      </p:nvGrpSpPr>
      <p:grpSpPr>
        <a:xfrm>
          <a:off x="0" y="0"/>
          <a:ext cx="0" cy="0"/>
          <a:chOff x="0" y="0"/>
          <a:chExt cx="0" cy="0"/>
        </a:xfrm>
      </p:grpSpPr>
      <p:sp>
        <p:nvSpPr>
          <p:cNvPr id="55" name="Google Shape;55;p14"/>
          <p:cNvSpPr txBox="1">
            <a:spLocks noGrp="1"/>
          </p:cNvSpPr>
          <p:nvPr>
            <p:ph type="title"/>
          </p:nvPr>
        </p:nvSpPr>
        <p:spPr>
          <a:xfrm>
            <a:off x="628060" y="2614667"/>
            <a:ext cx="7887900" cy="635100"/>
          </a:xfrm>
          <a:prstGeom prst="rect">
            <a:avLst/>
          </a:prstGeom>
          <a:noFill/>
          <a:ln>
            <a:noFill/>
          </a:ln>
        </p:spPr>
        <p:txBody>
          <a:bodyPr spcFirstLastPara="1" wrap="square" lIns="0" tIns="0" rIns="0" bIns="0" anchor="t" anchorCtr="0">
            <a:noAutofit/>
          </a:bodyPr>
          <a:lstStyle>
            <a:lvl1pPr lvl="0" algn="l" rtl="0">
              <a:spcBef>
                <a:spcPts val="0"/>
              </a:spcBef>
              <a:spcAft>
                <a:spcPts val="0"/>
              </a:spcAft>
              <a:buSzPts val="2800"/>
              <a:buNone/>
              <a:defRPr sz="4000" b="0" i="0">
                <a:solidFill>
                  <a:schemeClr val="dk1"/>
                </a:solidFill>
                <a:latin typeface="Trebuchet MS"/>
                <a:ea typeface="Trebuchet MS"/>
                <a:cs typeface="Trebuchet MS"/>
                <a:sym typeface="Trebuchet MS"/>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6" name="Google Shape;56;p14"/>
          <p:cNvSpPr txBox="1">
            <a:spLocks noGrp="1"/>
          </p:cNvSpPr>
          <p:nvPr>
            <p:ph type="ftr" idx="11"/>
          </p:nvPr>
        </p:nvSpPr>
        <p:spPr>
          <a:xfrm>
            <a:off x="3108960" y="4783455"/>
            <a:ext cx="2926200" cy="257100"/>
          </a:xfrm>
          <a:prstGeom prst="rect">
            <a:avLst/>
          </a:prstGeom>
          <a:noFill/>
          <a:ln>
            <a:noFill/>
          </a:ln>
        </p:spPr>
        <p:txBody>
          <a:bodyPr spcFirstLastPara="1" wrap="square" lIns="0" tIns="0" rIns="0" bIns="0" anchor="t" anchorCtr="0">
            <a:noAutofit/>
          </a:bodyPr>
          <a:lstStyle>
            <a:lvl1pPr lvl="0" algn="ctr"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7" name="Google Shape;57;p14"/>
          <p:cNvSpPr txBox="1">
            <a:spLocks noGrp="1"/>
          </p:cNvSpPr>
          <p:nvPr>
            <p:ph type="dt" idx="10"/>
          </p:nvPr>
        </p:nvSpPr>
        <p:spPr>
          <a:xfrm>
            <a:off x="457200" y="4783455"/>
            <a:ext cx="2103000" cy="257100"/>
          </a:xfrm>
          <a:prstGeom prst="rect">
            <a:avLst/>
          </a:prstGeom>
          <a:noFill/>
          <a:ln>
            <a:noFill/>
          </a:ln>
        </p:spPr>
        <p:txBody>
          <a:bodyPr spcFirstLastPara="1" wrap="square" lIns="0" tIns="0" rIns="0" bIns="0" anchor="t" anchorCtr="0">
            <a:noAutofit/>
          </a:bodyPr>
          <a:lstStyle>
            <a:lvl1pPr lvl="0" algn="l"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8" name="Google Shape;58;p14"/>
          <p:cNvSpPr txBox="1">
            <a:spLocks noGrp="1"/>
          </p:cNvSpPr>
          <p:nvPr>
            <p:ph type="sldNum" idx="12"/>
          </p:nvPr>
        </p:nvSpPr>
        <p:spPr>
          <a:xfrm>
            <a:off x="6583680" y="4783455"/>
            <a:ext cx="2103000" cy="257100"/>
          </a:xfrm>
          <a:prstGeom prst="rect">
            <a:avLst/>
          </a:prstGeom>
          <a:noFill/>
          <a:ln>
            <a:noFill/>
          </a:ln>
        </p:spPr>
        <p:txBody>
          <a:bodyPr spcFirstLastPara="1" wrap="square" lIns="0" tIns="0" rIns="0" bIns="0" anchor="t" anchorCtr="0">
            <a:noAutofit/>
          </a:bodyPr>
          <a:lstStyle>
            <a:lvl1pPr marL="0" lvl="0" indent="0" algn="r" rtl="0">
              <a:spcBef>
                <a:spcPts val="0"/>
              </a:spcBef>
              <a:buNone/>
              <a:defRPr>
                <a:solidFill>
                  <a:srgbClr val="888888"/>
                </a:solidFill>
              </a:defRPr>
            </a:lvl1pPr>
            <a:lvl2pPr marL="0" lvl="1" indent="0" algn="r" rtl="0">
              <a:spcBef>
                <a:spcPts val="0"/>
              </a:spcBef>
              <a:buNone/>
              <a:defRPr>
                <a:solidFill>
                  <a:srgbClr val="888888"/>
                </a:solidFill>
              </a:defRPr>
            </a:lvl2pPr>
            <a:lvl3pPr marL="0" lvl="2" indent="0" algn="r" rtl="0">
              <a:spcBef>
                <a:spcPts val="0"/>
              </a:spcBef>
              <a:buNone/>
              <a:defRPr>
                <a:solidFill>
                  <a:srgbClr val="888888"/>
                </a:solidFill>
              </a:defRPr>
            </a:lvl3pPr>
            <a:lvl4pPr marL="0" lvl="3" indent="0" algn="r" rtl="0">
              <a:spcBef>
                <a:spcPts val="0"/>
              </a:spcBef>
              <a:buNone/>
              <a:defRPr>
                <a:solidFill>
                  <a:srgbClr val="888888"/>
                </a:solidFill>
              </a:defRPr>
            </a:lvl4pPr>
            <a:lvl5pPr marL="0" lvl="4" indent="0" algn="r" rtl="0">
              <a:spcBef>
                <a:spcPts val="0"/>
              </a:spcBef>
              <a:buNone/>
              <a:defRPr>
                <a:solidFill>
                  <a:srgbClr val="888888"/>
                </a:solidFill>
              </a:defRPr>
            </a:lvl5pPr>
            <a:lvl6pPr marL="0" lvl="5" indent="0" algn="r" rtl="0">
              <a:spcBef>
                <a:spcPts val="0"/>
              </a:spcBef>
              <a:buNone/>
              <a:defRPr>
                <a:solidFill>
                  <a:srgbClr val="888888"/>
                </a:solidFill>
              </a:defRPr>
            </a:lvl6pPr>
            <a:lvl7pPr marL="0" lvl="6" indent="0" algn="r" rtl="0">
              <a:spcBef>
                <a:spcPts val="0"/>
              </a:spcBef>
              <a:buNone/>
              <a:defRPr>
                <a:solidFill>
                  <a:srgbClr val="888888"/>
                </a:solidFill>
              </a:defRPr>
            </a:lvl7pPr>
            <a:lvl8pPr marL="0" lvl="7" indent="0" algn="r" rtl="0">
              <a:spcBef>
                <a:spcPts val="0"/>
              </a:spcBef>
              <a:buNone/>
              <a:defRPr>
                <a:solidFill>
                  <a:srgbClr val="888888"/>
                </a:solidFill>
              </a:defRPr>
            </a:lvl8pPr>
            <a:lvl9pPr marL="0" lvl="8" indent="0" algn="r" rtl="0">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
              <a:t>‹#›</a:t>
            </a:fld>
            <a:endParaRPr>
              <a:solidFill>
                <a:schemeClr val="dk2"/>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4" name="Google Shape;64;p15"/>
          <p:cNvSpPr txBox="1"/>
          <p:nvPr/>
        </p:nvSpPr>
        <p:spPr>
          <a:xfrm>
            <a:off x="1057272" y="1288764"/>
            <a:ext cx="1700400" cy="217200"/>
          </a:xfrm>
          <a:prstGeom prst="rect">
            <a:avLst/>
          </a:prstGeom>
          <a:noFill/>
          <a:ln>
            <a:noFill/>
          </a:ln>
        </p:spPr>
        <p:txBody>
          <a:bodyPr spcFirstLastPara="1" wrap="square" lIns="0" tIns="0" rIns="0" bIns="0" anchor="t" anchorCtr="0">
            <a:noAutofit/>
          </a:bodyPr>
          <a:lstStyle/>
          <a:p>
            <a:pPr marL="0" marR="0" lvl="0" indent="0" algn="l" rtl="0">
              <a:lnSpc>
                <a:spcPct val="112142"/>
              </a:lnSpc>
              <a:spcBef>
                <a:spcPts val="0"/>
              </a:spcBef>
              <a:spcAft>
                <a:spcPts val="0"/>
              </a:spcAft>
              <a:buNone/>
            </a:pPr>
            <a:r>
              <a:rPr lang="en" sz="1400" dirty="0">
                <a:solidFill>
                  <a:srgbClr val="FFFFFF"/>
                </a:solidFill>
                <a:latin typeface="Trebuchet MS"/>
                <a:ea typeface="Trebuchet MS"/>
                <a:cs typeface="Trebuchet MS"/>
                <a:sym typeface="Trebuchet MS"/>
              </a:rPr>
              <a:t>EditEdit MasterMaster  texttext stylesstyles</a:t>
            </a:r>
            <a:endParaRPr sz="1400" dirty="0">
              <a:latin typeface="Trebuchet MS"/>
              <a:ea typeface="Trebuchet MS"/>
              <a:cs typeface="Trebuchet MS"/>
              <a:sym typeface="Trebuchet MS"/>
            </a:endParaRPr>
          </a:p>
        </p:txBody>
      </p:sp>
      <p:pic>
        <p:nvPicPr>
          <p:cNvPr id="4" name="Picture 3" descr="Logo, company name&#10;&#10;Description automatically generated">
            <a:extLst>
              <a:ext uri="{FF2B5EF4-FFF2-40B4-BE49-F238E27FC236}">
                <a16:creationId xmlns:a16="http://schemas.microsoft.com/office/drawing/2014/main" id="{B6694CB6-B6E1-4B1A-96F3-D43C0D1FAA0B}"/>
              </a:ext>
            </a:extLst>
          </p:cNvPr>
          <p:cNvPicPr>
            <a:picLocks noChangeAspect="1"/>
          </p:cNvPicPr>
          <p:nvPr/>
        </p:nvPicPr>
        <p:blipFill>
          <a:blip r:embed="rId3"/>
          <a:stretch>
            <a:fillRect/>
          </a:stretch>
        </p:blipFill>
        <p:spPr>
          <a:xfrm>
            <a:off x="5225235" y="1161385"/>
            <a:ext cx="3405963" cy="2820729"/>
          </a:xfrm>
          <a:prstGeom prst="rect">
            <a:avLst/>
          </a:prstGeom>
        </p:spPr>
      </p:pic>
      <p:sp>
        <p:nvSpPr>
          <p:cNvPr id="5" name="TextBox 4">
            <a:extLst>
              <a:ext uri="{FF2B5EF4-FFF2-40B4-BE49-F238E27FC236}">
                <a16:creationId xmlns:a16="http://schemas.microsoft.com/office/drawing/2014/main" id="{7B2D9052-DA56-4630-BE36-AB8167995E78}"/>
              </a:ext>
            </a:extLst>
          </p:cNvPr>
          <p:cNvSpPr txBox="1"/>
          <p:nvPr/>
        </p:nvSpPr>
        <p:spPr>
          <a:xfrm>
            <a:off x="429142" y="2217806"/>
            <a:ext cx="4167963" cy="707886"/>
          </a:xfrm>
          <a:prstGeom prst="rect">
            <a:avLst/>
          </a:prstGeom>
          <a:noFill/>
        </p:spPr>
        <p:txBody>
          <a:bodyPr wrap="square" lIns="91440" tIns="45720" rIns="91440" bIns="45720" rtlCol="0" anchor="t">
            <a:spAutoFit/>
          </a:bodyPr>
          <a:lstStyle/>
          <a:p>
            <a:pPr algn="ctr"/>
            <a:r>
              <a:rPr lang="en-US" sz="2000" b="1" dirty="0"/>
              <a:t>Practical Lecture : </a:t>
            </a:r>
            <a:r>
              <a:rPr lang="en-US" sz="2000" dirty="0"/>
              <a:t>Type conversion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endParaRPr lang="en-US" sz="1800" dirty="0">
              <a:latin typeface="Calibri"/>
              <a:cs typeface="Calibri"/>
            </a:endParaRPr>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a:solidFill>
                  <a:srgbClr val="FFFFFF"/>
                </a:solidFill>
                <a:latin typeface="Calibri"/>
                <a:cs typeface="Calibri"/>
              </a:rPr>
              <a:t>Types of inheritance</a:t>
            </a:r>
            <a:endParaRPr lang="en" sz="2400" b="1" dirty="0">
              <a:solidFill>
                <a:srgbClr val="FFFFFF"/>
              </a:solidFill>
              <a:latin typeface="Calibri" panose="020F0502020204030204" pitchFamily="34" charset="0"/>
              <a:cs typeface="Calibri" panose="020F0502020204030204" pitchFamily="34" charset="0"/>
            </a:endParaRPr>
          </a:p>
        </p:txBody>
      </p:sp>
      <p:sp>
        <p:nvSpPr>
          <p:cNvPr id="5" name="Google Shape;100;p19"/>
          <p:cNvSpPr txBox="1"/>
          <p:nvPr/>
        </p:nvSpPr>
        <p:spPr>
          <a:xfrm>
            <a:off x="236085" y="823720"/>
            <a:ext cx="8952289" cy="4379804"/>
          </a:xfrm>
          <a:prstGeom prst="rect">
            <a:avLst/>
          </a:prstGeom>
          <a:noFill/>
          <a:ln>
            <a:noFill/>
          </a:ln>
        </p:spPr>
        <p:txBody>
          <a:bodyPr spcFirstLastPara="1" wrap="square" lIns="91425" tIns="91425" rIns="91425" bIns="91425" anchor="t" anchorCtr="0">
            <a:noAutofit/>
          </a:bodyPr>
          <a:lstStyle/>
          <a:p>
            <a:pPr marL="342900" indent="-342900">
              <a:buFont typeface="+mj-lt"/>
              <a:buAutoNum type="arabicPeriod"/>
            </a:pPr>
            <a:r>
              <a:rPr lang="en-US" sz="1800" dirty="0">
                <a:latin typeface="Calibri"/>
              </a:rPr>
              <a:t>Single inheritance :  This is a form of inheritance in which a class inherits only one parent class.  </a:t>
            </a:r>
          </a:p>
          <a:p>
            <a:pPr marL="342900" indent="-342900">
              <a:buFont typeface="+mj-lt"/>
              <a:buAutoNum type="arabicPeriod"/>
            </a:pPr>
            <a:endParaRPr lang="en-US" sz="1800" dirty="0">
              <a:latin typeface="Calibri"/>
            </a:endParaRPr>
          </a:p>
          <a:p>
            <a:pPr marL="342900" indent="-342900">
              <a:buFont typeface="+mj-lt"/>
              <a:buAutoNum type="arabicPeriod"/>
            </a:pPr>
            <a:r>
              <a:rPr lang="en-US" sz="1800" dirty="0">
                <a:latin typeface="Calibri"/>
                <a:ea typeface="Calibri"/>
                <a:cs typeface="Calibri"/>
              </a:rPr>
              <a:t>Multi-level inheritance : In this form of inheritance , a base class is inherited by a derived class, which further becomes base class and inherited by next level derived class and so on</a:t>
            </a:r>
          </a:p>
          <a:p>
            <a:pPr marL="342900" indent="-342900">
              <a:buFont typeface="+mj-lt"/>
              <a:buAutoNum type="arabicPeriod"/>
            </a:pPr>
            <a:endParaRPr lang="en-US" sz="1800" dirty="0">
              <a:latin typeface="Calibri"/>
              <a:ea typeface="Calibri"/>
              <a:cs typeface="Calibri"/>
            </a:endParaRPr>
          </a:p>
          <a:p>
            <a:pPr marL="342900" indent="-342900">
              <a:buFont typeface="+mj-lt"/>
              <a:buAutoNum type="arabicPeriod"/>
            </a:pPr>
            <a:r>
              <a:rPr lang="en-US" sz="1800" dirty="0">
                <a:latin typeface="Calibri"/>
                <a:ea typeface="Calibri"/>
                <a:cs typeface="Calibri"/>
              </a:rPr>
              <a:t>Multiple inheritance : Here  a class inherits more than one parent class. </a:t>
            </a:r>
          </a:p>
          <a:p>
            <a:pPr marL="342900" indent="-342900">
              <a:buFont typeface="+mj-lt"/>
              <a:buAutoNum type="arabicPeriod"/>
            </a:pPr>
            <a:endParaRPr lang="en-US" sz="1800" dirty="0">
              <a:latin typeface="Calibri"/>
              <a:ea typeface="Calibri"/>
              <a:cs typeface="Calibri"/>
            </a:endParaRPr>
          </a:p>
          <a:p>
            <a:pPr marL="342900" indent="-342900">
              <a:buFont typeface="+mj-lt"/>
              <a:buAutoNum type="arabicPeriod"/>
            </a:pPr>
            <a:r>
              <a:rPr lang="en-US" sz="1800" dirty="0">
                <a:latin typeface="Calibri"/>
                <a:ea typeface="Calibri"/>
                <a:cs typeface="Calibri"/>
              </a:rPr>
              <a:t>Hierarchical inheritance:  In this, various child classes inherit a single Parent class. </a:t>
            </a:r>
            <a:endParaRPr lang="en-US" sz="1800" dirty="0">
              <a:latin typeface="Calibri"/>
            </a:endParaRPr>
          </a:p>
          <a:p>
            <a:pPr marL="342900" indent="-342900">
              <a:buFont typeface="+mj-lt"/>
              <a:buAutoNum type="arabicPeriod"/>
            </a:pPr>
            <a:endParaRPr lang="en-US" sz="1800" dirty="0">
              <a:latin typeface="Calibri"/>
            </a:endParaRPr>
          </a:p>
          <a:p>
            <a:pPr marL="342900" indent="-342900">
              <a:buFont typeface="+mj-lt"/>
              <a:buAutoNum type="arabicPeriod"/>
            </a:pPr>
            <a:r>
              <a:rPr lang="en-US" sz="1800" dirty="0">
                <a:latin typeface="Calibri"/>
              </a:rPr>
              <a:t>Hybrid inheritance: It is the combination of  multi-level, multiple and hierarchical inheritance. </a:t>
            </a:r>
          </a:p>
          <a:p>
            <a:endParaRPr lang="en-US" sz="1800" dirty="0">
              <a:latin typeface="Calibri"/>
            </a:endParaRPr>
          </a:p>
          <a:p>
            <a:endParaRPr lang="en-US" sz="1800" b="1" dirty="0">
              <a:latin typeface="Calibri"/>
            </a:endParaRPr>
          </a:p>
          <a:p>
            <a:pPr marL="342900" indent="-342900">
              <a:buFont typeface="+mj-lt"/>
              <a:buAutoNum type="arabicPeriod"/>
            </a:pPr>
            <a:endParaRPr lang="en-US" sz="1800" dirty="0">
              <a:latin typeface="Calibri"/>
            </a:endParaRPr>
          </a:p>
          <a:p>
            <a:pPr marL="342900" indent="-342900">
              <a:buFont typeface="+mj-lt"/>
              <a:buAutoNum type="arabicPeriod"/>
            </a:pPr>
            <a:endParaRPr lang="en-US" sz="1800" dirty="0">
              <a:latin typeface="Calibri"/>
            </a:endParaRPr>
          </a:p>
          <a:p>
            <a:pPr marL="342900" indent="-342900">
              <a:buFont typeface="+mj-lt"/>
              <a:buAutoNum type="arabicPeriod"/>
            </a:pPr>
            <a:endParaRPr lang="en-US" sz="1800" dirty="0">
              <a:latin typeface="Calibri"/>
            </a:endParaRPr>
          </a:p>
          <a:p>
            <a:pPr marL="342900" indent="-342900">
              <a:buFont typeface="+mj-lt"/>
              <a:buAutoNum type="arabicPeriod"/>
            </a:pPr>
            <a:endParaRPr lang="en-US" sz="1800" dirty="0">
              <a:latin typeface="Calibri"/>
            </a:endParaRPr>
          </a:p>
          <a:p>
            <a:pPr marL="342900" indent="-342900">
              <a:buFont typeface="+mj-lt"/>
              <a:buAutoNum type="arabicPeriod"/>
            </a:pPr>
            <a:endParaRPr lang="en-US" sz="1800" dirty="0">
              <a:latin typeface="Calibri"/>
            </a:endParaRPr>
          </a:p>
          <a:p>
            <a:pPr marL="342900" indent="-342900">
              <a:buFont typeface="+mj-lt"/>
              <a:buAutoNum type="arabicPeriod"/>
            </a:pPr>
            <a:endParaRPr lang="en-US" sz="1800" dirty="0">
              <a:latin typeface="Calibri"/>
            </a:endParaRPr>
          </a:p>
          <a:p>
            <a:pPr marL="342900" indent="-342900">
              <a:buFont typeface="+mj-lt"/>
              <a:buAutoNum type="arabicPeriod"/>
            </a:pPr>
            <a:endParaRPr lang="en-US" sz="1800" dirty="0">
              <a:latin typeface="Calibri"/>
            </a:endParaRPr>
          </a:p>
          <a:p>
            <a:pPr marL="342900" indent="-342900">
              <a:buFont typeface="+mj-lt"/>
              <a:buAutoNum type="arabicPeriod"/>
            </a:pPr>
            <a:endParaRPr lang="en-US" sz="1800" dirty="0">
              <a:latin typeface="Calibri"/>
            </a:endParaRPr>
          </a:p>
          <a:p>
            <a:pPr marL="342900" indent="-342900">
              <a:buFont typeface="+mj-lt"/>
              <a:buAutoNum type="arabicPeriod"/>
            </a:pPr>
            <a:endParaRPr lang="en-US" sz="1800" dirty="0">
              <a:latin typeface="Calibri"/>
            </a:endParaRPr>
          </a:p>
          <a:p>
            <a:pPr marL="342900" indent="-342900">
              <a:buFont typeface="+mj-lt"/>
              <a:buAutoNum type="arabicPeriod"/>
            </a:pPr>
            <a:endParaRPr lang="en-US" sz="1800" dirty="0">
              <a:latin typeface="Calibri"/>
            </a:endParaRPr>
          </a:p>
          <a:p>
            <a:pPr marL="342900" indent="-342900">
              <a:buFont typeface="+mj-lt"/>
              <a:buAutoNum type="arabicPeriod"/>
            </a:pPr>
            <a:endParaRPr lang="en-US" sz="1800" dirty="0">
              <a:latin typeface="Calibri"/>
            </a:endParaRPr>
          </a:p>
          <a:p>
            <a:pPr marL="342900" indent="-342900">
              <a:buFont typeface="+mj-lt"/>
              <a:buAutoNum type="arabicPeriod"/>
            </a:pPr>
            <a:endParaRPr lang="en-US" sz="1800" dirty="0">
              <a:latin typeface="Calibri"/>
            </a:endParaRPr>
          </a:p>
          <a:p>
            <a:pPr marL="342900" indent="-342900">
              <a:buFont typeface="+mj-lt"/>
              <a:buAutoNum type="arabicPeriod"/>
            </a:pPr>
            <a:endParaRPr lang="en-US" sz="1800" dirty="0">
              <a:latin typeface="Calibri"/>
            </a:endParaRPr>
          </a:p>
          <a:p>
            <a:pPr marL="342900" indent="-342900">
              <a:buFont typeface="+mj-lt"/>
              <a:buAutoNum type="arabicPeriod"/>
            </a:pPr>
            <a:endParaRPr lang="en-US" sz="1800" dirty="0">
              <a:latin typeface="Calibri"/>
            </a:endParaRPr>
          </a:p>
          <a:p>
            <a:pPr marL="342900" indent="-342900">
              <a:buFont typeface="+mj-lt"/>
              <a:buAutoNum type="arabicPeriod"/>
            </a:pPr>
            <a:endParaRPr lang="en-US" sz="1800" dirty="0">
              <a:latin typeface="Calibri"/>
            </a:endParaRPr>
          </a:p>
        </p:txBody>
      </p:sp>
    </p:spTree>
    <p:extLst>
      <p:ext uri="{BB962C8B-B14F-4D97-AF65-F5344CB8AC3E}">
        <p14:creationId xmlns:p14="http://schemas.microsoft.com/office/powerpoint/2010/main" val="14687363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endParaRPr lang="en-US" sz="2400" dirty="0">
              <a:latin typeface="Calibri"/>
            </a:endParaRPr>
          </a:p>
          <a:p>
            <a:endParaRPr lang="en-US" sz="2400" dirty="0">
              <a:latin typeface="Calibri"/>
            </a:endParaRPr>
          </a:p>
          <a:p>
            <a:endParaRPr lang="en-US" sz="2400" dirty="0">
              <a:latin typeface="Calibri"/>
            </a:endParaRPr>
          </a:p>
          <a:p>
            <a:endParaRPr lang="en-US" sz="2400" dirty="0">
              <a:latin typeface="Calibri"/>
            </a:endParaRPr>
          </a:p>
          <a:p>
            <a:endParaRPr lang="en-US" sz="2400" dirty="0">
              <a:latin typeface="Calibri"/>
            </a:endParaRPr>
          </a:p>
          <a:p>
            <a:endParaRPr lang="en-US" sz="2400" dirty="0">
              <a:latin typeface="Calibri"/>
            </a:endParaRPr>
          </a:p>
          <a:p>
            <a:endParaRPr lang="en-US" sz="2400" dirty="0">
              <a:latin typeface="Calibri"/>
            </a:endParaRPr>
          </a:p>
          <a:p>
            <a:endParaRPr lang="en-US" sz="2400" dirty="0">
              <a:latin typeface="Calibri"/>
            </a:endParaRPr>
          </a:p>
          <a:p>
            <a:endParaRPr lang="en-US" sz="2400" dirty="0">
              <a:latin typeface="Calibri"/>
            </a:endParaRPr>
          </a:p>
          <a:p>
            <a:endParaRPr lang="en-US" sz="2400" dirty="0">
              <a:latin typeface="Calibri"/>
            </a:endParaRPr>
          </a:p>
          <a:p>
            <a:r>
              <a:rPr lang="en-US" sz="2400" dirty="0">
                <a:latin typeface="Calibri"/>
              </a:rPr>
              <a:t> </a:t>
            </a:r>
            <a:r>
              <a:rPr lang="en-US" sz="2400" dirty="0" err="1">
                <a:latin typeface="Calibri"/>
              </a:rPr>
              <a:t>Eg</a:t>
            </a:r>
            <a:r>
              <a:rPr lang="en-US" sz="2400" dirty="0">
                <a:latin typeface="Calibri"/>
              </a:rPr>
              <a:t>. Parent-child, Animal- Dog,  Fruit - Apple , doctor- pediatrician</a:t>
            </a:r>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a:solidFill>
                  <a:srgbClr val="FFFFFF"/>
                </a:solidFill>
                <a:latin typeface="Calibri"/>
                <a:cs typeface="Calibri"/>
              </a:rPr>
              <a:t>Single Inheritance</a:t>
            </a:r>
            <a:endParaRPr lang="en" sz="2400" b="1" dirty="0">
              <a:solidFill>
                <a:srgbClr val="FFFFFF"/>
              </a:solidFill>
              <a:latin typeface="Calibri" panose="020F0502020204030204" pitchFamily="34" charset="0"/>
              <a:cs typeface="Calibri" panose="020F0502020204030204" pitchFamily="34" charset="0"/>
            </a:endParaRPr>
          </a:p>
        </p:txBody>
      </p:sp>
      <p:pic>
        <p:nvPicPr>
          <p:cNvPr id="2050"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28596" t="33621" r="38204" b="39871"/>
          <a:stretch/>
        </p:blipFill>
        <p:spPr bwMode="auto">
          <a:xfrm>
            <a:off x="1103586" y="1032622"/>
            <a:ext cx="6233790" cy="2798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4918841" y="2711669"/>
            <a:ext cx="1576552" cy="307777"/>
          </a:xfrm>
          <a:prstGeom prst="rect">
            <a:avLst/>
          </a:prstGeom>
          <a:solidFill>
            <a:schemeClr val="bg1"/>
          </a:solidFill>
        </p:spPr>
        <p:txBody>
          <a:bodyPr wrap="square" rtlCol="0">
            <a:spAutoFit/>
          </a:bodyPr>
          <a:lstStyle/>
          <a:p>
            <a:endParaRPr lang="en-IN" dirty="0"/>
          </a:p>
        </p:txBody>
      </p:sp>
    </p:spTree>
    <p:extLst>
      <p:ext uri="{BB962C8B-B14F-4D97-AF65-F5344CB8AC3E}">
        <p14:creationId xmlns:p14="http://schemas.microsoft.com/office/powerpoint/2010/main" val="16350973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endParaRPr lang="en-US" sz="2400" dirty="0">
              <a:latin typeface="Calibri"/>
            </a:endParaRPr>
          </a:p>
          <a:p>
            <a:endParaRPr lang="en-US" sz="2400" dirty="0">
              <a:latin typeface="Calibri"/>
            </a:endParaRPr>
          </a:p>
          <a:p>
            <a:endParaRPr lang="en-US" sz="2400" dirty="0">
              <a:latin typeface="Calibri"/>
            </a:endParaRPr>
          </a:p>
          <a:p>
            <a:endParaRPr lang="en-US" sz="2400" dirty="0">
              <a:latin typeface="Calibri"/>
            </a:endParaRPr>
          </a:p>
          <a:p>
            <a:endParaRPr lang="en-US" sz="2400" dirty="0">
              <a:latin typeface="Calibri"/>
            </a:endParaRPr>
          </a:p>
          <a:p>
            <a:endParaRPr lang="en-US" sz="2400" dirty="0">
              <a:latin typeface="Calibri"/>
            </a:endParaRPr>
          </a:p>
          <a:p>
            <a:endParaRPr lang="en-US" sz="2400" dirty="0">
              <a:latin typeface="Calibri"/>
            </a:endParaRPr>
          </a:p>
          <a:p>
            <a:endParaRPr lang="en-US" sz="2400" dirty="0">
              <a:latin typeface="Calibri"/>
            </a:endParaRPr>
          </a:p>
          <a:p>
            <a:endParaRPr lang="en-US" sz="2400" dirty="0">
              <a:latin typeface="Calibri"/>
            </a:endParaRPr>
          </a:p>
          <a:p>
            <a:endParaRPr lang="en-US" sz="2400" dirty="0">
              <a:latin typeface="Calibri"/>
            </a:endParaRPr>
          </a:p>
          <a:p>
            <a:r>
              <a:rPr lang="en-US" sz="2400" dirty="0">
                <a:latin typeface="Calibri"/>
              </a:rPr>
              <a:t> </a:t>
            </a:r>
            <a:r>
              <a:rPr lang="en-US" sz="2400" dirty="0" err="1">
                <a:latin typeface="Calibri"/>
              </a:rPr>
              <a:t>Eg</a:t>
            </a:r>
            <a:r>
              <a:rPr lang="en-US" sz="2400" dirty="0">
                <a:latin typeface="Calibri"/>
              </a:rPr>
              <a:t>. </a:t>
            </a:r>
            <a:r>
              <a:rPr lang="en-US" sz="2400" dirty="0">
                <a:latin typeface="Calibri"/>
                <a:ea typeface="Calibri"/>
                <a:cs typeface="Calibri"/>
              </a:rPr>
              <a:t>Grandfather- Father- Child, Vehicle-Car- Audi, Doctor- Orthopedic- </a:t>
            </a:r>
            <a:r>
              <a:rPr lang="en-US" sz="2400" dirty="0" err="1">
                <a:latin typeface="Calibri"/>
                <a:ea typeface="Calibri"/>
                <a:cs typeface="Calibri"/>
              </a:rPr>
              <a:t>KneeSurgeon</a:t>
            </a:r>
            <a:endParaRPr lang="en-US" sz="2400" dirty="0">
              <a:latin typeface="Calibri"/>
              <a:ea typeface="Calibri"/>
              <a:cs typeface="Calibri"/>
            </a:endParaRPr>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a:solidFill>
                  <a:srgbClr val="FFFFFF"/>
                </a:solidFill>
                <a:latin typeface="Calibri"/>
                <a:cs typeface="Calibri"/>
              </a:rPr>
              <a:t>Multi-level Inheritance</a:t>
            </a:r>
            <a:endParaRPr lang="en" sz="2400" b="1" dirty="0">
              <a:solidFill>
                <a:srgbClr val="FFFFFF"/>
              </a:solidFill>
              <a:latin typeface="Calibri" panose="020F0502020204030204" pitchFamily="34" charset="0"/>
              <a:cs typeface="Calibri" panose="020F0502020204030204" pitchFamily="34" charset="0"/>
            </a:endParaRPr>
          </a:p>
        </p:txBody>
      </p:sp>
      <p:sp>
        <p:nvSpPr>
          <p:cNvPr id="2" name="TextBox 1"/>
          <p:cNvSpPr txBox="1"/>
          <p:nvPr/>
        </p:nvSpPr>
        <p:spPr>
          <a:xfrm>
            <a:off x="4918841" y="2711669"/>
            <a:ext cx="1576552" cy="307777"/>
          </a:xfrm>
          <a:prstGeom prst="rect">
            <a:avLst/>
          </a:prstGeom>
          <a:solidFill>
            <a:schemeClr val="bg1"/>
          </a:solidFill>
        </p:spPr>
        <p:txBody>
          <a:bodyPr wrap="square" rtlCol="0">
            <a:spAutoFit/>
          </a:bodyPr>
          <a:lstStyle/>
          <a:p>
            <a:endParaRPr lang="en-IN" dirty="0"/>
          </a:p>
        </p:txBody>
      </p:sp>
      <p:pic>
        <p:nvPicPr>
          <p:cNvPr id="3074"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31867" t="24354" r="38325" b="22845"/>
          <a:stretch/>
        </p:blipFill>
        <p:spPr bwMode="auto">
          <a:xfrm>
            <a:off x="1623848" y="671320"/>
            <a:ext cx="6148551" cy="37193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5265683" y="1292767"/>
            <a:ext cx="1844565" cy="307777"/>
          </a:xfrm>
          <a:prstGeom prst="rect">
            <a:avLst/>
          </a:prstGeom>
          <a:solidFill>
            <a:schemeClr val="bg1"/>
          </a:solidFill>
        </p:spPr>
        <p:txBody>
          <a:bodyPr wrap="square" rtlCol="0">
            <a:spAutoFit/>
          </a:bodyPr>
          <a:lstStyle/>
          <a:p>
            <a:endParaRPr lang="en-IN" dirty="0"/>
          </a:p>
        </p:txBody>
      </p:sp>
    </p:spTree>
    <p:extLst>
      <p:ext uri="{BB962C8B-B14F-4D97-AF65-F5344CB8AC3E}">
        <p14:creationId xmlns:p14="http://schemas.microsoft.com/office/powerpoint/2010/main" val="15828864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endParaRPr lang="en-US" sz="2400" dirty="0">
              <a:latin typeface="Calibri"/>
            </a:endParaRPr>
          </a:p>
          <a:p>
            <a:endParaRPr lang="en-US" sz="2400" dirty="0">
              <a:latin typeface="Calibri"/>
            </a:endParaRPr>
          </a:p>
          <a:p>
            <a:endParaRPr lang="en-US" sz="2400" dirty="0">
              <a:latin typeface="Calibri"/>
            </a:endParaRPr>
          </a:p>
          <a:p>
            <a:endParaRPr lang="en-US" sz="2400" dirty="0">
              <a:latin typeface="Calibri"/>
            </a:endParaRPr>
          </a:p>
          <a:p>
            <a:endParaRPr lang="en-US" sz="2400" dirty="0">
              <a:latin typeface="Calibri"/>
            </a:endParaRPr>
          </a:p>
          <a:p>
            <a:endParaRPr lang="en-US" sz="2400" dirty="0">
              <a:latin typeface="Calibri"/>
            </a:endParaRPr>
          </a:p>
          <a:p>
            <a:endParaRPr lang="en-US" sz="2400" dirty="0">
              <a:latin typeface="Calibri"/>
            </a:endParaRPr>
          </a:p>
          <a:p>
            <a:endParaRPr lang="en-US" sz="2400" dirty="0">
              <a:latin typeface="Calibri"/>
            </a:endParaRPr>
          </a:p>
          <a:p>
            <a:endParaRPr lang="en-US" sz="2400" dirty="0">
              <a:latin typeface="Calibri"/>
            </a:endParaRPr>
          </a:p>
          <a:p>
            <a:r>
              <a:rPr lang="en-US" sz="2400" dirty="0">
                <a:latin typeface="Calibri"/>
              </a:rPr>
              <a:t> </a:t>
            </a:r>
            <a:r>
              <a:rPr lang="en-US" sz="2400" dirty="0" err="1">
                <a:latin typeface="Calibri"/>
              </a:rPr>
              <a:t>Eg</a:t>
            </a:r>
            <a:r>
              <a:rPr lang="en-US" sz="2400" dirty="0">
                <a:latin typeface="Calibri"/>
              </a:rPr>
              <a:t>. </a:t>
            </a:r>
            <a:r>
              <a:rPr lang="en-US" sz="2400" dirty="0">
                <a:latin typeface="Calibri"/>
                <a:ea typeface="Calibri"/>
                <a:cs typeface="Calibri"/>
              </a:rPr>
              <a:t>Mother, Father- Child ,  student , Teacher- Teaching Assistant</a:t>
            </a:r>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a:solidFill>
                  <a:srgbClr val="FFFFFF"/>
                </a:solidFill>
                <a:latin typeface="Calibri"/>
                <a:cs typeface="Calibri"/>
              </a:rPr>
              <a:t>Multiple Inheritance</a:t>
            </a:r>
            <a:endParaRPr lang="en" sz="2400" b="1" dirty="0">
              <a:solidFill>
                <a:srgbClr val="FFFFFF"/>
              </a:solidFill>
              <a:latin typeface="Calibri" panose="020F0502020204030204" pitchFamily="34" charset="0"/>
              <a:cs typeface="Calibri" panose="020F0502020204030204" pitchFamily="34" charset="0"/>
            </a:endParaRPr>
          </a:p>
        </p:txBody>
      </p:sp>
      <p:sp>
        <p:nvSpPr>
          <p:cNvPr id="2" name="TextBox 1"/>
          <p:cNvSpPr txBox="1"/>
          <p:nvPr/>
        </p:nvSpPr>
        <p:spPr>
          <a:xfrm>
            <a:off x="4918841" y="2711669"/>
            <a:ext cx="1576552" cy="307777"/>
          </a:xfrm>
          <a:prstGeom prst="rect">
            <a:avLst/>
          </a:prstGeom>
          <a:solidFill>
            <a:schemeClr val="bg1"/>
          </a:solidFill>
        </p:spPr>
        <p:txBody>
          <a:bodyPr wrap="square" rtlCol="0">
            <a:spAutoFit/>
          </a:bodyPr>
          <a:lstStyle/>
          <a:p>
            <a:endParaRPr lang="en-IN" dirty="0"/>
          </a:p>
        </p:txBody>
      </p:sp>
      <p:sp>
        <p:nvSpPr>
          <p:cNvPr id="3" name="TextBox 2"/>
          <p:cNvSpPr txBox="1"/>
          <p:nvPr/>
        </p:nvSpPr>
        <p:spPr>
          <a:xfrm>
            <a:off x="5265683" y="1292767"/>
            <a:ext cx="1844565" cy="307777"/>
          </a:xfrm>
          <a:prstGeom prst="rect">
            <a:avLst/>
          </a:prstGeom>
          <a:solidFill>
            <a:schemeClr val="bg1"/>
          </a:solidFill>
        </p:spPr>
        <p:txBody>
          <a:bodyPr wrap="square" rtlCol="0">
            <a:spAutoFit/>
          </a:bodyPr>
          <a:lstStyle/>
          <a:p>
            <a:endParaRPr lang="en-IN" dirty="0"/>
          </a:p>
        </p:txBody>
      </p:sp>
      <p:pic>
        <p:nvPicPr>
          <p:cNvPr id="4099"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25766" t="19197" r="33521" b="52613"/>
          <a:stretch/>
        </p:blipFill>
        <p:spPr bwMode="auto">
          <a:xfrm>
            <a:off x="1671145" y="1130726"/>
            <a:ext cx="6855502" cy="26687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6960913" y="1965596"/>
            <a:ext cx="1056290" cy="307777"/>
          </a:xfrm>
          <a:prstGeom prst="rect">
            <a:avLst/>
          </a:prstGeom>
          <a:solidFill>
            <a:schemeClr val="bg1"/>
          </a:solidFill>
        </p:spPr>
        <p:txBody>
          <a:bodyPr wrap="square" rtlCol="0">
            <a:spAutoFit/>
          </a:bodyPr>
          <a:lstStyle/>
          <a:p>
            <a:endParaRPr lang="en-IN" dirty="0"/>
          </a:p>
        </p:txBody>
      </p:sp>
    </p:spTree>
    <p:extLst>
      <p:ext uri="{BB962C8B-B14F-4D97-AF65-F5344CB8AC3E}">
        <p14:creationId xmlns:p14="http://schemas.microsoft.com/office/powerpoint/2010/main" val="33857376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endParaRPr lang="en-US" sz="2400" dirty="0">
              <a:latin typeface="Calibri"/>
            </a:endParaRPr>
          </a:p>
          <a:p>
            <a:endParaRPr lang="en-US" sz="2400" dirty="0">
              <a:latin typeface="Calibri"/>
            </a:endParaRPr>
          </a:p>
          <a:p>
            <a:endParaRPr lang="en-US" sz="2400" dirty="0">
              <a:latin typeface="Calibri"/>
            </a:endParaRPr>
          </a:p>
          <a:p>
            <a:endParaRPr lang="en-US" sz="2400" dirty="0">
              <a:latin typeface="Calibri"/>
            </a:endParaRPr>
          </a:p>
          <a:p>
            <a:endParaRPr lang="en-US" sz="2400" dirty="0">
              <a:latin typeface="Calibri"/>
            </a:endParaRPr>
          </a:p>
          <a:p>
            <a:endParaRPr lang="en-US" sz="2400" dirty="0">
              <a:latin typeface="Calibri"/>
            </a:endParaRPr>
          </a:p>
          <a:p>
            <a:endParaRPr lang="en-US" sz="2400" dirty="0">
              <a:latin typeface="Calibri"/>
            </a:endParaRPr>
          </a:p>
          <a:p>
            <a:endParaRPr lang="en-US" sz="2400" dirty="0">
              <a:latin typeface="Calibri"/>
            </a:endParaRPr>
          </a:p>
          <a:p>
            <a:r>
              <a:rPr lang="en-US" sz="2400" dirty="0">
                <a:latin typeface="Calibri"/>
              </a:rPr>
              <a:t> </a:t>
            </a:r>
            <a:r>
              <a:rPr lang="en-US" sz="2400" dirty="0" err="1">
                <a:latin typeface="Calibri"/>
              </a:rPr>
              <a:t>Eg</a:t>
            </a:r>
            <a:r>
              <a:rPr lang="en-US" sz="2400" dirty="0">
                <a:latin typeface="Calibri"/>
              </a:rPr>
              <a:t>. </a:t>
            </a:r>
            <a:r>
              <a:rPr lang="en-US" sz="2400" dirty="0">
                <a:latin typeface="Calibri"/>
                <a:ea typeface="Calibri"/>
                <a:cs typeface="Calibri"/>
              </a:rPr>
              <a:t>Animal- Dog, lion, cat </a:t>
            </a:r>
            <a:r>
              <a:rPr lang="en-US" sz="2400" dirty="0" err="1">
                <a:latin typeface="Calibri"/>
                <a:ea typeface="Calibri"/>
                <a:cs typeface="Calibri"/>
              </a:rPr>
              <a:t>etc</a:t>
            </a:r>
            <a:r>
              <a:rPr lang="en-US" sz="2400" dirty="0">
                <a:latin typeface="Calibri"/>
                <a:ea typeface="Calibri"/>
                <a:cs typeface="Calibri"/>
              </a:rPr>
              <a:t>,</a:t>
            </a:r>
          </a:p>
          <a:p>
            <a:r>
              <a:rPr lang="en-US" sz="2400" dirty="0">
                <a:latin typeface="Calibri"/>
                <a:ea typeface="Calibri"/>
                <a:cs typeface="Calibri"/>
              </a:rPr>
              <a:t> Fruit- Apple, Mango </a:t>
            </a:r>
            <a:r>
              <a:rPr lang="en-US" sz="2400" dirty="0" err="1">
                <a:latin typeface="Calibri"/>
                <a:ea typeface="Calibri"/>
                <a:cs typeface="Calibri"/>
              </a:rPr>
              <a:t>etc</a:t>
            </a:r>
            <a:r>
              <a:rPr lang="en-US" sz="2400" dirty="0">
                <a:latin typeface="Calibri"/>
                <a:ea typeface="Calibri"/>
                <a:cs typeface="Calibri"/>
              </a:rPr>
              <a:t>,   </a:t>
            </a:r>
          </a:p>
          <a:p>
            <a:r>
              <a:rPr lang="en-US" sz="2400" dirty="0">
                <a:latin typeface="Calibri"/>
                <a:ea typeface="Calibri"/>
                <a:cs typeface="Calibri"/>
              </a:rPr>
              <a:t> Person- student ,Teacher, scientist, Engineer </a:t>
            </a:r>
            <a:r>
              <a:rPr lang="en-US" sz="2400" dirty="0" err="1">
                <a:latin typeface="Calibri"/>
                <a:ea typeface="Calibri"/>
                <a:cs typeface="Calibri"/>
              </a:rPr>
              <a:t>etc</a:t>
            </a:r>
            <a:endParaRPr lang="en-US" sz="2400" dirty="0">
              <a:latin typeface="Calibri"/>
              <a:ea typeface="Calibri"/>
              <a:cs typeface="Calibri"/>
            </a:endParaRPr>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a:solidFill>
                  <a:srgbClr val="FFFFFF"/>
                </a:solidFill>
                <a:latin typeface="Calibri"/>
                <a:cs typeface="Calibri"/>
              </a:rPr>
              <a:t>Hierarchical Inheritance</a:t>
            </a:r>
            <a:endParaRPr lang="en" sz="2400" b="1" dirty="0">
              <a:solidFill>
                <a:srgbClr val="FFFFFF"/>
              </a:solidFill>
              <a:latin typeface="Calibri" panose="020F0502020204030204" pitchFamily="34" charset="0"/>
              <a:cs typeface="Calibri" panose="020F0502020204030204" pitchFamily="34" charset="0"/>
            </a:endParaRPr>
          </a:p>
        </p:txBody>
      </p:sp>
      <p:sp>
        <p:nvSpPr>
          <p:cNvPr id="2" name="TextBox 1"/>
          <p:cNvSpPr txBox="1"/>
          <p:nvPr/>
        </p:nvSpPr>
        <p:spPr>
          <a:xfrm>
            <a:off x="4918841" y="2711669"/>
            <a:ext cx="1576552" cy="307777"/>
          </a:xfrm>
          <a:prstGeom prst="rect">
            <a:avLst/>
          </a:prstGeom>
          <a:solidFill>
            <a:schemeClr val="bg1"/>
          </a:solidFill>
        </p:spPr>
        <p:txBody>
          <a:bodyPr wrap="square" rtlCol="0">
            <a:spAutoFit/>
          </a:bodyPr>
          <a:lstStyle/>
          <a:p>
            <a:endParaRPr lang="en-IN" dirty="0"/>
          </a:p>
        </p:txBody>
      </p:sp>
      <p:sp>
        <p:nvSpPr>
          <p:cNvPr id="3" name="TextBox 2"/>
          <p:cNvSpPr txBox="1"/>
          <p:nvPr/>
        </p:nvSpPr>
        <p:spPr>
          <a:xfrm>
            <a:off x="5265683" y="1292767"/>
            <a:ext cx="1844565" cy="307777"/>
          </a:xfrm>
          <a:prstGeom prst="rect">
            <a:avLst/>
          </a:prstGeom>
          <a:solidFill>
            <a:schemeClr val="bg1"/>
          </a:solidFill>
        </p:spPr>
        <p:txBody>
          <a:bodyPr wrap="square" rtlCol="0">
            <a:spAutoFit/>
          </a:bodyPr>
          <a:lstStyle/>
          <a:p>
            <a:endParaRPr lang="en-IN" dirty="0"/>
          </a:p>
        </p:txBody>
      </p:sp>
      <p:sp>
        <p:nvSpPr>
          <p:cNvPr id="4" name="TextBox 3"/>
          <p:cNvSpPr txBox="1"/>
          <p:nvPr/>
        </p:nvSpPr>
        <p:spPr>
          <a:xfrm>
            <a:off x="6960913" y="1965596"/>
            <a:ext cx="1056290" cy="307777"/>
          </a:xfrm>
          <a:prstGeom prst="rect">
            <a:avLst/>
          </a:prstGeom>
          <a:solidFill>
            <a:schemeClr val="bg1"/>
          </a:solidFill>
        </p:spPr>
        <p:txBody>
          <a:bodyPr wrap="square" rtlCol="0">
            <a:spAutoFit/>
          </a:bodyPr>
          <a:lstStyle/>
          <a:p>
            <a:endParaRPr lang="en-IN" dirty="0"/>
          </a:p>
        </p:txBody>
      </p:sp>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44111" y="745586"/>
            <a:ext cx="4080478" cy="30691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977668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endParaRPr lang="en-US" sz="2400" dirty="0">
              <a:latin typeface="Calibri"/>
            </a:endParaRPr>
          </a:p>
          <a:p>
            <a:endParaRPr lang="en-US" sz="2400" dirty="0">
              <a:latin typeface="Calibri"/>
            </a:endParaRPr>
          </a:p>
          <a:p>
            <a:endParaRPr lang="en-US" sz="2400" dirty="0">
              <a:latin typeface="Calibri"/>
            </a:endParaRPr>
          </a:p>
          <a:p>
            <a:endParaRPr lang="en-US" sz="2400" dirty="0">
              <a:latin typeface="Calibri"/>
            </a:endParaRPr>
          </a:p>
          <a:p>
            <a:endParaRPr lang="en-US" sz="2400" dirty="0">
              <a:latin typeface="Calibri"/>
            </a:endParaRPr>
          </a:p>
          <a:p>
            <a:endParaRPr lang="en-US" sz="2400" dirty="0">
              <a:latin typeface="Calibri"/>
            </a:endParaRPr>
          </a:p>
          <a:p>
            <a:endParaRPr lang="en-US" sz="2400" dirty="0">
              <a:latin typeface="Calibri"/>
            </a:endParaRPr>
          </a:p>
          <a:p>
            <a:endParaRPr lang="en-US" sz="2400" dirty="0">
              <a:latin typeface="Calibri"/>
            </a:endParaRPr>
          </a:p>
          <a:p>
            <a:endParaRPr lang="en-US" sz="2400" dirty="0">
              <a:latin typeface="Calibri"/>
            </a:endParaRPr>
          </a:p>
          <a:p>
            <a:endParaRPr lang="en-US" sz="2400" dirty="0">
              <a:latin typeface="Calibri"/>
            </a:endParaRPr>
          </a:p>
          <a:p>
            <a:r>
              <a:rPr lang="en-US" sz="2400" dirty="0">
                <a:latin typeface="Calibri"/>
              </a:rPr>
              <a:t> </a:t>
            </a:r>
            <a:r>
              <a:rPr lang="en-US" sz="2400" dirty="0" err="1">
                <a:latin typeface="Calibri"/>
              </a:rPr>
              <a:t>Eg:</a:t>
            </a:r>
            <a:r>
              <a:rPr lang="en-US" sz="2400" dirty="0" err="1">
                <a:latin typeface="Calibri"/>
                <a:ea typeface="Calibri"/>
                <a:cs typeface="Calibri"/>
              </a:rPr>
              <a:t>Person</a:t>
            </a:r>
            <a:r>
              <a:rPr lang="en-US" sz="2400" dirty="0">
                <a:latin typeface="Calibri"/>
                <a:ea typeface="Calibri"/>
                <a:cs typeface="Calibri"/>
              </a:rPr>
              <a:t>- student ,Teacher – Teaching Assistant</a:t>
            </a:r>
          </a:p>
          <a:p>
            <a:endParaRPr lang="en-US" sz="2400" dirty="0">
              <a:latin typeface="Calibri"/>
              <a:ea typeface="Calibri"/>
              <a:cs typeface="Calibri"/>
            </a:endParaRPr>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a:solidFill>
                  <a:srgbClr val="FFFFFF"/>
                </a:solidFill>
                <a:latin typeface="Calibri"/>
                <a:cs typeface="Calibri"/>
              </a:rPr>
              <a:t>Hybrid Inheritance</a:t>
            </a:r>
            <a:endParaRPr lang="en" sz="2400" b="1" dirty="0">
              <a:solidFill>
                <a:srgbClr val="FFFFFF"/>
              </a:solidFill>
              <a:latin typeface="Calibri" panose="020F0502020204030204" pitchFamily="34" charset="0"/>
              <a:cs typeface="Calibri" panose="020F0502020204030204" pitchFamily="34" charset="0"/>
            </a:endParaRPr>
          </a:p>
        </p:txBody>
      </p:sp>
      <p:sp>
        <p:nvSpPr>
          <p:cNvPr id="2" name="TextBox 1"/>
          <p:cNvSpPr txBox="1"/>
          <p:nvPr/>
        </p:nvSpPr>
        <p:spPr>
          <a:xfrm>
            <a:off x="4918841" y="2711669"/>
            <a:ext cx="1576552" cy="307777"/>
          </a:xfrm>
          <a:prstGeom prst="rect">
            <a:avLst/>
          </a:prstGeom>
          <a:solidFill>
            <a:schemeClr val="bg1"/>
          </a:solidFill>
        </p:spPr>
        <p:txBody>
          <a:bodyPr wrap="square" rtlCol="0">
            <a:spAutoFit/>
          </a:bodyPr>
          <a:lstStyle/>
          <a:p>
            <a:endParaRPr lang="en-IN" dirty="0"/>
          </a:p>
        </p:txBody>
      </p:sp>
      <p:sp>
        <p:nvSpPr>
          <p:cNvPr id="3" name="TextBox 2"/>
          <p:cNvSpPr txBox="1"/>
          <p:nvPr/>
        </p:nvSpPr>
        <p:spPr>
          <a:xfrm>
            <a:off x="5265683" y="1292767"/>
            <a:ext cx="1844565" cy="307777"/>
          </a:xfrm>
          <a:prstGeom prst="rect">
            <a:avLst/>
          </a:prstGeom>
          <a:solidFill>
            <a:schemeClr val="bg1"/>
          </a:solidFill>
        </p:spPr>
        <p:txBody>
          <a:bodyPr wrap="square" rtlCol="0">
            <a:spAutoFit/>
          </a:bodyPr>
          <a:lstStyle/>
          <a:p>
            <a:endParaRPr lang="en-IN" dirty="0"/>
          </a:p>
        </p:txBody>
      </p:sp>
      <p:sp>
        <p:nvSpPr>
          <p:cNvPr id="4" name="TextBox 3"/>
          <p:cNvSpPr txBox="1"/>
          <p:nvPr/>
        </p:nvSpPr>
        <p:spPr>
          <a:xfrm>
            <a:off x="6960913" y="1965596"/>
            <a:ext cx="1056290" cy="307777"/>
          </a:xfrm>
          <a:prstGeom prst="rect">
            <a:avLst/>
          </a:prstGeom>
          <a:solidFill>
            <a:schemeClr val="bg1"/>
          </a:solidFill>
        </p:spPr>
        <p:txBody>
          <a:bodyPr wrap="square" rtlCol="0">
            <a:spAutoFit/>
          </a:bodyPr>
          <a:lstStyle/>
          <a:p>
            <a:endParaRPr lang="en-IN" dirty="0"/>
          </a:p>
        </p:txBody>
      </p:sp>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5375" y="890588"/>
            <a:ext cx="6953250" cy="336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998183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r>
              <a:rPr lang="en-US" sz="1800" dirty="0">
                <a:latin typeface="Calibri"/>
              </a:rPr>
              <a:t>class </a:t>
            </a:r>
            <a:r>
              <a:rPr lang="en-US" sz="1800" dirty="0" err="1">
                <a:latin typeface="Calibri"/>
              </a:rPr>
              <a:t>BaseClass</a:t>
            </a:r>
            <a:r>
              <a:rPr lang="en-US" sz="1800" dirty="0">
                <a:latin typeface="Calibri"/>
              </a:rPr>
              <a:t>{</a:t>
            </a:r>
          </a:p>
          <a:p>
            <a:r>
              <a:rPr lang="en-US" sz="1800" dirty="0">
                <a:latin typeface="Calibri"/>
              </a:rPr>
              <a:t>  // members....</a:t>
            </a:r>
          </a:p>
          <a:p>
            <a:r>
              <a:rPr lang="en-US" sz="1800" dirty="0">
                <a:latin typeface="Calibri"/>
              </a:rPr>
              <a:t>  // member function </a:t>
            </a:r>
          </a:p>
          <a:p>
            <a:r>
              <a:rPr lang="en-US" sz="1800" dirty="0">
                <a:latin typeface="Calibri"/>
              </a:rPr>
              <a:t>}</a:t>
            </a:r>
          </a:p>
          <a:p>
            <a:r>
              <a:rPr lang="en-US" sz="1800" dirty="0">
                <a:latin typeface="Calibri"/>
              </a:rPr>
              <a:t>     </a:t>
            </a:r>
          </a:p>
          <a:p>
            <a:r>
              <a:rPr lang="en-US" sz="1800" dirty="0">
                <a:latin typeface="Calibri"/>
              </a:rPr>
              <a:t>class </a:t>
            </a:r>
            <a:r>
              <a:rPr lang="en-US" sz="1800" dirty="0" err="1">
                <a:latin typeface="Calibri"/>
              </a:rPr>
              <a:t>DerivedClass</a:t>
            </a:r>
            <a:r>
              <a:rPr lang="en-US" sz="1800" dirty="0">
                <a:latin typeface="Calibri"/>
              </a:rPr>
              <a:t> : public </a:t>
            </a:r>
            <a:r>
              <a:rPr lang="en-US" sz="1800" dirty="0" err="1">
                <a:latin typeface="Calibri"/>
              </a:rPr>
              <a:t>BaseClass</a:t>
            </a:r>
            <a:r>
              <a:rPr lang="en-US" sz="1800" dirty="0">
                <a:latin typeface="Calibri"/>
              </a:rPr>
              <a:t>{</a:t>
            </a:r>
          </a:p>
          <a:p>
            <a:r>
              <a:rPr lang="en-US" sz="1800" dirty="0">
                <a:latin typeface="Calibri"/>
              </a:rPr>
              <a:t>  // members....</a:t>
            </a:r>
          </a:p>
          <a:p>
            <a:r>
              <a:rPr lang="en-US" sz="1800" dirty="0">
                <a:latin typeface="Calibri"/>
              </a:rPr>
              <a:t>  // member function </a:t>
            </a:r>
          </a:p>
          <a:p>
            <a:r>
              <a:rPr lang="en-US" sz="1800" dirty="0">
                <a:latin typeface="Calibri"/>
              </a:rPr>
              <a:t>}</a:t>
            </a:r>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a:solidFill>
                  <a:srgbClr val="FFFFFF"/>
                </a:solidFill>
                <a:latin typeface="Calibri" panose="020F0502020204030204" pitchFamily="34" charset="0"/>
                <a:cs typeface="Calibri" panose="020F0502020204030204" pitchFamily="34" charset="0"/>
              </a:rPr>
              <a:t>Syntax of class derivation</a:t>
            </a:r>
          </a:p>
        </p:txBody>
      </p:sp>
    </p:spTree>
    <p:extLst>
      <p:ext uri="{BB962C8B-B14F-4D97-AF65-F5344CB8AC3E}">
        <p14:creationId xmlns:p14="http://schemas.microsoft.com/office/powerpoint/2010/main" val="41121562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r>
              <a:rPr lang="en-US" sz="1800" dirty="0">
                <a:latin typeface="Calibri"/>
              </a:rPr>
              <a:t>A class can be derived from more than one classes, which means it can inherit data and functions from multiple base classes. </a:t>
            </a:r>
          </a:p>
          <a:p>
            <a:endParaRPr lang="en-US" sz="1800" dirty="0">
              <a:latin typeface="Calibri"/>
            </a:endParaRPr>
          </a:p>
          <a:p>
            <a:r>
              <a:rPr lang="en-US" sz="1800" dirty="0">
                <a:latin typeface="Calibri"/>
              </a:rPr>
              <a:t>To define a derived class, we use a class derivation list to specify the base class(</a:t>
            </a:r>
            <a:r>
              <a:rPr lang="en-US" sz="1800" dirty="0" err="1">
                <a:latin typeface="Calibri"/>
              </a:rPr>
              <a:t>es</a:t>
            </a:r>
            <a:r>
              <a:rPr lang="en-US" sz="1800" dirty="0">
                <a:latin typeface="Calibri"/>
              </a:rPr>
              <a:t>). </a:t>
            </a:r>
          </a:p>
          <a:p>
            <a:endParaRPr lang="en-US" sz="1800" dirty="0">
              <a:latin typeface="Calibri"/>
            </a:endParaRPr>
          </a:p>
          <a:p>
            <a:r>
              <a:rPr lang="en-US" sz="1800" dirty="0">
                <a:latin typeface="Calibri"/>
              </a:rPr>
              <a:t>A class derivation list names one or more base classes and has the form −</a:t>
            </a:r>
          </a:p>
          <a:p>
            <a:endParaRPr lang="en-US" sz="1800" dirty="0">
              <a:latin typeface="Calibri"/>
            </a:endParaRPr>
          </a:p>
          <a:p>
            <a:r>
              <a:rPr lang="en-US" sz="1800" dirty="0">
                <a:latin typeface="Calibri"/>
              </a:rPr>
              <a:t>	</a:t>
            </a:r>
            <a:r>
              <a:rPr lang="en-US" sz="1800" b="1" i="1" dirty="0">
                <a:latin typeface="Calibri"/>
              </a:rPr>
              <a:t>class derived-class: access-</a:t>
            </a:r>
            <a:r>
              <a:rPr lang="en-US" sz="1800" b="1" i="1" dirty="0" err="1">
                <a:latin typeface="Calibri"/>
              </a:rPr>
              <a:t>specifier</a:t>
            </a:r>
            <a:r>
              <a:rPr lang="en-US" sz="1800" b="1" i="1" dirty="0">
                <a:latin typeface="Calibri"/>
              </a:rPr>
              <a:t> base-class</a:t>
            </a:r>
          </a:p>
          <a:p>
            <a:endParaRPr lang="en-US" sz="1800" dirty="0">
              <a:latin typeface="Calibri"/>
            </a:endParaRPr>
          </a:p>
          <a:p>
            <a:r>
              <a:rPr lang="en-US" sz="1800" dirty="0">
                <a:latin typeface="Calibri"/>
              </a:rPr>
              <a:t>Where access-</a:t>
            </a:r>
            <a:r>
              <a:rPr lang="en-US" sz="1800" dirty="0" err="1">
                <a:latin typeface="Calibri"/>
              </a:rPr>
              <a:t>specifier</a:t>
            </a:r>
            <a:r>
              <a:rPr lang="en-US" sz="1800" dirty="0">
                <a:latin typeface="Calibri"/>
              </a:rPr>
              <a:t> is one of public, protected, or private, and base-class is the name of a previously defined class. </a:t>
            </a:r>
          </a:p>
          <a:p>
            <a:endParaRPr lang="en-US" sz="1800" dirty="0">
              <a:latin typeface="Calibri"/>
            </a:endParaRPr>
          </a:p>
          <a:p>
            <a:r>
              <a:rPr lang="en-US" sz="1800" dirty="0">
                <a:latin typeface="Calibri"/>
              </a:rPr>
              <a:t>If the access-</a:t>
            </a:r>
            <a:r>
              <a:rPr lang="en-US" sz="1800" dirty="0" err="1">
                <a:latin typeface="Calibri"/>
              </a:rPr>
              <a:t>specifier</a:t>
            </a:r>
            <a:r>
              <a:rPr lang="en-US" sz="1800" dirty="0">
                <a:latin typeface="Calibri"/>
              </a:rPr>
              <a:t> is not used, then it is private by default.</a:t>
            </a:r>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a:solidFill>
                  <a:srgbClr val="FFFFFF"/>
                </a:solidFill>
                <a:latin typeface="Calibri" panose="020F0502020204030204" pitchFamily="34" charset="0"/>
                <a:cs typeface="Calibri" panose="020F0502020204030204" pitchFamily="34" charset="0"/>
              </a:rPr>
              <a:t>Syntax of class derivation</a:t>
            </a:r>
          </a:p>
        </p:txBody>
      </p:sp>
    </p:spTree>
    <p:extLst>
      <p:ext uri="{BB962C8B-B14F-4D97-AF65-F5344CB8AC3E}">
        <p14:creationId xmlns:p14="http://schemas.microsoft.com/office/powerpoint/2010/main" val="9077724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r>
              <a:rPr lang="en-US" sz="1800" dirty="0">
                <a:latin typeface="Calibri"/>
              </a:rPr>
              <a:t>Define a class student  and a derived class test which stores marks of  subject 1 and subject 2.</a:t>
            </a:r>
          </a:p>
          <a:p>
            <a:r>
              <a:rPr lang="en-US" sz="1800" dirty="0">
                <a:latin typeface="Times New Roman" panose="02020603050405020304" pitchFamily="18" charset="0"/>
                <a:cs typeface="Times New Roman" panose="02020603050405020304" pitchFamily="18" charset="0"/>
              </a:rPr>
              <a:t>class student</a:t>
            </a:r>
          </a:p>
          <a:p>
            <a:r>
              <a:rPr lang="en-US" sz="1800" dirty="0">
                <a:latin typeface="Times New Roman" panose="02020603050405020304" pitchFamily="18" charset="0"/>
                <a:cs typeface="Times New Roman" panose="02020603050405020304" pitchFamily="18" charset="0"/>
              </a:rPr>
              <a:t>{</a:t>
            </a:r>
          </a:p>
          <a:p>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int</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roll_number</a:t>
            </a:r>
            <a:r>
              <a:rPr lang="en-US" sz="1800" dirty="0">
                <a:latin typeface="Times New Roman" panose="02020603050405020304" pitchFamily="18" charset="0"/>
                <a:cs typeface="Times New Roman" panose="02020603050405020304" pitchFamily="18" charset="0"/>
              </a:rPr>
              <a:t>;</a:t>
            </a:r>
          </a:p>
          <a:p>
            <a:r>
              <a:rPr lang="en-US" sz="1800" dirty="0">
                <a:latin typeface="Times New Roman" panose="02020603050405020304" pitchFamily="18" charset="0"/>
                <a:cs typeface="Times New Roman" panose="02020603050405020304" pitchFamily="18" charset="0"/>
              </a:rPr>
              <a:t>public:	</a:t>
            </a:r>
          </a:p>
          <a:p>
            <a:r>
              <a:rPr lang="en-US" sz="1800" dirty="0">
                <a:latin typeface="Times New Roman" panose="02020603050405020304" pitchFamily="18" charset="0"/>
                <a:cs typeface="Times New Roman" panose="02020603050405020304" pitchFamily="18" charset="0"/>
              </a:rPr>
              <a:t>	void </a:t>
            </a:r>
            <a:r>
              <a:rPr lang="en-US" sz="1800" dirty="0" err="1">
                <a:latin typeface="Times New Roman" panose="02020603050405020304" pitchFamily="18" charset="0"/>
                <a:cs typeface="Times New Roman" panose="02020603050405020304" pitchFamily="18" charset="0"/>
              </a:rPr>
              <a:t>get_number</a:t>
            </a:r>
            <a:r>
              <a:rPr lang="en-US" sz="1800" dirty="0">
                <a:latin typeface="Times New Roman" panose="02020603050405020304" pitchFamily="18" charset="0"/>
                <a:cs typeface="Times New Roman" panose="02020603050405020304" pitchFamily="18" charset="0"/>
              </a:rPr>
              <a:t>(</a:t>
            </a:r>
            <a:r>
              <a:rPr lang="en-US" sz="1800" dirty="0" err="1">
                <a:latin typeface="Times New Roman" panose="02020603050405020304" pitchFamily="18" charset="0"/>
                <a:cs typeface="Times New Roman" panose="02020603050405020304" pitchFamily="18" charset="0"/>
              </a:rPr>
              <a:t>int</a:t>
            </a:r>
            <a:r>
              <a:rPr lang="en-US" sz="1800" dirty="0">
                <a:latin typeface="Times New Roman" panose="02020603050405020304" pitchFamily="18" charset="0"/>
                <a:cs typeface="Times New Roman" panose="02020603050405020304" pitchFamily="18" charset="0"/>
              </a:rPr>
              <a:t>);</a:t>
            </a:r>
          </a:p>
          <a:p>
            <a:r>
              <a:rPr lang="en-US" sz="1800" dirty="0">
                <a:latin typeface="Times New Roman" panose="02020603050405020304" pitchFamily="18" charset="0"/>
                <a:cs typeface="Times New Roman" panose="02020603050405020304" pitchFamily="18" charset="0"/>
              </a:rPr>
              <a:t>	void </a:t>
            </a:r>
            <a:r>
              <a:rPr lang="en-US" sz="1800" dirty="0" err="1">
                <a:latin typeface="Times New Roman" panose="02020603050405020304" pitchFamily="18" charset="0"/>
                <a:cs typeface="Times New Roman" panose="02020603050405020304" pitchFamily="18" charset="0"/>
              </a:rPr>
              <a:t>put_number</a:t>
            </a:r>
            <a:r>
              <a:rPr lang="en-US" sz="1800" dirty="0">
                <a:latin typeface="Times New Roman" panose="02020603050405020304" pitchFamily="18" charset="0"/>
                <a:cs typeface="Times New Roman" panose="02020603050405020304" pitchFamily="18" charset="0"/>
              </a:rPr>
              <a:t>(void);</a:t>
            </a:r>
          </a:p>
          <a:p>
            <a:r>
              <a:rPr lang="en-US" sz="1800" dirty="0">
                <a:latin typeface="Times New Roman" panose="02020603050405020304" pitchFamily="18" charset="0"/>
                <a:cs typeface="Times New Roman" panose="02020603050405020304" pitchFamily="18" charset="0"/>
              </a:rPr>
              <a:t>};</a:t>
            </a:r>
          </a:p>
          <a:p>
            <a:r>
              <a:rPr lang="en-US" sz="1800" dirty="0">
                <a:latin typeface="Times New Roman" panose="02020603050405020304" pitchFamily="18" charset="0"/>
                <a:cs typeface="Times New Roman" panose="02020603050405020304" pitchFamily="18" charset="0"/>
              </a:rPr>
              <a:t>void student::</a:t>
            </a:r>
            <a:r>
              <a:rPr lang="en-US" sz="1800" dirty="0" err="1">
                <a:latin typeface="Times New Roman" panose="02020603050405020304" pitchFamily="18" charset="0"/>
                <a:cs typeface="Times New Roman" panose="02020603050405020304" pitchFamily="18" charset="0"/>
              </a:rPr>
              <a:t>get_number</a:t>
            </a:r>
            <a:r>
              <a:rPr lang="en-US" sz="1800" dirty="0">
                <a:latin typeface="Times New Roman" panose="02020603050405020304" pitchFamily="18" charset="0"/>
                <a:cs typeface="Times New Roman" panose="02020603050405020304" pitchFamily="18" charset="0"/>
              </a:rPr>
              <a:t>(</a:t>
            </a:r>
            <a:r>
              <a:rPr lang="en-US" sz="1800" dirty="0" err="1">
                <a:latin typeface="Times New Roman" panose="02020603050405020304" pitchFamily="18" charset="0"/>
                <a:cs typeface="Times New Roman" panose="02020603050405020304" pitchFamily="18" charset="0"/>
              </a:rPr>
              <a:t>int</a:t>
            </a:r>
            <a:r>
              <a:rPr lang="en-US" sz="1800" dirty="0">
                <a:latin typeface="Times New Roman" panose="02020603050405020304" pitchFamily="18" charset="0"/>
                <a:cs typeface="Times New Roman" panose="02020603050405020304" pitchFamily="18" charset="0"/>
              </a:rPr>
              <a:t> a)</a:t>
            </a:r>
          </a:p>
          <a:p>
            <a:r>
              <a:rPr lang="en-US" sz="1800" dirty="0">
                <a:latin typeface="Times New Roman" panose="02020603050405020304" pitchFamily="18" charset="0"/>
                <a:cs typeface="Times New Roman" panose="02020603050405020304" pitchFamily="18" charset="0"/>
              </a:rPr>
              <a:t>{	</a:t>
            </a:r>
          </a:p>
          <a:p>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roll_number</a:t>
            </a:r>
            <a:r>
              <a:rPr lang="en-US" sz="1800" dirty="0">
                <a:latin typeface="Times New Roman" panose="02020603050405020304" pitchFamily="18" charset="0"/>
                <a:cs typeface="Times New Roman" panose="02020603050405020304" pitchFamily="18" charset="0"/>
              </a:rPr>
              <a:t>=a;</a:t>
            </a:r>
          </a:p>
          <a:p>
            <a:r>
              <a:rPr lang="en-US" sz="1800" dirty="0">
                <a:latin typeface="Times New Roman" panose="02020603050405020304" pitchFamily="18" charset="0"/>
                <a:cs typeface="Times New Roman" panose="02020603050405020304" pitchFamily="18" charset="0"/>
              </a:rPr>
              <a:t>}</a:t>
            </a:r>
          </a:p>
          <a:p>
            <a:r>
              <a:rPr lang="en-US" sz="1800" dirty="0">
                <a:latin typeface="Times New Roman" panose="02020603050405020304" pitchFamily="18" charset="0"/>
                <a:cs typeface="Times New Roman" panose="02020603050405020304" pitchFamily="18" charset="0"/>
              </a:rPr>
              <a:t>void student::</a:t>
            </a:r>
            <a:r>
              <a:rPr lang="en-US" sz="1800" dirty="0" err="1">
                <a:latin typeface="Times New Roman" panose="02020603050405020304" pitchFamily="18" charset="0"/>
                <a:cs typeface="Times New Roman" panose="02020603050405020304" pitchFamily="18" charset="0"/>
              </a:rPr>
              <a:t>put_number</a:t>
            </a:r>
            <a:r>
              <a:rPr lang="en-US" sz="1800" dirty="0">
                <a:latin typeface="Times New Roman" panose="02020603050405020304" pitchFamily="18" charset="0"/>
                <a:cs typeface="Times New Roman" panose="02020603050405020304" pitchFamily="18" charset="0"/>
              </a:rPr>
              <a:t>()</a:t>
            </a:r>
          </a:p>
          <a:p>
            <a:r>
              <a:rPr lang="en-US" sz="1800" dirty="0">
                <a:latin typeface="Times New Roman" panose="02020603050405020304" pitchFamily="18" charset="0"/>
                <a:cs typeface="Times New Roman" panose="02020603050405020304" pitchFamily="18" charset="0"/>
              </a:rPr>
              <a:t>{	</a:t>
            </a:r>
          </a:p>
          <a:p>
            <a:r>
              <a:rPr lang="en-US" sz="1800" dirty="0" err="1">
                <a:latin typeface="Times New Roman" panose="02020603050405020304" pitchFamily="18" charset="0"/>
                <a:cs typeface="Times New Roman" panose="02020603050405020304" pitchFamily="18" charset="0"/>
              </a:rPr>
              <a:t>cout</a:t>
            </a:r>
            <a:r>
              <a:rPr lang="en-US" sz="1800" dirty="0">
                <a:latin typeface="Times New Roman" panose="02020603050405020304" pitchFamily="18" charset="0"/>
                <a:cs typeface="Times New Roman" panose="02020603050405020304" pitchFamily="18" charset="0"/>
              </a:rPr>
              <a:t>&lt;&lt;"Roll number= " &lt;&lt;</a:t>
            </a:r>
            <a:r>
              <a:rPr lang="en-US" sz="1800" dirty="0" err="1">
                <a:latin typeface="Times New Roman" panose="02020603050405020304" pitchFamily="18" charset="0"/>
                <a:cs typeface="Times New Roman" panose="02020603050405020304" pitchFamily="18" charset="0"/>
              </a:rPr>
              <a:t>roll_number</a:t>
            </a:r>
            <a:r>
              <a:rPr lang="en-US" sz="1800" dirty="0">
                <a:latin typeface="Times New Roman" panose="02020603050405020304" pitchFamily="18" charset="0"/>
                <a:cs typeface="Times New Roman" panose="02020603050405020304" pitchFamily="18" charset="0"/>
              </a:rPr>
              <a:t>&lt;&lt;</a:t>
            </a:r>
            <a:r>
              <a:rPr lang="en-US" sz="1800" dirty="0" err="1">
                <a:latin typeface="Times New Roman" panose="02020603050405020304" pitchFamily="18" charset="0"/>
                <a:cs typeface="Times New Roman" panose="02020603050405020304" pitchFamily="18" charset="0"/>
              </a:rPr>
              <a:t>endl</a:t>
            </a:r>
            <a:r>
              <a:rPr lang="en-US" sz="1800" dirty="0">
                <a:latin typeface="Times New Roman" panose="02020603050405020304" pitchFamily="18" charset="0"/>
                <a:cs typeface="Times New Roman" panose="02020603050405020304" pitchFamily="18" charset="0"/>
              </a:rPr>
              <a:t>;</a:t>
            </a:r>
          </a:p>
          <a:p>
            <a:r>
              <a:rPr lang="en-US" sz="1800" dirty="0">
                <a:latin typeface="Times New Roman" panose="02020603050405020304" pitchFamily="18" charset="0"/>
                <a:cs typeface="Times New Roman" panose="02020603050405020304" pitchFamily="18" charset="0"/>
              </a:rPr>
              <a:t>}</a:t>
            </a:r>
          </a:p>
          <a:p>
            <a:endParaRPr lang="en-US" sz="1800" dirty="0">
              <a:latin typeface="Calibri"/>
            </a:endParaRPr>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a:solidFill>
                  <a:srgbClr val="FFFFFF"/>
                </a:solidFill>
                <a:latin typeface="Calibri"/>
                <a:cs typeface="Calibri"/>
              </a:rPr>
              <a:t>Practice Question </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574618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r>
              <a:rPr lang="en-US" sz="1800" dirty="0">
                <a:latin typeface="Calibri"/>
              </a:rPr>
              <a:t>class </a:t>
            </a:r>
            <a:r>
              <a:rPr lang="en-US" sz="1800" dirty="0" err="1">
                <a:latin typeface="Calibri"/>
              </a:rPr>
              <a:t>test:public</a:t>
            </a:r>
            <a:r>
              <a:rPr lang="en-US" sz="1800" dirty="0">
                <a:latin typeface="Calibri"/>
              </a:rPr>
              <a:t> student</a:t>
            </a:r>
          </a:p>
          <a:p>
            <a:r>
              <a:rPr lang="en-US" sz="1800" dirty="0">
                <a:latin typeface="Calibri"/>
              </a:rPr>
              <a:t>{    </a:t>
            </a:r>
          </a:p>
          <a:p>
            <a:r>
              <a:rPr lang="en-US" sz="1800" dirty="0">
                <a:latin typeface="Calibri"/>
              </a:rPr>
              <a:t>	float sub1;    </a:t>
            </a:r>
          </a:p>
          <a:p>
            <a:r>
              <a:rPr lang="en-US" sz="1800" dirty="0">
                <a:latin typeface="Calibri"/>
              </a:rPr>
              <a:t>	float sub2; </a:t>
            </a:r>
          </a:p>
          <a:p>
            <a:r>
              <a:rPr lang="en-US" sz="1800" dirty="0">
                <a:latin typeface="Calibri"/>
              </a:rPr>
              <a:t>   public:    </a:t>
            </a:r>
          </a:p>
          <a:p>
            <a:r>
              <a:rPr lang="en-US" sz="1800" dirty="0">
                <a:latin typeface="Calibri"/>
              </a:rPr>
              <a:t>	void </a:t>
            </a:r>
            <a:r>
              <a:rPr lang="en-US" sz="1800" dirty="0" err="1">
                <a:latin typeface="Calibri"/>
              </a:rPr>
              <a:t>get_marks</a:t>
            </a:r>
            <a:r>
              <a:rPr lang="en-US" sz="1800" dirty="0">
                <a:latin typeface="Calibri"/>
              </a:rPr>
              <a:t>(</a:t>
            </a:r>
            <a:r>
              <a:rPr lang="en-US" sz="1800" dirty="0" err="1">
                <a:latin typeface="Calibri"/>
              </a:rPr>
              <a:t>float,float</a:t>
            </a:r>
            <a:r>
              <a:rPr lang="en-US" sz="1800" dirty="0">
                <a:latin typeface="Calibri"/>
              </a:rPr>
              <a:t>);   </a:t>
            </a:r>
          </a:p>
          <a:p>
            <a:r>
              <a:rPr lang="en-US" sz="1800" dirty="0">
                <a:latin typeface="Calibri"/>
              </a:rPr>
              <a:t>	void </a:t>
            </a:r>
            <a:r>
              <a:rPr lang="en-US" sz="1800" dirty="0" err="1">
                <a:latin typeface="Calibri"/>
              </a:rPr>
              <a:t>put_marks</a:t>
            </a:r>
            <a:r>
              <a:rPr lang="en-US" sz="1800" dirty="0">
                <a:latin typeface="Calibri"/>
              </a:rPr>
              <a:t>(void);</a:t>
            </a:r>
          </a:p>
          <a:p>
            <a:r>
              <a:rPr lang="en-US" sz="1800" dirty="0">
                <a:latin typeface="Calibri"/>
              </a:rPr>
              <a:t>};</a:t>
            </a:r>
          </a:p>
          <a:p>
            <a:r>
              <a:rPr lang="en-US" sz="1800" dirty="0">
                <a:latin typeface="Calibri"/>
              </a:rPr>
              <a:t>void test::</a:t>
            </a:r>
            <a:r>
              <a:rPr lang="en-US" sz="1800" dirty="0" err="1">
                <a:latin typeface="Calibri"/>
              </a:rPr>
              <a:t>get_marks</a:t>
            </a:r>
            <a:r>
              <a:rPr lang="en-US" sz="1800" dirty="0">
                <a:latin typeface="Calibri"/>
              </a:rPr>
              <a:t>(float </a:t>
            </a:r>
            <a:r>
              <a:rPr lang="en-US" sz="1800" dirty="0" err="1">
                <a:latin typeface="Calibri"/>
              </a:rPr>
              <a:t>x,float</a:t>
            </a:r>
            <a:r>
              <a:rPr lang="en-US" sz="1800" dirty="0">
                <a:latin typeface="Calibri"/>
              </a:rPr>
              <a:t> y)</a:t>
            </a:r>
          </a:p>
          <a:p>
            <a:r>
              <a:rPr lang="en-US" sz="1800" dirty="0">
                <a:latin typeface="Calibri"/>
              </a:rPr>
              <a:t>{    </a:t>
            </a:r>
          </a:p>
          <a:p>
            <a:r>
              <a:rPr lang="en-US" sz="1800" dirty="0">
                <a:latin typeface="Calibri"/>
              </a:rPr>
              <a:t>	sub1=x;    </a:t>
            </a:r>
          </a:p>
          <a:p>
            <a:r>
              <a:rPr lang="en-US" sz="1800" dirty="0">
                <a:latin typeface="Calibri"/>
              </a:rPr>
              <a:t>	sub2=y;</a:t>
            </a:r>
          </a:p>
          <a:p>
            <a:r>
              <a:rPr lang="en-US" sz="1800" dirty="0">
                <a:latin typeface="Calibri"/>
              </a:rPr>
              <a:t>}</a:t>
            </a:r>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a:solidFill>
                  <a:srgbClr val="FFFFFF"/>
                </a:solidFill>
                <a:latin typeface="Calibri"/>
                <a:cs typeface="Calibri"/>
              </a:rPr>
              <a:t>Practice Question </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108374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7"/>
          <p:cNvSpPr txBox="1"/>
          <p:nvPr/>
        </p:nvSpPr>
        <p:spPr>
          <a:xfrm>
            <a:off x="-2968" y="641768"/>
            <a:ext cx="9128131" cy="4504017"/>
          </a:xfrm>
          <a:prstGeom prst="rect">
            <a:avLst/>
          </a:prstGeom>
          <a:noFill/>
          <a:ln>
            <a:noFill/>
          </a:ln>
        </p:spPr>
        <p:txBody>
          <a:bodyPr spcFirstLastPara="1" wrap="square" lIns="91425" tIns="91425" rIns="91425" bIns="91425" anchor="t" anchorCtr="0">
            <a:noAutofit/>
          </a:bodyPr>
          <a:lstStyle/>
          <a:p>
            <a:pPr marL="76200">
              <a:lnSpc>
                <a:spcPct val="200000"/>
              </a:lnSpc>
              <a:buSzPts val="2400"/>
            </a:pPr>
            <a:r>
              <a:rPr lang="en" sz="1800" dirty="0">
                <a:latin typeface="Calibri" panose="020F0502020204030204" pitchFamily="34" charset="0"/>
                <a:cs typeface="Calibri" panose="020F0502020204030204" pitchFamily="34" charset="0"/>
              </a:rPr>
              <a:t>Let’s take a quick recap of previous lecture – </a:t>
            </a:r>
          </a:p>
          <a:p>
            <a:pPr marL="457200" indent="-381000">
              <a:lnSpc>
                <a:spcPct val="200000"/>
              </a:lnSpc>
              <a:buSzPts val="2400"/>
              <a:buFont typeface="Calibri,Sans-Serif"/>
              <a:buChar char="●"/>
            </a:pPr>
            <a:r>
              <a:rPr lang="en-IN" sz="1800" dirty="0">
                <a:latin typeface="Calibri"/>
                <a:ea typeface="Calibri"/>
                <a:cs typeface="Calibri"/>
              </a:rPr>
              <a:t>Basic concept of type conversion</a:t>
            </a:r>
          </a:p>
          <a:p>
            <a:pPr marL="457200" indent="-381000">
              <a:lnSpc>
                <a:spcPct val="200000"/>
              </a:lnSpc>
              <a:buSzPts val="2400"/>
              <a:buFont typeface="Calibri,Sans-Serif"/>
              <a:buChar char="●"/>
            </a:pPr>
            <a:r>
              <a:rPr lang="en-IN" sz="1800" dirty="0">
                <a:latin typeface="Calibri"/>
                <a:ea typeface="Calibri"/>
                <a:cs typeface="Calibri"/>
              </a:rPr>
              <a:t>Type conversion- implicit and explicit</a:t>
            </a:r>
          </a:p>
          <a:p>
            <a:pPr marL="457200" indent="-381000">
              <a:lnSpc>
                <a:spcPct val="200000"/>
              </a:lnSpc>
              <a:buSzPts val="2400"/>
              <a:buFont typeface="Calibri,Sans-Serif"/>
              <a:buChar char="●"/>
            </a:pPr>
            <a:r>
              <a:rPr lang="en-IN" sz="1800" dirty="0">
                <a:latin typeface="Calibri"/>
                <a:ea typeface="Calibri"/>
                <a:cs typeface="Calibri"/>
              </a:rPr>
              <a:t>Difference between implicit and explicit conversion</a:t>
            </a:r>
          </a:p>
          <a:p>
            <a:pPr marL="457200" indent="-381000">
              <a:lnSpc>
                <a:spcPct val="200000"/>
              </a:lnSpc>
              <a:buSzPts val="2400"/>
              <a:buFont typeface="Calibri,Sans-Serif"/>
              <a:buChar char="●"/>
            </a:pPr>
            <a:r>
              <a:rPr lang="en-IN" sz="1800" dirty="0">
                <a:latin typeface="Calibri"/>
                <a:ea typeface="Calibri"/>
                <a:cs typeface="Calibri"/>
              </a:rPr>
              <a:t>B</a:t>
            </a:r>
            <a:r>
              <a:rPr lang="en" sz="1800" dirty="0">
                <a:latin typeface="Calibri"/>
                <a:ea typeface="Calibri"/>
                <a:cs typeface="Calibri"/>
              </a:rPr>
              <a:t>asic type to class type</a:t>
            </a:r>
          </a:p>
          <a:p>
            <a:pPr marL="457200" indent="-381000">
              <a:lnSpc>
                <a:spcPct val="200000"/>
              </a:lnSpc>
              <a:buSzPts val="2400"/>
              <a:buFont typeface="Calibri,Sans-Serif"/>
              <a:buChar char="●"/>
            </a:pPr>
            <a:r>
              <a:rPr lang="en-IN" sz="1800" dirty="0">
                <a:latin typeface="Calibri"/>
                <a:ea typeface="Calibri"/>
                <a:cs typeface="Calibri"/>
              </a:rPr>
              <a:t>C</a:t>
            </a:r>
            <a:r>
              <a:rPr lang="en" sz="1800" dirty="0">
                <a:latin typeface="Calibri"/>
                <a:ea typeface="Calibri"/>
                <a:cs typeface="Calibri"/>
              </a:rPr>
              <a:t>lass type to basic type</a:t>
            </a:r>
          </a:p>
          <a:p>
            <a:pPr marL="457200" indent="-381000">
              <a:lnSpc>
                <a:spcPct val="200000"/>
              </a:lnSpc>
              <a:buSzPts val="2400"/>
              <a:buFont typeface="Calibri,Sans-Serif"/>
              <a:buChar char="●"/>
            </a:pPr>
            <a:r>
              <a:rPr lang="en-IN" sz="1800" dirty="0">
                <a:latin typeface="Calibri"/>
                <a:ea typeface="Calibri"/>
                <a:cs typeface="Calibri"/>
              </a:rPr>
              <a:t>O</a:t>
            </a:r>
            <a:r>
              <a:rPr lang="en" sz="1800" dirty="0">
                <a:latin typeface="Calibri"/>
                <a:ea typeface="Calibri"/>
                <a:cs typeface="Calibri"/>
              </a:rPr>
              <a:t>ne class to another class type</a:t>
            </a:r>
          </a:p>
          <a:p>
            <a:pPr marL="76200">
              <a:lnSpc>
                <a:spcPct val="200000"/>
              </a:lnSpc>
              <a:buSzPts val="2400"/>
            </a:pPr>
            <a:endParaRPr lang="en" sz="1800" dirty="0">
              <a:latin typeface="Calibri" panose="020F0502020204030204" pitchFamily="34" charset="0"/>
              <a:cs typeface="Calibri" panose="020F0502020204030204" pitchFamily="34" charset="0"/>
            </a:endParaRPr>
          </a:p>
        </p:txBody>
      </p:sp>
      <p:sp>
        <p:nvSpPr>
          <p:cNvPr id="82" name="Google Shape;82;p17"/>
          <p:cNvSpPr/>
          <p:nvPr/>
        </p:nvSpPr>
        <p:spPr>
          <a:xfrm>
            <a:off x="7611909" y="303609"/>
            <a:ext cx="909900" cy="2430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3" name="Google Shape;83;p17"/>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4" name="Google Shape;84;p17"/>
          <p:cNvSpPr txBox="1"/>
          <p:nvPr/>
        </p:nvSpPr>
        <p:spPr>
          <a:xfrm>
            <a:off x="127591" y="14350"/>
            <a:ext cx="4157330" cy="532259"/>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IN" sz="3000" b="1" dirty="0">
                <a:solidFill>
                  <a:srgbClr val="FFFFFF"/>
                </a:solidFill>
                <a:latin typeface="Calibri"/>
                <a:ea typeface="Calibri"/>
                <a:cs typeface="Calibri"/>
                <a:sym typeface="Calibri"/>
              </a:rPr>
              <a:t>Quick Recap</a:t>
            </a:r>
            <a:endParaRPr sz="3000" b="1" dirty="0">
              <a:solidFill>
                <a:srgbClr val="FFFFFF"/>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r>
              <a:rPr lang="en-US" sz="1800" dirty="0">
                <a:latin typeface="Calibri"/>
              </a:rPr>
              <a:t>void test::</a:t>
            </a:r>
            <a:r>
              <a:rPr lang="en-US" sz="1800" dirty="0" err="1">
                <a:latin typeface="Calibri"/>
              </a:rPr>
              <a:t>put_marks</a:t>
            </a:r>
            <a:r>
              <a:rPr lang="en-US" sz="1800" dirty="0">
                <a:latin typeface="Calibri"/>
              </a:rPr>
              <a:t>()</a:t>
            </a:r>
          </a:p>
          <a:p>
            <a:r>
              <a:rPr lang="en-US" sz="1800" dirty="0">
                <a:latin typeface="Calibri"/>
              </a:rPr>
              <a:t>{</a:t>
            </a:r>
          </a:p>
          <a:p>
            <a:r>
              <a:rPr lang="en-US" sz="1800" dirty="0">
                <a:latin typeface="Calibri"/>
              </a:rPr>
              <a:t>	</a:t>
            </a:r>
            <a:r>
              <a:rPr lang="en-US" sz="1800" dirty="0" err="1">
                <a:latin typeface="Calibri"/>
              </a:rPr>
              <a:t>cout</a:t>
            </a:r>
            <a:r>
              <a:rPr lang="en-US" sz="1800" dirty="0">
                <a:latin typeface="Calibri"/>
              </a:rPr>
              <a:t>&lt;&lt;"Marks in sub1="&lt;&lt;sub1&lt;&lt;</a:t>
            </a:r>
            <a:r>
              <a:rPr lang="en-US" sz="1800" dirty="0" err="1">
                <a:latin typeface="Calibri"/>
              </a:rPr>
              <a:t>endl</a:t>
            </a:r>
            <a:r>
              <a:rPr lang="en-US" sz="1800" dirty="0">
                <a:latin typeface="Calibri"/>
              </a:rPr>
              <a:t>;</a:t>
            </a:r>
          </a:p>
          <a:p>
            <a:r>
              <a:rPr lang="en-US" sz="1800" dirty="0">
                <a:latin typeface="Calibri"/>
              </a:rPr>
              <a:t>	</a:t>
            </a:r>
            <a:r>
              <a:rPr lang="en-US" sz="1800" dirty="0" err="1">
                <a:latin typeface="Calibri"/>
              </a:rPr>
              <a:t>cout</a:t>
            </a:r>
            <a:r>
              <a:rPr lang="en-US" sz="1800" dirty="0">
                <a:latin typeface="Calibri"/>
              </a:rPr>
              <a:t>&lt;&lt;"Marks in sub2="&lt;&lt;sub2&lt;&lt;</a:t>
            </a:r>
            <a:r>
              <a:rPr lang="en-US" sz="1800" dirty="0" err="1">
                <a:latin typeface="Calibri"/>
              </a:rPr>
              <a:t>endl</a:t>
            </a:r>
            <a:r>
              <a:rPr lang="en-US" sz="1800" dirty="0">
                <a:latin typeface="Calibri"/>
              </a:rPr>
              <a:t>;</a:t>
            </a:r>
          </a:p>
          <a:p>
            <a:r>
              <a:rPr lang="en-US" sz="1800" dirty="0">
                <a:latin typeface="Calibri"/>
              </a:rPr>
              <a:t>}</a:t>
            </a:r>
          </a:p>
          <a:p>
            <a:r>
              <a:rPr lang="en-US" sz="1800" dirty="0" err="1">
                <a:latin typeface="Calibri"/>
              </a:rPr>
              <a:t>int</a:t>
            </a:r>
            <a:r>
              <a:rPr lang="en-US" sz="1800" dirty="0">
                <a:latin typeface="Calibri"/>
              </a:rPr>
              <a:t> main()</a:t>
            </a:r>
          </a:p>
          <a:p>
            <a:r>
              <a:rPr lang="en-US" sz="1800" dirty="0">
                <a:latin typeface="Calibri"/>
              </a:rPr>
              <a:t>{</a:t>
            </a:r>
          </a:p>
          <a:p>
            <a:pPr lvl="5"/>
            <a:r>
              <a:rPr lang="en-US" sz="1800" dirty="0">
                <a:latin typeface="Calibri"/>
              </a:rPr>
              <a:t>	test t1;</a:t>
            </a:r>
          </a:p>
          <a:p>
            <a:pPr lvl="5"/>
            <a:r>
              <a:rPr lang="en-US" sz="1800" dirty="0">
                <a:latin typeface="Calibri"/>
              </a:rPr>
              <a:t>	t1.get_number(11);</a:t>
            </a:r>
          </a:p>
          <a:p>
            <a:pPr lvl="5"/>
            <a:r>
              <a:rPr lang="en-US" sz="1800" dirty="0">
                <a:latin typeface="Calibri"/>
              </a:rPr>
              <a:t>	t1.put_number();</a:t>
            </a:r>
          </a:p>
          <a:p>
            <a:pPr lvl="5"/>
            <a:r>
              <a:rPr lang="en-US" sz="1800" dirty="0">
                <a:latin typeface="Calibri"/>
              </a:rPr>
              <a:t>	t1.get_marks(75.0,59.5);</a:t>
            </a:r>
          </a:p>
          <a:p>
            <a:pPr lvl="5"/>
            <a:r>
              <a:rPr lang="en-US" sz="1800" dirty="0">
                <a:latin typeface="Calibri"/>
              </a:rPr>
              <a:t>	t1.put_marks();</a:t>
            </a:r>
          </a:p>
          <a:p>
            <a:pPr lvl="5"/>
            <a:r>
              <a:rPr lang="en-US" sz="1800" dirty="0">
                <a:latin typeface="Calibri"/>
              </a:rPr>
              <a:t>	return 0;</a:t>
            </a:r>
          </a:p>
          <a:p>
            <a:pPr lvl="5"/>
            <a:r>
              <a:rPr lang="en-US" sz="1800" dirty="0">
                <a:latin typeface="Calibri"/>
              </a:rPr>
              <a:t>}</a:t>
            </a:r>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a:solidFill>
                  <a:srgbClr val="FFFFFF"/>
                </a:solidFill>
                <a:latin typeface="Calibri"/>
                <a:cs typeface="Calibri"/>
              </a:rPr>
              <a:t>Practice Question </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054838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r>
              <a:rPr lang="en-US" sz="1800" dirty="0">
                <a:latin typeface="Calibri"/>
              </a:rPr>
              <a:t>Output:</a:t>
            </a:r>
          </a:p>
          <a:p>
            <a:endParaRPr lang="en-US" sz="1800" dirty="0">
              <a:latin typeface="Calibri"/>
            </a:endParaRPr>
          </a:p>
          <a:p>
            <a:r>
              <a:rPr lang="en-US" sz="1800" dirty="0">
                <a:latin typeface="Calibri"/>
              </a:rPr>
              <a:t>Roll number= 11                                                                                                                                          Marks in sub1=75                                                                                                                                       Marks in sub2=59.5</a:t>
            </a:r>
          </a:p>
          <a:p>
            <a:endParaRPr lang="en-US" sz="1800" dirty="0">
              <a:latin typeface="Calibri"/>
            </a:endParaRPr>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a:solidFill>
                  <a:srgbClr val="FFFFFF"/>
                </a:solidFill>
                <a:latin typeface="Calibri"/>
                <a:cs typeface="Calibri"/>
              </a:rPr>
              <a:t>Practice Question </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862818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r>
              <a:rPr lang="en-US" sz="1800" dirty="0">
                <a:latin typeface="Calibri"/>
              </a:rPr>
              <a:t>Create a </a:t>
            </a:r>
            <a:r>
              <a:rPr lang="en-US" sz="1800">
                <a:latin typeface="Calibri"/>
              </a:rPr>
              <a:t>class Employee </a:t>
            </a:r>
            <a:r>
              <a:rPr lang="en-US" sz="1800" dirty="0">
                <a:latin typeface="Calibri"/>
              </a:rPr>
              <a:t>which stores and displays attributes of an employee like </a:t>
            </a:r>
            <a:r>
              <a:rPr lang="en-US" sz="1800" dirty="0" err="1">
                <a:latin typeface="Calibri"/>
              </a:rPr>
              <a:t>empname</a:t>
            </a:r>
            <a:r>
              <a:rPr lang="en-US" sz="1800" dirty="0">
                <a:latin typeface="Calibri"/>
              </a:rPr>
              <a:t>, </a:t>
            </a:r>
            <a:r>
              <a:rPr lang="en-US" sz="1800" dirty="0" err="1">
                <a:latin typeface="Calibri"/>
              </a:rPr>
              <a:t>empno</a:t>
            </a:r>
            <a:r>
              <a:rPr lang="en-US" sz="1800" dirty="0">
                <a:latin typeface="Calibri"/>
              </a:rPr>
              <a:t>,  department, salary. Create a derived class called Project which allows to store project name.  Write a C++ program to create object of project class.</a:t>
            </a:r>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a:solidFill>
                  <a:srgbClr val="FFFFFF"/>
                </a:solidFill>
                <a:latin typeface="Calibri"/>
                <a:cs typeface="Calibri"/>
              </a:rPr>
              <a:t>Assignment</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425945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21266"/>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11499"/>
            <a:ext cx="8952289" cy="4239625"/>
          </a:xfrm>
          <a:prstGeom prst="rect">
            <a:avLst/>
          </a:prstGeom>
          <a:noFill/>
          <a:ln>
            <a:noFill/>
          </a:ln>
        </p:spPr>
        <p:txBody>
          <a:bodyPr spcFirstLastPara="1" wrap="square" lIns="91425" tIns="91425" rIns="91425" bIns="91425" anchor="t" anchorCtr="0">
            <a:noAutofit/>
          </a:bodyPr>
          <a:lstStyle/>
          <a:p>
            <a:pPr lvl="2" algn="ctr">
              <a:lnSpc>
                <a:spcPct val="150000"/>
              </a:lnSpc>
            </a:pPr>
            <a:endParaRPr lang="en-US" sz="4000" b="1" dirty="0">
              <a:latin typeface="Calibri" panose="020F0502020204030204" pitchFamily="34" charset="0"/>
              <a:cs typeface="Calibri" panose="020F0502020204030204" pitchFamily="34" charset="0"/>
            </a:endParaRPr>
          </a:p>
          <a:p>
            <a:pPr lvl="2" algn="ctr">
              <a:lnSpc>
                <a:spcPct val="150000"/>
              </a:lnSpc>
            </a:pPr>
            <a:r>
              <a:rPr lang="en-US" sz="4000" b="1" dirty="0">
                <a:latin typeface="Calibri" panose="020F0502020204030204" pitchFamily="34" charset="0"/>
                <a:cs typeface="Calibri" panose="020F0502020204030204" pitchFamily="34" charset="0"/>
              </a:rPr>
              <a:t>Any Questions??</a:t>
            </a:r>
          </a:p>
        </p:txBody>
      </p:sp>
      <p:sp>
        <p:nvSpPr>
          <p:cNvPr id="6" name="Google Shape;99;p19">
            <a:extLst>
              <a:ext uri="{FF2B5EF4-FFF2-40B4-BE49-F238E27FC236}">
                <a16:creationId xmlns:a16="http://schemas.microsoft.com/office/drawing/2014/main" id="{BDBC4846-0EA9-43C8-95E4-8580C5E0873E}"/>
              </a:ext>
            </a:extLst>
          </p:cNvPr>
          <p:cNvSpPr txBox="1">
            <a:spLocks/>
          </p:cNvSpPr>
          <p:nvPr/>
        </p:nvSpPr>
        <p:spPr>
          <a:xfrm>
            <a:off x="340079" y="138448"/>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b="1" dirty="0">
                <a:solidFill>
                  <a:schemeClr val="bg1"/>
                </a:solidFill>
                <a:latin typeface="Calibri" panose="020F0502020204030204" pitchFamily="34" charset="0"/>
                <a:cs typeface="Calibri" panose="020F0502020204030204" pitchFamily="34" charset="0"/>
              </a:rPr>
              <a:t>QNA Time</a:t>
            </a:r>
          </a:p>
        </p:txBody>
      </p:sp>
      <p:sp>
        <p:nvSpPr>
          <p:cNvPr id="7" name="Google Shape;65;p15">
            <a:extLst>
              <a:ext uri="{FF2B5EF4-FFF2-40B4-BE49-F238E27FC236}">
                <a16:creationId xmlns:a16="http://schemas.microsoft.com/office/drawing/2014/main" id="{5D8EC841-94C0-4C46-A2DA-6C5E1B4CB5B0}"/>
              </a:ext>
            </a:extLst>
          </p:cNvPr>
          <p:cNvSpPr/>
          <p:nvPr/>
        </p:nvSpPr>
        <p:spPr>
          <a:xfrm>
            <a:off x="0" y="0"/>
            <a:ext cx="9144000" cy="51435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2" name="TextBox 1">
            <a:extLst>
              <a:ext uri="{FF2B5EF4-FFF2-40B4-BE49-F238E27FC236}">
                <a16:creationId xmlns:a16="http://schemas.microsoft.com/office/drawing/2014/main" id="{C51CD21B-D9AD-4F5D-AFDC-FCF0AFB5D828}"/>
              </a:ext>
            </a:extLst>
          </p:cNvPr>
          <p:cNvSpPr txBox="1"/>
          <p:nvPr/>
        </p:nvSpPr>
        <p:spPr>
          <a:xfrm>
            <a:off x="2349796" y="1275909"/>
            <a:ext cx="4432091" cy="707886"/>
          </a:xfrm>
          <a:prstGeom prst="rect">
            <a:avLst/>
          </a:prstGeom>
          <a:noFill/>
        </p:spPr>
        <p:txBody>
          <a:bodyPr wrap="square" rtlCol="0">
            <a:spAutoFit/>
          </a:bodyPr>
          <a:lstStyle/>
          <a:p>
            <a:pPr algn="ctr"/>
            <a:r>
              <a:rPr lang="en-IN" sz="4000" dirty="0">
                <a:solidFill>
                  <a:srgbClr val="FF0000"/>
                </a:solidFill>
                <a:highlight>
                  <a:srgbClr val="C0C0C0"/>
                </a:highlight>
                <a:latin typeface="Calibri" panose="020F0502020204030204" pitchFamily="34" charset="0"/>
                <a:cs typeface="Calibri" panose="020F0502020204030204" pitchFamily="34" charset="0"/>
              </a:rPr>
              <a:t>Any Questions ??</a:t>
            </a:r>
          </a:p>
        </p:txBody>
      </p:sp>
    </p:spTree>
    <p:extLst>
      <p:ext uri="{BB962C8B-B14F-4D97-AF65-F5344CB8AC3E}">
        <p14:creationId xmlns:p14="http://schemas.microsoft.com/office/powerpoint/2010/main" val="31463091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3" name="Google Shape;213;p31"/>
          <p:cNvSpPr txBox="1">
            <a:spLocks noGrp="1"/>
          </p:cNvSpPr>
          <p:nvPr>
            <p:ph type="title"/>
          </p:nvPr>
        </p:nvSpPr>
        <p:spPr>
          <a:xfrm>
            <a:off x="662435" y="2001171"/>
            <a:ext cx="7819200" cy="635100"/>
          </a:xfrm>
          <a:prstGeom prst="rect">
            <a:avLst/>
          </a:prstGeom>
          <a:noFill/>
          <a:ln>
            <a:noFill/>
          </a:ln>
        </p:spPr>
        <p:txBody>
          <a:bodyPr spcFirstLastPara="1" wrap="square" lIns="0" tIns="12700" rIns="0" bIns="0" anchor="t" anchorCtr="0">
            <a:noAutofit/>
          </a:bodyPr>
          <a:lstStyle/>
          <a:p>
            <a:pPr marL="12700" lvl="0" indent="0" algn="ctr" rtl="0">
              <a:lnSpc>
                <a:spcPct val="100000"/>
              </a:lnSpc>
              <a:spcBef>
                <a:spcPts val="0"/>
              </a:spcBef>
              <a:spcAft>
                <a:spcPts val="0"/>
              </a:spcAft>
              <a:buNone/>
            </a:pPr>
            <a:r>
              <a:rPr lang="en" dirty="0"/>
              <a:t>Thank You!</a:t>
            </a:r>
            <a:endParaRPr dirty="0"/>
          </a:p>
          <a:p>
            <a:pPr marL="12700" lvl="0" indent="0" algn="ctr" rtl="0">
              <a:lnSpc>
                <a:spcPct val="100000"/>
              </a:lnSpc>
              <a:spcBef>
                <a:spcPts val="0"/>
              </a:spcBef>
              <a:spcAft>
                <a:spcPts val="0"/>
              </a:spcAft>
              <a:buNone/>
            </a:pPr>
            <a:endParaRPr sz="2000" dirty="0"/>
          </a:p>
          <a:p>
            <a:pPr marL="12700" lvl="0" indent="0" algn="l" rtl="0">
              <a:lnSpc>
                <a:spcPct val="100000"/>
              </a:lnSpc>
              <a:spcBef>
                <a:spcPts val="0"/>
              </a:spcBef>
              <a:spcAft>
                <a:spcPts val="0"/>
              </a:spcAft>
              <a:buNone/>
            </a:pPr>
            <a:endParaRPr dirty="0"/>
          </a:p>
          <a:p>
            <a:pPr marL="12700" lvl="0" indent="0" algn="l" rtl="0">
              <a:lnSpc>
                <a:spcPct val="100000"/>
              </a:lnSpc>
              <a:spcBef>
                <a:spcPts val="0"/>
              </a:spcBef>
              <a:spcAft>
                <a:spcPts val="0"/>
              </a:spcAft>
              <a:buNone/>
            </a:pPr>
            <a:endParaRPr sz="1800" dirty="0">
              <a:latin typeface="Arial"/>
              <a:ea typeface="Arial"/>
              <a:cs typeface="Arial"/>
              <a:sym typeface="Arial"/>
            </a:endParaRPr>
          </a:p>
          <a:p>
            <a:pPr marL="12700" lvl="0" indent="0" algn="l" rtl="0">
              <a:lnSpc>
                <a:spcPct val="100000"/>
              </a:lnSpc>
              <a:spcBef>
                <a:spcPts val="0"/>
              </a:spcBef>
              <a:spcAft>
                <a:spcPts val="0"/>
              </a:spcAft>
              <a:buNone/>
            </a:pPr>
            <a:endParaRPr sz="1800" dirty="0">
              <a:latin typeface="Arial"/>
              <a:ea typeface="Arial"/>
              <a:cs typeface="Arial"/>
              <a:sym typeface="Arial"/>
            </a:endParaRPr>
          </a:p>
        </p:txBody>
      </p:sp>
      <p:sp>
        <p:nvSpPr>
          <p:cNvPr id="2" name="TextBox 1">
            <a:extLst>
              <a:ext uri="{FF2B5EF4-FFF2-40B4-BE49-F238E27FC236}">
                <a16:creationId xmlns:a16="http://schemas.microsoft.com/office/drawing/2014/main" id="{AEE61776-896A-480D-B02A-BC7D360E5085}"/>
              </a:ext>
            </a:extLst>
          </p:cNvPr>
          <p:cNvSpPr txBox="1"/>
          <p:nvPr/>
        </p:nvSpPr>
        <p:spPr>
          <a:xfrm>
            <a:off x="1754372" y="3625702"/>
            <a:ext cx="5986130" cy="307777"/>
          </a:xfrm>
          <a:prstGeom prst="rect">
            <a:avLst/>
          </a:prstGeom>
          <a:noFill/>
        </p:spPr>
        <p:txBody>
          <a:bodyPr wrap="square" rtlCol="0">
            <a:spAutoFit/>
          </a:bodyPr>
          <a:lstStyle/>
          <a:p>
            <a:pPr algn="ctr"/>
            <a:r>
              <a:rPr lang="en-IN" b="1" dirty="0"/>
              <a:t>See you guys in next class.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7"/>
          <p:cNvSpPr txBox="1"/>
          <p:nvPr/>
        </p:nvSpPr>
        <p:spPr>
          <a:xfrm>
            <a:off x="-2968" y="641768"/>
            <a:ext cx="9128131" cy="4504017"/>
          </a:xfrm>
          <a:prstGeom prst="rect">
            <a:avLst/>
          </a:prstGeom>
          <a:noFill/>
          <a:ln>
            <a:noFill/>
          </a:ln>
        </p:spPr>
        <p:txBody>
          <a:bodyPr spcFirstLastPara="1" wrap="square" lIns="91425" tIns="91425" rIns="91425" bIns="91425" anchor="t" anchorCtr="0">
            <a:noAutofit/>
          </a:bodyPr>
          <a:lstStyle/>
          <a:p>
            <a:pPr marL="76200">
              <a:lnSpc>
                <a:spcPct val="200000"/>
              </a:lnSpc>
              <a:buSzPts val="2400"/>
            </a:pPr>
            <a:r>
              <a:rPr lang="en" sz="2000" dirty="0">
                <a:latin typeface="Calibri" panose="020F0502020204030204" pitchFamily="34" charset="0"/>
                <a:cs typeface="Calibri" panose="020F0502020204030204" pitchFamily="34" charset="0"/>
                <a:sym typeface="Calibri"/>
              </a:rPr>
              <a:t>Today we are going to cover -</a:t>
            </a:r>
          </a:p>
          <a:p>
            <a:pPr marL="457200" indent="-381000">
              <a:lnSpc>
                <a:spcPct val="200000"/>
              </a:lnSpc>
              <a:buSzPts val="2400"/>
              <a:buFont typeface="Calibri,Sans-Serif"/>
              <a:buChar char="●"/>
            </a:pPr>
            <a:r>
              <a:rPr lang="en-IN" sz="2000" dirty="0">
                <a:latin typeface="Calibri"/>
                <a:ea typeface="Calibri"/>
                <a:cs typeface="Calibri"/>
              </a:rPr>
              <a:t>I</a:t>
            </a:r>
            <a:r>
              <a:rPr lang="en" sz="2000" dirty="0">
                <a:latin typeface="Calibri"/>
                <a:ea typeface="Calibri"/>
                <a:cs typeface="Calibri"/>
              </a:rPr>
              <a:t>nheritance basics – base class , dervied class</a:t>
            </a:r>
          </a:p>
          <a:p>
            <a:pPr marL="457200" indent="-381000">
              <a:lnSpc>
                <a:spcPct val="200000"/>
              </a:lnSpc>
              <a:buSzPts val="2400"/>
              <a:buFont typeface="Calibri,Sans-Serif"/>
              <a:buChar char="●"/>
            </a:pPr>
            <a:r>
              <a:rPr lang="en" sz="2000" dirty="0">
                <a:latin typeface="Calibri"/>
                <a:ea typeface="Calibri"/>
                <a:cs typeface="Calibri"/>
              </a:rPr>
              <a:t>Type of inheritance- 	</a:t>
            </a:r>
            <a:r>
              <a:rPr lang="en-US" sz="2000" dirty="0">
                <a:latin typeface="Calibri"/>
                <a:ea typeface="Calibri"/>
                <a:cs typeface="Calibri"/>
              </a:rPr>
              <a:t>simple, multi-level, multiple and hierarchical</a:t>
            </a:r>
          </a:p>
          <a:p>
            <a:pPr marL="457200" indent="-381000">
              <a:lnSpc>
                <a:spcPct val="200000"/>
              </a:lnSpc>
              <a:buSzPts val="2400"/>
              <a:buFont typeface="Calibri,Sans-Serif"/>
              <a:buChar char="●"/>
            </a:pPr>
            <a:r>
              <a:rPr lang="en-IN" sz="2000" dirty="0">
                <a:latin typeface="Calibri"/>
                <a:ea typeface="Calibri"/>
                <a:cs typeface="Calibri"/>
              </a:rPr>
              <a:t>Access </a:t>
            </a:r>
            <a:r>
              <a:rPr lang="en-IN" sz="2000" dirty="0" err="1">
                <a:latin typeface="Calibri"/>
                <a:ea typeface="Calibri"/>
                <a:cs typeface="Calibri"/>
              </a:rPr>
              <a:t>specifier</a:t>
            </a:r>
            <a:r>
              <a:rPr lang="en-IN" sz="2000" dirty="0">
                <a:latin typeface="Calibri"/>
                <a:ea typeface="Calibri"/>
                <a:cs typeface="Calibri"/>
              </a:rPr>
              <a:t> or mode (private, protected, public inheritance)	</a:t>
            </a:r>
          </a:p>
          <a:p>
            <a:pPr marL="457200" indent="-381000">
              <a:lnSpc>
                <a:spcPct val="200000"/>
              </a:lnSpc>
              <a:buSzPts val="2400"/>
              <a:buFont typeface="Calibri,Sans-Serif"/>
              <a:buChar char="●"/>
            </a:pPr>
            <a:endParaRPr lang="en" sz="2000" dirty="0">
              <a:latin typeface="Calibri"/>
              <a:ea typeface="Calibri"/>
              <a:cs typeface="Calibri"/>
            </a:endParaRPr>
          </a:p>
        </p:txBody>
      </p:sp>
      <p:sp>
        <p:nvSpPr>
          <p:cNvPr id="82" name="Google Shape;82;p17"/>
          <p:cNvSpPr/>
          <p:nvPr/>
        </p:nvSpPr>
        <p:spPr>
          <a:xfrm>
            <a:off x="7611909" y="303609"/>
            <a:ext cx="909900" cy="2430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3" name="Google Shape;83;p17"/>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b="1" dirty="0"/>
          </a:p>
        </p:txBody>
      </p:sp>
      <p:sp>
        <p:nvSpPr>
          <p:cNvPr id="84" name="Google Shape;84;p17"/>
          <p:cNvSpPr txBox="1"/>
          <p:nvPr/>
        </p:nvSpPr>
        <p:spPr>
          <a:xfrm>
            <a:off x="148856" y="14350"/>
            <a:ext cx="3280144" cy="821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000" b="1" dirty="0">
                <a:solidFill>
                  <a:srgbClr val="FFFFFF"/>
                </a:solidFill>
                <a:latin typeface="Calibri"/>
                <a:ea typeface="Calibri"/>
                <a:cs typeface="Calibri"/>
                <a:sym typeface="Calibri"/>
              </a:rPr>
              <a:t>Today’s Agenda</a:t>
            </a:r>
            <a:endParaRPr sz="3000" b="1" dirty="0">
              <a:solidFill>
                <a:srgbClr val="FFFFFF"/>
              </a:solidFill>
              <a:latin typeface="Calibri"/>
              <a:ea typeface="Calibri"/>
              <a:cs typeface="Calibri"/>
              <a:sym typeface="Calibri"/>
            </a:endParaRPr>
          </a:p>
        </p:txBody>
      </p:sp>
    </p:spTree>
    <p:extLst>
      <p:ext uri="{BB962C8B-B14F-4D97-AF65-F5344CB8AC3E}">
        <p14:creationId xmlns:p14="http://schemas.microsoft.com/office/powerpoint/2010/main" val="33536816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7"/>
          <p:cNvSpPr txBox="1"/>
          <p:nvPr/>
        </p:nvSpPr>
        <p:spPr>
          <a:xfrm>
            <a:off x="-2968" y="641768"/>
            <a:ext cx="9128131" cy="4504017"/>
          </a:xfrm>
          <a:prstGeom prst="rect">
            <a:avLst/>
          </a:prstGeom>
          <a:noFill/>
          <a:ln>
            <a:noFill/>
          </a:ln>
        </p:spPr>
        <p:txBody>
          <a:bodyPr spcFirstLastPara="1" wrap="square" lIns="91425" tIns="91425" rIns="91425" bIns="91425" anchor="t" anchorCtr="0">
            <a:noAutofit/>
          </a:bodyPr>
          <a:lstStyle/>
          <a:p>
            <a:pPr marL="76200">
              <a:lnSpc>
                <a:spcPct val="200000"/>
              </a:lnSpc>
              <a:buSzPts val="2400"/>
            </a:pPr>
            <a:endParaRPr lang="en" dirty="0"/>
          </a:p>
        </p:txBody>
      </p:sp>
      <p:sp>
        <p:nvSpPr>
          <p:cNvPr id="82" name="Google Shape;82;p17"/>
          <p:cNvSpPr/>
          <p:nvPr/>
        </p:nvSpPr>
        <p:spPr>
          <a:xfrm>
            <a:off x="7611909" y="303609"/>
            <a:ext cx="909900" cy="2430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3" name="Google Shape;83;p17"/>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lang="en-IN" sz="1800" b="1" dirty="0"/>
          </a:p>
        </p:txBody>
      </p:sp>
      <p:sp>
        <p:nvSpPr>
          <p:cNvPr id="84" name="Google Shape;84;p17"/>
          <p:cNvSpPr txBox="1"/>
          <p:nvPr/>
        </p:nvSpPr>
        <p:spPr>
          <a:xfrm>
            <a:off x="2137144" y="2072376"/>
            <a:ext cx="4603898" cy="821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IN" sz="3000" b="1" dirty="0">
                <a:solidFill>
                  <a:schemeClr val="tx1"/>
                </a:solidFill>
                <a:latin typeface="Calibri"/>
                <a:ea typeface="Calibri"/>
                <a:cs typeface="Calibri"/>
                <a:sym typeface="Calibri"/>
              </a:rPr>
              <a:t>Let’s Get Started-</a:t>
            </a:r>
            <a:endParaRPr sz="3000" b="1" dirty="0">
              <a:solidFill>
                <a:schemeClr val="tx1"/>
              </a:solidFill>
              <a:latin typeface="Calibri"/>
              <a:ea typeface="Calibri"/>
              <a:cs typeface="Calibri"/>
              <a:sym typeface="Calibri"/>
            </a:endParaRPr>
          </a:p>
        </p:txBody>
      </p:sp>
      <p:sp>
        <p:nvSpPr>
          <p:cNvPr id="7" name="Google Shape;99;p19">
            <a:extLst>
              <a:ext uri="{FF2B5EF4-FFF2-40B4-BE49-F238E27FC236}">
                <a16:creationId xmlns:a16="http://schemas.microsoft.com/office/drawing/2014/main" id="{D68C140F-49EB-4833-A343-7578B682C2CA}"/>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 sz="2800" b="1" dirty="0">
                <a:solidFill>
                  <a:srgbClr val="FFFFFF"/>
                </a:solidFill>
                <a:latin typeface="Calibri" panose="020F0502020204030204" pitchFamily="34" charset="0"/>
                <a:cs typeface="Calibri" panose="020F0502020204030204" pitchFamily="34" charset="0"/>
              </a:rPr>
              <a:t>C++</a:t>
            </a:r>
          </a:p>
          <a:p>
            <a:pPr marL="12700"/>
            <a:endParaRPr lang="en" sz="28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853056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r>
              <a:rPr lang="en-US" sz="1800" dirty="0">
                <a:latin typeface="Calibri" pitchFamily="34" charset="0"/>
                <a:cs typeface="Calibri" pitchFamily="34" charset="0"/>
              </a:rPr>
              <a:t>Inheritance is one of the object oriented programming paradigm as mentioned initially</a:t>
            </a:r>
          </a:p>
          <a:p>
            <a:endParaRPr lang="en-US" sz="1800" dirty="0">
              <a:latin typeface="Calibri" pitchFamily="34" charset="0"/>
              <a:cs typeface="Calibri" pitchFamily="34" charset="0"/>
            </a:endParaRPr>
          </a:p>
          <a:p>
            <a:r>
              <a:rPr lang="en-US" sz="1800" dirty="0">
                <a:latin typeface="Calibri" pitchFamily="34" charset="0"/>
                <a:cs typeface="Calibri" pitchFamily="34" charset="0"/>
              </a:rPr>
              <a:t>Inheritance is the process of using properties of one class into the another class</a:t>
            </a:r>
          </a:p>
          <a:p>
            <a:endParaRPr lang="en-US" sz="1800" dirty="0">
              <a:latin typeface="Calibri" pitchFamily="34" charset="0"/>
              <a:cs typeface="Calibri" pitchFamily="34" charset="0"/>
            </a:endParaRPr>
          </a:p>
          <a:p>
            <a:r>
              <a:rPr lang="en-US" sz="1800" dirty="0">
                <a:latin typeface="Calibri" pitchFamily="34" charset="0"/>
                <a:cs typeface="Calibri" pitchFamily="34" charset="0"/>
              </a:rPr>
              <a:t>This is achieved by deriving sub-class from the base class.</a:t>
            </a:r>
          </a:p>
          <a:p>
            <a:endParaRPr lang="en-US" sz="1800" dirty="0">
              <a:latin typeface="Calibri" pitchFamily="34" charset="0"/>
              <a:cs typeface="Calibri" pitchFamily="34" charset="0"/>
            </a:endParaRPr>
          </a:p>
          <a:p>
            <a:r>
              <a:rPr lang="en-US" sz="1800" dirty="0">
                <a:latin typeface="Calibri" pitchFamily="34" charset="0"/>
                <a:cs typeface="Calibri" pitchFamily="34" charset="0"/>
              </a:rPr>
              <a:t>A class that is inherited is called a super </a:t>
            </a:r>
            <a:r>
              <a:rPr lang="en-US" sz="1800" dirty="0" err="1">
                <a:latin typeface="Calibri" pitchFamily="34" charset="0"/>
                <a:cs typeface="Calibri" pitchFamily="34" charset="0"/>
              </a:rPr>
              <a:t>class,base</a:t>
            </a:r>
            <a:r>
              <a:rPr lang="en-US" sz="1800" dirty="0">
                <a:latin typeface="Calibri" pitchFamily="34" charset="0"/>
                <a:cs typeface="Calibri" pitchFamily="34" charset="0"/>
              </a:rPr>
              <a:t> class or parent class and the derived class is called a sub-class, derived class or child class.</a:t>
            </a:r>
          </a:p>
          <a:p>
            <a:endParaRPr lang="en-US" sz="1800" dirty="0">
              <a:latin typeface="Calibri" pitchFamily="34" charset="0"/>
              <a:cs typeface="Calibri" pitchFamily="34" charset="0"/>
            </a:endParaRPr>
          </a:p>
          <a:p>
            <a:r>
              <a:rPr lang="en-US" sz="1800" dirty="0">
                <a:latin typeface="Calibri" pitchFamily="34" charset="0"/>
                <a:cs typeface="Calibri" pitchFamily="34" charset="0"/>
              </a:rPr>
              <a:t>A sub-class is a specialized version of a super class. </a:t>
            </a:r>
          </a:p>
          <a:p>
            <a:endParaRPr lang="en-US" sz="1800" dirty="0">
              <a:latin typeface="Calibri" pitchFamily="34" charset="0"/>
              <a:cs typeface="Calibri" pitchFamily="34" charset="0"/>
            </a:endParaRPr>
          </a:p>
          <a:p>
            <a:r>
              <a:rPr lang="en-US" sz="1800" dirty="0" err="1">
                <a:latin typeface="Calibri" pitchFamily="34" charset="0"/>
                <a:cs typeface="Calibri" pitchFamily="34" charset="0"/>
              </a:rPr>
              <a:t>Eg</a:t>
            </a:r>
            <a:r>
              <a:rPr lang="en-US" sz="1800" dirty="0">
                <a:latin typeface="Calibri" pitchFamily="34" charset="0"/>
                <a:cs typeface="Calibri" pitchFamily="34" charset="0"/>
              </a:rPr>
              <a:t>. we can categories the ‘animal’ into two categories: ‘wild animal’ and ‘pet animal’. Also we can categories ‘wild animal’ into ‘tiger’, ‘lion’, ‘leopard’ and ‘pet animal’ into ‘cat’, ‘dog’, ‘bull’.</a:t>
            </a:r>
          </a:p>
          <a:p>
            <a:endParaRPr lang="en-US" sz="1800" dirty="0">
              <a:latin typeface="Calibri" pitchFamily="34" charset="0"/>
              <a:cs typeface="Calibri" pitchFamily="34" charset="0"/>
            </a:endParaRPr>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b="1" dirty="0">
                <a:solidFill>
                  <a:srgbClr val="FFFFFF"/>
                </a:solidFill>
                <a:latin typeface="Calibri"/>
                <a:cs typeface="Calibri"/>
              </a:rPr>
              <a:t>Inheritance basics</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987623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r>
              <a:rPr lang="en-US" sz="1800" dirty="0">
                <a:latin typeface="Calibri" pitchFamily="34" charset="0"/>
                <a:cs typeface="Calibri" pitchFamily="34" charset="0"/>
              </a:rPr>
              <a:t>It inherits all of the instance variables and methods defined by the super class and add its own, unique elements.</a:t>
            </a:r>
          </a:p>
          <a:p>
            <a:endParaRPr lang="en-US" sz="1800" dirty="0">
              <a:latin typeface="Calibri" pitchFamily="34" charset="0"/>
              <a:cs typeface="Calibri" pitchFamily="34" charset="0"/>
            </a:endParaRPr>
          </a:p>
          <a:p>
            <a:r>
              <a:rPr lang="en-US" sz="1800" dirty="0">
                <a:latin typeface="Calibri" pitchFamily="34" charset="0"/>
                <a:cs typeface="Calibri" pitchFamily="34" charset="0"/>
              </a:rPr>
              <a:t>Inheritance provides the facility of re-usability.</a:t>
            </a:r>
          </a:p>
          <a:p>
            <a:endParaRPr lang="en-US" sz="1800" dirty="0">
              <a:latin typeface="Calibri" pitchFamily="34" charset="0"/>
              <a:cs typeface="Calibri" pitchFamily="34" charset="0"/>
            </a:endParaRPr>
          </a:p>
          <a:p>
            <a:r>
              <a:rPr lang="en-US" sz="1800" dirty="0">
                <a:latin typeface="Calibri" pitchFamily="34" charset="0"/>
                <a:cs typeface="Calibri" pitchFamily="34" charset="0"/>
              </a:rPr>
              <a:t>We can add new features (new data and function) into existing class without modifying it.</a:t>
            </a:r>
          </a:p>
          <a:p>
            <a:endParaRPr lang="en-US" sz="1800" dirty="0">
              <a:latin typeface="Calibri" pitchFamily="34" charset="0"/>
              <a:cs typeface="Calibri" pitchFamily="34" charset="0"/>
            </a:endParaRPr>
          </a:p>
          <a:p>
            <a:r>
              <a:rPr lang="en-US" sz="1800" dirty="0">
                <a:latin typeface="Calibri" pitchFamily="34" charset="0"/>
                <a:cs typeface="Calibri" pitchFamily="34" charset="0"/>
              </a:rPr>
              <a:t>This is done by deriving new class (subclass or child class) from existing class (super class or parent class). </a:t>
            </a:r>
          </a:p>
          <a:p>
            <a:endParaRPr lang="en-US" sz="1800" dirty="0">
              <a:latin typeface="Calibri" pitchFamily="34" charset="0"/>
              <a:cs typeface="Calibri" pitchFamily="34" charset="0"/>
            </a:endParaRPr>
          </a:p>
          <a:p>
            <a:r>
              <a:rPr lang="en-US" sz="1800" dirty="0">
                <a:latin typeface="Calibri" pitchFamily="34" charset="0"/>
                <a:cs typeface="Calibri" pitchFamily="34" charset="0"/>
              </a:rPr>
              <a:t>The sub class contains the facility of super class as well as its own features..</a:t>
            </a:r>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b="1" dirty="0">
                <a:solidFill>
                  <a:srgbClr val="FFFFFF"/>
                </a:solidFill>
                <a:latin typeface="Calibri"/>
                <a:cs typeface="Calibri"/>
              </a:rPr>
              <a:t>Inheritance basics</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377493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pPr marL="285750" indent="-285750">
              <a:buFont typeface="Arial" pitchFamily="34" charset="0"/>
              <a:buChar char="•"/>
            </a:pPr>
            <a:r>
              <a:rPr lang="en-US" sz="1800" dirty="0">
                <a:latin typeface="Calibri" pitchFamily="34" charset="0"/>
                <a:cs typeface="Calibri" pitchFamily="34" charset="0"/>
              </a:rPr>
              <a:t>Application development time is less.</a:t>
            </a:r>
          </a:p>
          <a:p>
            <a:pPr marL="285750" indent="-285750">
              <a:buFont typeface="Arial" pitchFamily="34" charset="0"/>
              <a:buChar char="•"/>
            </a:pPr>
            <a:r>
              <a:rPr lang="en-US" sz="1800" dirty="0">
                <a:latin typeface="Calibri" pitchFamily="34" charset="0"/>
                <a:cs typeface="Calibri" pitchFamily="34" charset="0"/>
              </a:rPr>
              <a:t>Application take less memory.</a:t>
            </a:r>
          </a:p>
          <a:p>
            <a:pPr marL="285750" indent="-285750">
              <a:buFont typeface="Arial" pitchFamily="34" charset="0"/>
              <a:buChar char="•"/>
            </a:pPr>
            <a:r>
              <a:rPr lang="en-US" sz="1800" dirty="0">
                <a:latin typeface="Calibri" pitchFamily="34" charset="0"/>
                <a:cs typeface="Calibri" pitchFamily="34" charset="0"/>
              </a:rPr>
              <a:t>Application execution time is less.</a:t>
            </a:r>
          </a:p>
          <a:p>
            <a:pPr marL="285750" indent="-285750">
              <a:buFont typeface="Arial" pitchFamily="34" charset="0"/>
              <a:buChar char="•"/>
            </a:pPr>
            <a:r>
              <a:rPr lang="en-US" sz="1800" dirty="0">
                <a:latin typeface="Calibri" pitchFamily="34" charset="0"/>
                <a:cs typeface="Calibri" pitchFamily="34" charset="0"/>
              </a:rPr>
              <a:t>Redundancy (repetition) of the code is reduced or minimized so that we get consistence results and less storage cost.</a:t>
            </a:r>
          </a:p>
          <a:p>
            <a:r>
              <a:rPr lang="en-US" sz="1800" dirty="0">
                <a:latin typeface="Calibri" pitchFamily="34" charset="0"/>
                <a:cs typeface="Calibri" pitchFamily="34" charset="0"/>
              </a:rPr>
              <a:t> </a:t>
            </a:r>
          </a:p>
          <a:p>
            <a:r>
              <a:rPr lang="en-US" sz="1800" dirty="0" err="1">
                <a:latin typeface="Calibri" pitchFamily="34" charset="0"/>
                <a:cs typeface="Calibri" pitchFamily="34" charset="0"/>
              </a:rPr>
              <a:t>Explaination</a:t>
            </a:r>
            <a:r>
              <a:rPr lang="en-US" sz="1800" dirty="0">
                <a:latin typeface="Calibri" pitchFamily="34" charset="0"/>
                <a:cs typeface="Calibri" pitchFamily="34" charset="0"/>
              </a:rPr>
              <a:t>: </a:t>
            </a:r>
          </a:p>
          <a:p>
            <a:r>
              <a:rPr lang="en-US" sz="1800" dirty="0">
                <a:latin typeface="Calibri" pitchFamily="34" charset="0"/>
                <a:cs typeface="Calibri" pitchFamily="34" charset="0"/>
              </a:rPr>
              <a:t>Inheritance provides the facility of re-usability. Means Instead of writing the same code, again and again, we can simply inherit the properties of one class into the other. This makes it easier to create and maintain an application. OOP is all about real-world objects and inheritance is a way of representing real-world relationships.  </a:t>
            </a:r>
          </a:p>
          <a:p>
            <a:endParaRPr lang="en-US" sz="1800" dirty="0">
              <a:latin typeface="Calibri" pitchFamily="34" charset="0"/>
              <a:cs typeface="Calibri" pitchFamily="34" charset="0"/>
            </a:endParaRPr>
          </a:p>
          <a:p>
            <a:endParaRPr lang="en-US" sz="1800" dirty="0">
              <a:latin typeface="Calibri" pitchFamily="34" charset="0"/>
              <a:cs typeface="Calibri" pitchFamily="34" charset="0"/>
            </a:endParaRPr>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b="1" dirty="0">
                <a:solidFill>
                  <a:srgbClr val="FFFFFF"/>
                </a:solidFill>
                <a:latin typeface="Calibri"/>
                <a:cs typeface="Calibri"/>
              </a:rPr>
              <a:t>Advantages of inheritance</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301342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3150053"/>
          </a:xfrm>
          <a:prstGeom prst="rect">
            <a:avLst/>
          </a:prstGeom>
          <a:noFill/>
          <a:ln>
            <a:noFill/>
          </a:ln>
        </p:spPr>
        <p:txBody>
          <a:bodyPr spcFirstLastPara="1" wrap="square" lIns="91425" tIns="91425" rIns="91425" bIns="91425" anchor="t" anchorCtr="0">
            <a:noAutofit/>
          </a:bodyPr>
          <a:lstStyle/>
          <a:p>
            <a:endParaRPr lang="en-US" sz="1800" dirty="0">
              <a:latin typeface="Calibri"/>
              <a:cs typeface="Calibri"/>
            </a:endParaRPr>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a:solidFill>
                  <a:srgbClr val="FFFFFF"/>
                </a:solidFill>
                <a:latin typeface="Calibri" panose="020F0502020204030204" pitchFamily="34" charset="0"/>
                <a:cs typeface="Calibri" panose="020F0502020204030204" pitchFamily="34" charset="0"/>
              </a:rPr>
              <a:t>Knowledge check- question</a:t>
            </a:r>
          </a:p>
        </p:txBody>
      </p:sp>
      <p:pic>
        <p:nvPicPr>
          <p:cNvPr id="102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7657" t="24440" r="29093" b="37780"/>
          <a:stretch/>
        </p:blipFill>
        <p:spPr bwMode="auto">
          <a:xfrm>
            <a:off x="389700" y="805214"/>
            <a:ext cx="8229600" cy="27636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86603" y="3725839"/>
            <a:ext cx="8461612" cy="1477328"/>
          </a:xfrm>
          <a:prstGeom prst="rect">
            <a:avLst/>
          </a:prstGeom>
          <a:noFill/>
        </p:spPr>
        <p:txBody>
          <a:bodyPr wrap="square" rtlCol="0">
            <a:spAutoFit/>
          </a:bodyPr>
          <a:lstStyle/>
          <a:p>
            <a:r>
              <a:rPr lang="en-IN" sz="1800" dirty="0">
                <a:latin typeface="Calibri" pitchFamily="34" charset="0"/>
                <a:cs typeface="Calibri" pitchFamily="34" charset="0"/>
              </a:rPr>
              <a:t>Identify the base class and derived classes in the above figure. </a:t>
            </a:r>
          </a:p>
          <a:p>
            <a:r>
              <a:rPr lang="en-IN" sz="1800" dirty="0">
                <a:latin typeface="Calibri" pitchFamily="34" charset="0"/>
                <a:cs typeface="Calibri" pitchFamily="34" charset="0"/>
              </a:rPr>
              <a:t>What is ‘Animal’ class called here? What about rest all classes</a:t>
            </a:r>
          </a:p>
          <a:p>
            <a:endParaRPr lang="en-IN" sz="1800" dirty="0">
              <a:latin typeface="Calibri" pitchFamily="34" charset="0"/>
              <a:cs typeface="Calibri" pitchFamily="34" charset="0"/>
            </a:endParaRPr>
          </a:p>
          <a:p>
            <a:r>
              <a:rPr lang="en-IN" sz="1800" dirty="0">
                <a:latin typeface="Calibri" pitchFamily="34" charset="0"/>
                <a:cs typeface="Calibri" pitchFamily="34" charset="0"/>
              </a:rPr>
              <a:t>Type the answers in the chat box.</a:t>
            </a:r>
          </a:p>
          <a:p>
            <a:endParaRPr lang="en-IN" sz="1800" dirty="0">
              <a:latin typeface="Calibri" pitchFamily="34" charset="0"/>
              <a:cs typeface="Calibri" pitchFamily="34" charset="0"/>
            </a:endParaRPr>
          </a:p>
        </p:txBody>
      </p:sp>
    </p:spTree>
    <p:extLst>
      <p:ext uri="{BB962C8B-B14F-4D97-AF65-F5344CB8AC3E}">
        <p14:creationId xmlns:p14="http://schemas.microsoft.com/office/powerpoint/2010/main" val="16564133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3150053"/>
          </a:xfrm>
          <a:prstGeom prst="rect">
            <a:avLst/>
          </a:prstGeom>
          <a:noFill/>
          <a:ln>
            <a:noFill/>
          </a:ln>
        </p:spPr>
        <p:txBody>
          <a:bodyPr spcFirstLastPara="1" wrap="square" lIns="91425" tIns="91425" rIns="91425" bIns="91425" anchor="t" anchorCtr="0">
            <a:noAutofit/>
          </a:bodyPr>
          <a:lstStyle/>
          <a:p>
            <a:endParaRPr lang="en-US" sz="1800" dirty="0">
              <a:latin typeface="Calibri"/>
              <a:cs typeface="Calibri"/>
            </a:endParaRPr>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a:solidFill>
                  <a:srgbClr val="FFFFFF"/>
                </a:solidFill>
                <a:latin typeface="Calibri" panose="020F0502020204030204" pitchFamily="34" charset="0"/>
                <a:cs typeface="Calibri" panose="020F0502020204030204" pitchFamily="34" charset="0"/>
              </a:rPr>
              <a:t>Knowledge check - Answer</a:t>
            </a:r>
          </a:p>
        </p:txBody>
      </p:sp>
      <p:pic>
        <p:nvPicPr>
          <p:cNvPr id="102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7657" t="24440" r="29093" b="37780"/>
          <a:stretch/>
        </p:blipFill>
        <p:spPr bwMode="auto">
          <a:xfrm>
            <a:off x="389700" y="805214"/>
            <a:ext cx="8229600" cy="27636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86603" y="3725839"/>
            <a:ext cx="8461612" cy="1754326"/>
          </a:xfrm>
          <a:prstGeom prst="rect">
            <a:avLst/>
          </a:prstGeom>
          <a:noFill/>
        </p:spPr>
        <p:txBody>
          <a:bodyPr wrap="square" rtlCol="0">
            <a:spAutoFit/>
          </a:bodyPr>
          <a:lstStyle/>
          <a:p>
            <a:pPr marL="342900" indent="-342900">
              <a:buAutoNum type="arabicPeriod"/>
            </a:pPr>
            <a:r>
              <a:rPr lang="en-IN" sz="1800" dirty="0">
                <a:latin typeface="Calibri" pitchFamily="34" charset="0"/>
                <a:cs typeface="Calibri" pitchFamily="34" charset="0"/>
              </a:rPr>
              <a:t>           Base class : Animal and derived classes :Wild animal and Pet animal; </a:t>
            </a:r>
          </a:p>
          <a:p>
            <a:r>
              <a:rPr lang="en-IN" sz="1800" dirty="0">
                <a:latin typeface="Calibri" pitchFamily="34" charset="0"/>
                <a:cs typeface="Calibri" pitchFamily="34" charset="0"/>
              </a:rPr>
              <a:t>	Base class : Wild animal , child classes : Tiger, Lion, Leopard;</a:t>
            </a:r>
          </a:p>
          <a:p>
            <a:r>
              <a:rPr lang="en-IN" sz="1800" dirty="0">
                <a:latin typeface="Calibri" pitchFamily="34" charset="0"/>
                <a:cs typeface="Calibri" pitchFamily="34" charset="0"/>
              </a:rPr>
              <a:t>	Base class : Pet Animal , child classes: Cat, Dog, Bull</a:t>
            </a:r>
          </a:p>
          <a:p>
            <a:r>
              <a:rPr lang="en-IN" sz="1800" dirty="0">
                <a:latin typeface="Calibri" pitchFamily="34" charset="0"/>
                <a:cs typeface="Calibri" pitchFamily="34" charset="0"/>
              </a:rPr>
              <a:t> 2.            ‘Animal’ class : Base class /super class / Parent class</a:t>
            </a:r>
          </a:p>
          <a:p>
            <a:r>
              <a:rPr lang="en-IN" sz="1800" dirty="0">
                <a:latin typeface="Calibri" pitchFamily="34" charset="0"/>
                <a:cs typeface="Calibri" pitchFamily="34" charset="0"/>
              </a:rPr>
              <a:t>	Wild Animal, Pet Animal: Derived  class/ Sub class/ Child class.</a:t>
            </a:r>
          </a:p>
          <a:p>
            <a:endParaRPr lang="en-IN" sz="1800" dirty="0">
              <a:latin typeface="Calibri" pitchFamily="34" charset="0"/>
              <a:cs typeface="Calibri" pitchFamily="34" charset="0"/>
            </a:endParaRPr>
          </a:p>
        </p:txBody>
      </p:sp>
    </p:spTree>
    <p:extLst>
      <p:ext uri="{BB962C8B-B14F-4D97-AF65-F5344CB8AC3E}">
        <p14:creationId xmlns:p14="http://schemas.microsoft.com/office/powerpoint/2010/main" val="208020678"/>
      </p:ext>
    </p:extLst>
  </p:cSld>
  <p:clrMapOvr>
    <a:masterClrMapping/>
  </p:clrMapOvr>
</p:sld>
</file>

<file path=ppt/theme/theme1.xml><?xml version="1.0" encoding="utf-8"?>
<a:theme xmlns:a="http://schemas.openxmlformats.org/drawingml/2006/main" name="Simple Light">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1660</TotalTime>
  <Words>1187</Words>
  <Application>Microsoft Office PowerPoint</Application>
  <PresentationFormat>On-screen Show (16:9)</PresentationFormat>
  <Paragraphs>224</Paragraphs>
  <Slides>24</Slides>
  <Notes>24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Calibri</vt:lpstr>
      <vt:lpstr>Calibri,Sans-Serif</vt:lpstr>
      <vt:lpstr>Times New Roman</vt:lpstr>
      <vt:lpstr>Trebuchet MS</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BLACKSTORM</dc:creator>
  <cp:lastModifiedBy>Kartavya kothari</cp:lastModifiedBy>
  <cp:revision>111</cp:revision>
  <dcterms:modified xsi:type="dcterms:W3CDTF">2021-04-06T03:19:20Z</dcterms:modified>
</cp:coreProperties>
</file>