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4"/>
  </p:notesMasterIdLst>
  <p:sldIdLst>
    <p:sldId id="256" r:id="rId2"/>
    <p:sldId id="257" r:id="rId3"/>
    <p:sldId id="258" r:id="rId4"/>
    <p:sldId id="259" r:id="rId5"/>
    <p:sldId id="280" r:id="rId6"/>
    <p:sldId id="351" r:id="rId7"/>
    <p:sldId id="363" r:id="rId8"/>
    <p:sldId id="322" r:id="rId9"/>
    <p:sldId id="359" r:id="rId10"/>
    <p:sldId id="364" r:id="rId11"/>
    <p:sldId id="365" r:id="rId12"/>
    <p:sldId id="366" r:id="rId13"/>
    <p:sldId id="368" r:id="rId14"/>
    <p:sldId id="369" r:id="rId15"/>
    <p:sldId id="370" r:id="rId16"/>
    <p:sldId id="371" r:id="rId17"/>
    <p:sldId id="372" r:id="rId18"/>
    <p:sldId id="375" r:id="rId19"/>
    <p:sldId id="376" r:id="rId20"/>
    <p:sldId id="373" r:id="rId21"/>
    <p:sldId id="378" r:id="rId22"/>
    <p:sldId id="380" r:id="rId23"/>
    <p:sldId id="362" r:id="rId24"/>
    <p:sldId id="377" r:id="rId25"/>
    <p:sldId id="379" r:id="rId26"/>
    <p:sldId id="381" r:id="rId27"/>
    <p:sldId id="382" r:id="rId28"/>
    <p:sldId id="385" r:id="rId29"/>
    <p:sldId id="386" r:id="rId30"/>
    <p:sldId id="387" r:id="rId31"/>
    <p:sldId id="388" r:id="rId32"/>
    <p:sldId id="389" r:id="rId33"/>
    <p:sldId id="390" r:id="rId34"/>
    <p:sldId id="392" r:id="rId35"/>
    <p:sldId id="391" r:id="rId36"/>
    <p:sldId id="393" r:id="rId37"/>
    <p:sldId id="394" r:id="rId38"/>
    <p:sldId id="395" r:id="rId39"/>
    <p:sldId id="397" r:id="rId40"/>
    <p:sldId id="398" r:id="rId41"/>
    <p:sldId id="294" r:id="rId42"/>
    <p:sldId id="295"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73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a:t>inheritance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5"/>
            <a:endParaRPr lang="en-US" sz="1800" dirty="0">
              <a:latin typeface="Calibri"/>
            </a:endParaRPr>
          </a:p>
          <a:p>
            <a:pPr marL="285750" lvl="5" indent="-285750">
              <a:buFont typeface="Arial" pitchFamily="34" charset="0"/>
              <a:buChar char="•"/>
            </a:pPr>
            <a:r>
              <a:rPr lang="en-US" sz="1800" dirty="0">
                <a:latin typeface="Calibri"/>
              </a:rPr>
              <a:t>What is the mode of inheritance in test (derived class)? </a:t>
            </a:r>
          </a:p>
          <a:p>
            <a:pPr marL="285750" lvl="5" indent="-285750">
              <a:buFont typeface="Arial" pitchFamily="34" charset="0"/>
              <a:buChar char="•"/>
            </a:pPr>
            <a:endParaRPr lang="en-US" sz="1800" dirty="0">
              <a:latin typeface="Calibri"/>
            </a:endParaRPr>
          </a:p>
          <a:p>
            <a:pPr marL="285750" lvl="5" indent="-285750">
              <a:buFont typeface="Arial" pitchFamily="34" charset="0"/>
              <a:buChar char="•"/>
            </a:pPr>
            <a:r>
              <a:rPr lang="en-US" sz="1800" dirty="0">
                <a:latin typeface="Calibri"/>
              </a:rPr>
              <a:t>Can we access </a:t>
            </a:r>
            <a:r>
              <a:rPr lang="en-US" sz="1800" dirty="0" err="1">
                <a:latin typeface="Calibri"/>
              </a:rPr>
              <a:t>rollno</a:t>
            </a:r>
            <a:r>
              <a:rPr lang="en-US" sz="1800" dirty="0">
                <a:latin typeface="Calibri"/>
              </a:rPr>
              <a:t> in main()? Why? If not, then what is the solution?</a:t>
            </a:r>
          </a:p>
          <a:p>
            <a:pPr marL="285750" lvl="5" indent="-285750">
              <a:buFont typeface="Arial" pitchFamily="34" charset="0"/>
              <a:buChar char="•"/>
            </a:pPr>
            <a:endParaRPr lang="en-US" sz="1800" dirty="0">
              <a:latin typeface="Calibri"/>
            </a:endParaRPr>
          </a:p>
          <a:p>
            <a:pPr marL="285750" lvl="5" indent="-285750">
              <a:buFont typeface="Arial" pitchFamily="34" charset="0"/>
              <a:buChar char="•"/>
            </a:pPr>
            <a:r>
              <a:rPr lang="en-US" sz="1800" dirty="0">
                <a:latin typeface="Calibri"/>
              </a:rPr>
              <a:t>Can we access </a:t>
            </a:r>
            <a:r>
              <a:rPr lang="en-US" sz="1800" dirty="0" err="1">
                <a:latin typeface="Calibri"/>
              </a:rPr>
              <a:t>rollno</a:t>
            </a:r>
            <a:r>
              <a:rPr lang="en-US" sz="1800" dirty="0">
                <a:latin typeface="Calibri"/>
              </a:rPr>
              <a:t> in test class? Why?  If not, then what is the solution?</a:t>
            </a:r>
          </a:p>
          <a:p>
            <a:pPr marL="285750" lvl="5" indent="-285750">
              <a:buFont typeface="Arial" pitchFamily="34" charset="0"/>
              <a:buChar char="•"/>
            </a:pPr>
            <a:endParaRPr lang="en-US" sz="1800" dirty="0">
              <a:latin typeface="Calibri"/>
            </a:endParaRPr>
          </a:p>
          <a:p>
            <a:pPr marL="285750" lvl="5" indent="-285750">
              <a:buFont typeface="Arial" pitchFamily="34" charset="0"/>
              <a:buChar char="•"/>
            </a:pPr>
            <a:r>
              <a:rPr lang="en-US" sz="1800" dirty="0">
                <a:latin typeface="Calibri"/>
              </a:rPr>
              <a:t>Can we access marks in main()?</a:t>
            </a:r>
          </a:p>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Few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5639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5"/>
            <a:endParaRPr lang="en-US" sz="1800" dirty="0">
              <a:latin typeface="Calibri"/>
            </a:endParaRPr>
          </a:p>
          <a:p>
            <a:pPr marL="285750" lvl="5" indent="-285750">
              <a:buFont typeface="Arial" pitchFamily="34" charset="0"/>
              <a:buChar char="•"/>
            </a:pPr>
            <a:r>
              <a:rPr lang="en-US" sz="1800" dirty="0">
                <a:latin typeface="Calibri"/>
              </a:rPr>
              <a:t>What is the mode of inheritance in test (derived class)? </a:t>
            </a:r>
          </a:p>
          <a:p>
            <a:pPr marL="285750" lvl="7" indent="-285750">
              <a:buFont typeface="Arial" pitchFamily="34" charset="0"/>
              <a:buChar char="•"/>
            </a:pPr>
            <a:r>
              <a:rPr lang="en-US" sz="1800" dirty="0">
                <a:solidFill>
                  <a:srgbClr val="FF0000"/>
                </a:solidFill>
                <a:latin typeface="Calibri"/>
              </a:rPr>
              <a:t>public</a:t>
            </a:r>
          </a:p>
          <a:p>
            <a:pPr marL="285750" lvl="5" indent="-285750">
              <a:buFont typeface="Arial" pitchFamily="34" charset="0"/>
              <a:buChar char="•"/>
            </a:pPr>
            <a:endParaRPr lang="en-US" sz="1800" dirty="0">
              <a:latin typeface="Calibri"/>
            </a:endParaRPr>
          </a:p>
          <a:p>
            <a:pPr marL="285750" lvl="5" indent="-285750">
              <a:buFont typeface="Arial" pitchFamily="34" charset="0"/>
              <a:buChar char="•"/>
            </a:pPr>
            <a:r>
              <a:rPr lang="en-US" sz="1800" dirty="0">
                <a:latin typeface="Calibri"/>
              </a:rPr>
              <a:t>Can we access </a:t>
            </a:r>
            <a:r>
              <a:rPr lang="en-US" sz="1800" dirty="0" err="1">
                <a:latin typeface="Calibri"/>
              </a:rPr>
              <a:t>rollno</a:t>
            </a:r>
            <a:r>
              <a:rPr lang="en-US" sz="1800" dirty="0">
                <a:latin typeface="Calibri"/>
              </a:rPr>
              <a:t> in main()? If not, then what is the solution?</a:t>
            </a:r>
          </a:p>
          <a:p>
            <a:pPr marL="285750" lvl="5" indent="-285750">
              <a:buFont typeface="Arial" pitchFamily="34" charset="0"/>
              <a:buChar char="•"/>
            </a:pPr>
            <a:r>
              <a:rPr lang="en-US" sz="1800" dirty="0">
                <a:solidFill>
                  <a:srgbClr val="FF0000"/>
                </a:solidFill>
                <a:latin typeface="Calibri"/>
              </a:rPr>
              <a:t>No. because it is private member of student, not accessible outside class. Make it public or access using public methods.</a:t>
            </a:r>
          </a:p>
          <a:p>
            <a:pPr marL="285750" lvl="5" indent="-285750">
              <a:buFont typeface="Arial" pitchFamily="34" charset="0"/>
              <a:buChar char="•"/>
            </a:pPr>
            <a:endParaRPr lang="en-US" sz="1800" dirty="0">
              <a:latin typeface="Calibri"/>
            </a:endParaRPr>
          </a:p>
          <a:p>
            <a:pPr marL="285750" lvl="5" indent="-285750">
              <a:buFont typeface="Arial" pitchFamily="34" charset="0"/>
              <a:buChar char="•"/>
            </a:pPr>
            <a:r>
              <a:rPr lang="en-US" sz="1800" dirty="0">
                <a:latin typeface="Calibri"/>
              </a:rPr>
              <a:t>Can we access </a:t>
            </a:r>
            <a:r>
              <a:rPr lang="en-US" sz="1800" dirty="0" err="1">
                <a:latin typeface="Calibri"/>
              </a:rPr>
              <a:t>rollno</a:t>
            </a:r>
            <a:r>
              <a:rPr lang="en-US" sz="1800" dirty="0">
                <a:latin typeface="Calibri"/>
              </a:rPr>
              <a:t> in test class? If not, then what is the solution?</a:t>
            </a:r>
          </a:p>
          <a:p>
            <a:pPr marL="285750" lvl="5" indent="-285750">
              <a:buFont typeface="Arial" pitchFamily="34" charset="0"/>
              <a:buChar char="•"/>
            </a:pPr>
            <a:r>
              <a:rPr lang="en-US" sz="1800" dirty="0">
                <a:solidFill>
                  <a:srgbClr val="FF0000"/>
                </a:solidFill>
                <a:latin typeface="Calibri"/>
              </a:rPr>
              <a:t>No. because it is private member of student, not accessible outside class, not even derived class.  Solution is to make it public or access using public methods.</a:t>
            </a:r>
          </a:p>
          <a:p>
            <a:pPr marL="285750" lvl="5" indent="-285750">
              <a:buFont typeface="Arial" pitchFamily="34" charset="0"/>
              <a:buChar char="•"/>
            </a:pPr>
            <a:endParaRPr lang="en-US" sz="1800" dirty="0">
              <a:latin typeface="Calibri"/>
            </a:endParaRPr>
          </a:p>
          <a:p>
            <a:pPr marL="285750" lvl="5" indent="-285750">
              <a:buFont typeface="Arial" pitchFamily="34" charset="0"/>
              <a:buChar char="•"/>
            </a:pPr>
            <a:r>
              <a:rPr lang="en-US" sz="1800" dirty="0">
                <a:latin typeface="Calibri"/>
              </a:rPr>
              <a:t>Can we access marks in main()?</a:t>
            </a:r>
          </a:p>
          <a:p>
            <a:pPr marL="285750" lvl="5" indent="-285750">
              <a:buFont typeface="Arial" pitchFamily="34" charset="0"/>
              <a:buChar char="•"/>
            </a:pPr>
            <a:r>
              <a:rPr lang="en-US" sz="1800" dirty="0">
                <a:solidFill>
                  <a:srgbClr val="FF0000"/>
                </a:solidFill>
                <a:latin typeface="Calibri"/>
              </a:rPr>
              <a:t>No. because it is private member of test, not accessible outside class. Make it public or access using public methods.  Here we can access it using method display().</a:t>
            </a:r>
          </a:p>
          <a:p>
            <a:pPr marL="285750" lvl="5" indent="-285750">
              <a:buFont typeface="Arial" pitchFamily="34" charset="0"/>
              <a:buChar char="•"/>
            </a:pPr>
            <a:endParaRPr lang="en-US" sz="1800" dirty="0">
              <a:latin typeface="Calibri"/>
            </a:endParaRPr>
          </a:p>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Few Questions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441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class student</a:t>
            </a:r>
          </a:p>
          <a:p>
            <a:r>
              <a:rPr lang="en-US" sz="1800" dirty="0">
                <a:latin typeface="Calibri" pitchFamily="34" charset="0"/>
                <a:cs typeface="Calibri" pitchFamily="34" charset="0"/>
              </a:rPr>
              <a:t>{</a:t>
            </a:r>
          </a:p>
          <a:p>
            <a:r>
              <a:rPr lang="en-US" sz="1800" b="1" dirty="0">
                <a:solidFill>
                  <a:srgbClr val="FF0000"/>
                </a:solidFill>
                <a:latin typeface="Calibri" pitchFamily="34" charset="0"/>
                <a:cs typeface="Calibri" pitchFamily="34" charset="0"/>
              </a:rPr>
              <a:t>public:</a:t>
            </a:r>
          </a:p>
          <a:p>
            <a:r>
              <a:rPr lang="en-US" sz="1800" b="1" dirty="0">
                <a:solidFill>
                  <a:srgbClr val="FF0000"/>
                </a:solidFill>
                <a:latin typeface="Calibri" pitchFamily="34" charset="0"/>
                <a:cs typeface="Calibri" pitchFamily="34" charset="0"/>
              </a:rPr>
              <a:t>	</a:t>
            </a:r>
            <a:r>
              <a:rPr lang="en-US" sz="1800" b="1" dirty="0" err="1">
                <a:solidFill>
                  <a:srgbClr val="FF0000"/>
                </a:solidFill>
                <a:latin typeface="Calibri" pitchFamily="34" charset="0"/>
                <a:cs typeface="Calibri" pitchFamily="34" charset="0"/>
              </a:rPr>
              <a:t>int</a:t>
            </a:r>
            <a:r>
              <a:rPr lang="en-US" sz="1800" b="1" dirty="0">
                <a:solidFill>
                  <a:srgbClr val="FF0000"/>
                </a:solidFill>
                <a:latin typeface="Calibri" pitchFamily="34" charset="0"/>
                <a:cs typeface="Calibri" pitchFamily="34" charset="0"/>
              </a:rPr>
              <a:t> </a:t>
            </a:r>
            <a:r>
              <a:rPr lang="en-US" sz="1800" b="1" dirty="0" err="1">
                <a:solidFill>
                  <a:srgbClr val="FF0000"/>
                </a:solidFill>
                <a:latin typeface="Calibri" pitchFamily="34" charset="0"/>
                <a:cs typeface="Calibri" pitchFamily="34" charset="0"/>
              </a:rPr>
              <a:t>rollno</a:t>
            </a:r>
            <a:r>
              <a:rPr lang="en-US" sz="1800" b="1" dirty="0">
                <a:solidFill>
                  <a:srgbClr val="FF0000"/>
                </a:solidFill>
                <a:latin typeface="Calibri" pitchFamily="34" charset="0"/>
                <a:cs typeface="Calibri" pitchFamily="34" charset="0"/>
              </a:rPr>
              <a:t>;</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	student() {</a:t>
            </a:r>
            <a:r>
              <a:rPr lang="en-US" sz="1800" dirty="0" err="1">
                <a:latin typeface="Calibri" pitchFamily="34" charset="0"/>
                <a:cs typeface="Calibri" pitchFamily="34" charset="0"/>
              </a:rPr>
              <a:t>rollno</a:t>
            </a:r>
            <a:r>
              <a:rPr lang="en-US" sz="1800" dirty="0">
                <a:latin typeface="Calibri" pitchFamily="34" charset="0"/>
                <a:cs typeface="Calibri" pitchFamily="34" charset="0"/>
              </a:rPr>
              <a:t>=1;}</a:t>
            </a:r>
          </a:p>
          <a:p>
            <a:r>
              <a:rPr lang="en-US" sz="1800" dirty="0">
                <a:latin typeface="Calibri" pitchFamily="34" charset="0"/>
                <a:cs typeface="Calibri" pitchFamily="34" charset="0"/>
              </a:rPr>
              <a:t>};	</a:t>
            </a:r>
          </a:p>
          <a:p>
            <a:r>
              <a:rPr lang="en-US" sz="1800" dirty="0">
                <a:latin typeface="Calibri" pitchFamily="34" charset="0"/>
                <a:cs typeface="Calibri" pitchFamily="34" charset="0"/>
              </a:rPr>
              <a:t>class test: </a:t>
            </a:r>
            <a:r>
              <a:rPr lang="en-US" sz="1800" b="1" dirty="0">
                <a:solidFill>
                  <a:srgbClr val="FF0000"/>
                </a:solidFill>
                <a:latin typeface="Calibri" pitchFamily="34" charset="0"/>
                <a:cs typeface="Calibri" pitchFamily="34" charset="0"/>
              </a:rPr>
              <a:t>public</a:t>
            </a:r>
            <a:r>
              <a:rPr lang="en-US" sz="1800" dirty="0">
                <a:solidFill>
                  <a:srgbClr val="FF0000"/>
                </a:solidFill>
                <a:latin typeface="Calibri" pitchFamily="34" charset="0"/>
                <a:cs typeface="Calibri" pitchFamily="34" charset="0"/>
              </a:rPr>
              <a:t> </a:t>
            </a:r>
            <a:r>
              <a:rPr lang="en-US" sz="1800" dirty="0">
                <a:latin typeface="Calibri" pitchFamily="34" charset="0"/>
                <a:cs typeface="Calibri" pitchFamily="34" charset="0"/>
              </a:rPr>
              <a:t>student</a:t>
            </a:r>
          </a:p>
          <a:p>
            <a:r>
              <a:rPr lang="en-US" sz="1800" dirty="0">
                <a:latin typeface="Calibri" pitchFamily="34" charset="0"/>
                <a:cs typeface="Calibri" pitchFamily="34" charset="0"/>
              </a:rPr>
              <a:t>{    </a:t>
            </a:r>
          </a:p>
          <a:p>
            <a:r>
              <a:rPr lang="en-US" sz="1800" b="1" dirty="0">
                <a:solidFill>
                  <a:srgbClr val="FF0000"/>
                </a:solidFill>
                <a:latin typeface="Calibri" pitchFamily="34" charset="0"/>
                <a:cs typeface="Calibri" pitchFamily="34" charset="0"/>
              </a:rPr>
              <a:t>public:</a:t>
            </a:r>
          </a:p>
          <a:p>
            <a:r>
              <a:rPr lang="en-US" sz="1800" dirty="0">
                <a:solidFill>
                  <a:srgbClr val="FF0000"/>
                </a:solidFill>
                <a:latin typeface="Calibri" pitchFamily="34" charset="0"/>
                <a:cs typeface="Calibri" pitchFamily="34" charset="0"/>
              </a:rPr>
              <a:t>	float  marks;    </a:t>
            </a:r>
          </a:p>
          <a:p>
            <a:r>
              <a:rPr lang="en-US" sz="1800" dirty="0">
                <a:latin typeface="Calibri" pitchFamily="34" charset="0"/>
                <a:cs typeface="Calibri" pitchFamily="34" charset="0"/>
              </a:rPr>
              <a:t>public:    </a:t>
            </a:r>
          </a:p>
          <a:p>
            <a:r>
              <a:rPr lang="en-US" sz="1800" dirty="0">
                <a:latin typeface="Calibri" pitchFamily="34" charset="0"/>
                <a:cs typeface="Calibri" pitchFamily="34" charset="0"/>
              </a:rPr>
              <a:t>	test() { marks=40;}   </a:t>
            </a:r>
          </a:p>
          <a:p>
            <a:r>
              <a:rPr lang="en-US" sz="1800" dirty="0">
                <a:latin typeface="Calibri" pitchFamily="34" charset="0"/>
                <a:cs typeface="Calibri" pitchFamily="34" charset="0"/>
              </a:rPr>
              <a:t>	void display(void);</a:t>
            </a:r>
          </a:p>
          <a:p>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122852"/>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M</a:t>
            </a:r>
            <a:r>
              <a:rPr lang="en" sz="2400" b="1" dirty="0">
                <a:solidFill>
                  <a:srgbClr val="FFFFFF"/>
                </a:solidFill>
                <a:latin typeface="Calibri"/>
                <a:cs typeface="Calibri"/>
              </a:rPr>
              <a:t>aking private members public</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4964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void test::display()</a:t>
            </a:r>
          </a:p>
          <a:p>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Rollno</a:t>
            </a:r>
            <a:r>
              <a:rPr lang="en-US" sz="1800" dirty="0">
                <a:latin typeface="Calibri"/>
              </a:rPr>
              <a:t> ="&lt;&lt;</a:t>
            </a:r>
            <a:r>
              <a:rPr lang="en-US" sz="1800" dirty="0" err="1">
                <a:latin typeface="Calibri"/>
              </a:rPr>
              <a:t>rollno</a:t>
            </a:r>
            <a:r>
              <a:rPr lang="en-US" sz="1800" dirty="0">
                <a:latin typeface="Calibri"/>
              </a:rPr>
              <a:t>&lt;&lt;</a:t>
            </a:r>
            <a:r>
              <a:rPr lang="en-US" sz="1800" dirty="0" err="1">
                <a:latin typeface="Calibri"/>
              </a:rPr>
              <a:t>endl</a:t>
            </a:r>
            <a:r>
              <a:rPr lang="en-US" sz="1800" dirty="0">
                <a:latin typeface="Calibri"/>
              </a:rPr>
              <a:t>; //accessible here as public in base</a:t>
            </a:r>
          </a:p>
          <a:p>
            <a:r>
              <a:rPr lang="en-US" sz="1800" dirty="0">
                <a:latin typeface="Calibri"/>
              </a:rPr>
              <a:t>	</a:t>
            </a:r>
            <a:r>
              <a:rPr lang="en-US" sz="1800" dirty="0" err="1">
                <a:latin typeface="Calibri"/>
              </a:rPr>
              <a:t>cout</a:t>
            </a:r>
            <a:r>
              <a:rPr lang="en-US" sz="1800" dirty="0">
                <a:latin typeface="Calibri"/>
              </a:rPr>
              <a:t>&lt;&lt;"Marks ="&lt;&lt;marks&lt;&lt;</a:t>
            </a:r>
            <a:r>
              <a:rPr lang="en-US" sz="1800" dirty="0" err="1">
                <a:latin typeface="Calibri"/>
              </a:rPr>
              <a:t>endl</a:t>
            </a:r>
            <a:r>
              <a:rPr lang="en-US" sz="1800" dirty="0">
                <a:latin typeface="Calibri"/>
              </a:rPr>
              <a:t>;</a:t>
            </a:r>
          </a:p>
          <a:p>
            <a:r>
              <a:rPr lang="en-US" sz="1800" dirty="0">
                <a:latin typeface="Calibri"/>
              </a:rPr>
              <a:t>}</a:t>
            </a:r>
          </a:p>
          <a:p>
            <a:r>
              <a:rPr lang="en-US" sz="1800" dirty="0" err="1">
                <a:latin typeface="Calibri"/>
              </a:rPr>
              <a:t>int</a:t>
            </a:r>
            <a:r>
              <a:rPr lang="en-US" sz="1800" dirty="0">
                <a:latin typeface="Calibri"/>
              </a:rPr>
              <a:t> main()</a:t>
            </a:r>
          </a:p>
          <a:p>
            <a:r>
              <a:rPr lang="en-US" sz="1800" dirty="0">
                <a:latin typeface="Calibri"/>
              </a:rPr>
              <a:t>{</a:t>
            </a:r>
          </a:p>
          <a:p>
            <a:pPr lvl="5"/>
            <a:r>
              <a:rPr lang="en-US" sz="1800" dirty="0">
                <a:latin typeface="Calibri"/>
              </a:rPr>
              <a:t>	test t1;</a:t>
            </a:r>
          </a:p>
          <a:p>
            <a:pPr lvl="5"/>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rollno</a:t>
            </a:r>
            <a:r>
              <a:rPr lang="en-US" sz="1800" dirty="0">
                <a:latin typeface="Calibri"/>
              </a:rPr>
              <a:t>= "&lt;&lt;t1.rollno&lt;&lt;" Marks = "&lt;&lt;t1.marks&lt;&lt;</a:t>
            </a:r>
            <a:r>
              <a:rPr lang="en-US" sz="1800" dirty="0" err="1">
                <a:latin typeface="Calibri"/>
              </a:rPr>
              <a:t>endl</a:t>
            </a:r>
            <a:r>
              <a:rPr lang="en-US" sz="1800" dirty="0">
                <a:latin typeface="Calibri"/>
              </a:rPr>
              <a:t>;</a:t>
            </a:r>
          </a:p>
          <a:p>
            <a:pPr lvl="5"/>
            <a:r>
              <a:rPr lang="en-US" sz="1800" dirty="0">
                <a:latin typeface="Calibri"/>
              </a:rPr>
              <a:t>	t1.display(); //not required now</a:t>
            </a:r>
          </a:p>
          <a:p>
            <a:pPr lvl="5"/>
            <a:r>
              <a:rPr lang="en-US" sz="1800" dirty="0">
                <a:latin typeface="Calibri"/>
              </a:rPr>
              <a:t>	return 0;</a:t>
            </a:r>
          </a:p>
          <a:p>
            <a:pPr lvl="5"/>
            <a:r>
              <a:rPr lang="en-US" sz="1800" dirty="0">
                <a:latin typeface="Calibri"/>
              </a:rPr>
              <a:t>}</a:t>
            </a:r>
          </a:p>
          <a:p>
            <a:pPr lvl="5"/>
            <a:r>
              <a:rPr lang="en-US" sz="1800" dirty="0">
                <a:latin typeface="Calibri"/>
              </a:rPr>
              <a:t>Output: </a:t>
            </a:r>
          </a:p>
          <a:p>
            <a:pPr lvl="5"/>
            <a:r>
              <a:rPr lang="en-US" sz="1800" dirty="0">
                <a:latin typeface="Calibri"/>
              </a:rPr>
              <a:t>Marks =40</a:t>
            </a:r>
          </a:p>
          <a:p>
            <a:pPr lvl="5"/>
            <a:endParaRPr lang="en-US" sz="1800" dirty="0">
              <a:latin typeface="Calibri"/>
            </a:endParaRPr>
          </a:p>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M</a:t>
            </a:r>
            <a:r>
              <a:rPr lang="en" sz="2400" b="1" dirty="0">
                <a:solidFill>
                  <a:srgbClr val="FFFFFF"/>
                </a:solidFill>
                <a:latin typeface="Calibri"/>
                <a:cs typeface="Calibri"/>
              </a:rPr>
              <a:t>aking private members public</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590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US" sz="1800" dirty="0">
                <a:latin typeface="Calibri"/>
              </a:rPr>
              <a:t>Solution of making private members public works, but it is against the principle of OOP – Data hiding or encapsulation. Hence you should not make data members of a class public.</a:t>
            </a:r>
          </a:p>
          <a:p>
            <a:pPr marL="285750" indent="-285750">
              <a:buFont typeface="Arial" pitchFamily="34" charset="0"/>
              <a:buChar char="•"/>
            </a:pPr>
            <a:endParaRPr lang="en-US" sz="1800" dirty="0">
              <a:latin typeface="Calibri"/>
            </a:endParaRPr>
          </a:p>
          <a:p>
            <a:pPr marL="285750" indent="-285750">
              <a:buFont typeface="Arial" pitchFamily="34" charset="0"/>
              <a:buChar char="•"/>
            </a:pPr>
            <a:r>
              <a:rPr lang="en-US" sz="1800" dirty="0">
                <a:latin typeface="Calibri"/>
              </a:rPr>
              <a:t>Then what is the solution: how to make base class members accessible in derived class?</a:t>
            </a:r>
          </a:p>
          <a:p>
            <a:pPr marL="285750" indent="-285750">
              <a:buFont typeface="Arial" pitchFamily="34" charset="0"/>
              <a:buChar char="•"/>
            </a:pPr>
            <a:endParaRPr lang="en-US" sz="1800" dirty="0">
              <a:latin typeface="Calibri"/>
            </a:endParaRPr>
          </a:p>
          <a:p>
            <a:pPr marL="285750" indent="-285750">
              <a:buFont typeface="Arial" pitchFamily="34" charset="0"/>
              <a:buChar char="•"/>
            </a:pPr>
            <a:r>
              <a:rPr lang="en-US" sz="1800" dirty="0">
                <a:latin typeface="Calibri"/>
              </a:rPr>
              <a:t>Answer is using by making them protected.</a:t>
            </a:r>
          </a:p>
          <a:p>
            <a:r>
              <a:rPr lang="en-US" sz="1800" dirty="0">
                <a:latin typeface="Calibri"/>
              </a:rPr>
              <a:t> </a:t>
            </a:r>
          </a:p>
          <a:p>
            <a:pPr marL="285750" indent="-285750">
              <a:buFont typeface="Arial" pitchFamily="34" charset="0"/>
              <a:buChar char="•"/>
            </a:pPr>
            <a:r>
              <a:rPr lang="en-US" sz="1800" b="1" dirty="0">
                <a:latin typeface="Calibri"/>
              </a:rPr>
              <a:t>Protected members:  </a:t>
            </a:r>
            <a:r>
              <a:rPr lang="en-US" sz="1800" dirty="0">
                <a:latin typeface="Calibri"/>
              </a:rPr>
              <a:t>The protected members are the members in the base class which can be accessed directly in the derived class. The private members in the base class cannot be directly accessed in the derived class, while protected members can be directly accessed.</a:t>
            </a:r>
          </a:p>
          <a:p>
            <a:pPr marL="285750" lvl="5" indent="-285750">
              <a:buFont typeface="Arial" pitchFamily="34" charset="0"/>
              <a:buChar char="•"/>
            </a:pPr>
            <a:endParaRPr lang="en-US" sz="1800" dirty="0">
              <a:latin typeface="Calibri"/>
            </a:endParaRPr>
          </a:p>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M</a:t>
            </a:r>
            <a:r>
              <a:rPr lang="en" sz="2400" b="1" dirty="0">
                <a:solidFill>
                  <a:srgbClr val="FFFFFF"/>
                </a:solidFill>
                <a:latin typeface="Calibri"/>
                <a:cs typeface="Calibri"/>
              </a:rPr>
              <a:t>aking private members accesible in derived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2376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Times New Roman" panose="02020603050405020304" pitchFamily="18" charset="0"/>
                <a:cs typeface="Times New Roman" panose="02020603050405020304" pitchFamily="18" charset="0"/>
              </a:rPr>
              <a:t>class student</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protected:</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rollno</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public:</a:t>
            </a:r>
          </a:p>
          <a:p>
            <a:r>
              <a:rPr lang="en-US" sz="1800" dirty="0">
                <a:latin typeface="Times New Roman" panose="02020603050405020304" pitchFamily="18" charset="0"/>
                <a:cs typeface="Times New Roman" panose="02020603050405020304" pitchFamily="18" charset="0"/>
              </a:rPr>
              <a:t>	student() {</a:t>
            </a:r>
            <a:r>
              <a:rPr lang="en-US" sz="1800" dirty="0" err="1">
                <a:latin typeface="Times New Roman" panose="02020603050405020304" pitchFamily="18" charset="0"/>
                <a:cs typeface="Times New Roman" panose="02020603050405020304" pitchFamily="18" charset="0"/>
              </a:rPr>
              <a:t>rollno</a:t>
            </a:r>
            <a:r>
              <a:rPr lang="en-US" sz="1800" dirty="0">
                <a:latin typeface="Times New Roman" panose="02020603050405020304" pitchFamily="18" charset="0"/>
                <a:cs typeface="Times New Roman" panose="02020603050405020304" pitchFamily="18" charset="0"/>
              </a:rPr>
              <a:t>=1;}</a:t>
            </a:r>
          </a:p>
          <a:p>
            <a:r>
              <a:rPr lang="en-US" sz="1800" dirty="0">
                <a:latin typeface="Times New Roman" panose="02020603050405020304" pitchFamily="18" charset="0"/>
                <a:cs typeface="Times New Roman" panose="02020603050405020304" pitchFamily="18" charset="0"/>
              </a:rPr>
              <a:t>};	</a:t>
            </a:r>
          </a:p>
          <a:p>
            <a:r>
              <a:rPr lang="en-US" sz="1800" dirty="0">
                <a:latin typeface="Calibri"/>
              </a:rPr>
              <a:t>class test: </a:t>
            </a:r>
            <a:r>
              <a:rPr lang="en-US" sz="1800" b="1" dirty="0">
                <a:latin typeface="Calibri"/>
              </a:rPr>
              <a:t>public</a:t>
            </a:r>
            <a:r>
              <a:rPr lang="en-US" sz="1800" dirty="0">
                <a:latin typeface="Calibri"/>
              </a:rPr>
              <a:t> student</a:t>
            </a:r>
          </a:p>
          <a:p>
            <a:r>
              <a:rPr lang="en-US" sz="1800" dirty="0">
                <a:latin typeface="Calibri"/>
              </a:rPr>
              <a:t>{    </a:t>
            </a:r>
          </a:p>
          <a:p>
            <a:r>
              <a:rPr lang="en-US" sz="1800" dirty="0">
                <a:latin typeface="Calibri"/>
              </a:rPr>
              <a:t>	float  marks;    </a:t>
            </a:r>
          </a:p>
          <a:p>
            <a:r>
              <a:rPr lang="en-US" sz="1800" dirty="0">
                <a:latin typeface="Calibri"/>
              </a:rPr>
              <a:t>  public:    </a:t>
            </a:r>
          </a:p>
          <a:p>
            <a:r>
              <a:rPr lang="en-US" sz="1800" dirty="0">
                <a:latin typeface="Calibri"/>
              </a:rPr>
              <a:t>	test() { marks=40;}   </a:t>
            </a:r>
          </a:p>
          <a:p>
            <a:r>
              <a:rPr lang="en-US" sz="1800" dirty="0">
                <a:latin typeface="Calibri"/>
              </a:rPr>
              <a:t>	void display(void);</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 protected members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314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void test::display()</a:t>
            </a:r>
          </a:p>
          <a:p>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Rollno</a:t>
            </a:r>
            <a:r>
              <a:rPr lang="en-US" sz="1800" dirty="0">
                <a:latin typeface="Calibri"/>
              </a:rPr>
              <a:t> ="&lt;&lt;</a:t>
            </a:r>
            <a:r>
              <a:rPr lang="en-US" sz="1800" dirty="0" err="1">
                <a:latin typeface="Calibri"/>
              </a:rPr>
              <a:t>rollno</a:t>
            </a:r>
            <a:r>
              <a:rPr lang="en-US" sz="1800" dirty="0">
                <a:latin typeface="Calibri"/>
              </a:rPr>
              <a:t>&lt;&lt;</a:t>
            </a:r>
            <a:r>
              <a:rPr lang="en-US" sz="1800" dirty="0" err="1">
                <a:latin typeface="Calibri"/>
              </a:rPr>
              <a:t>endl</a:t>
            </a:r>
            <a:r>
              <a:rPr lang="en-US" sz="1800" dirty="0">
                <a:latin typeface="Calibri"/>
              </a:rPr>
              <a:t>; // accessible here as protected in base</a:t>
            </a:r>
          </a:p>
          <a:p>
            <a:r>
              <a:rPr lang="en-US" sz="1800" dirty="0">
                <a:latin typeface="Calibri"/>
              </a:rPr>
              <a:t>	</a:t>
            </a:r>
            <a:r>
              <a:rPr lang="en-US" sz="1800" dirty="0" err="1">
                <a:latin typeface="Calibri"/>
              </a:rPr>
              <a:t>cout</a:t>
            </a:r>
            <a:r>
              <a:rPr lang="en-US" sz="1800" dirty="0">
                <a:latin typeface="Calibri"/>
              </a:rPr>
              <a:t>&lt;&lt;"Marks ="&lt;&lt;marks&lt;&lt;</a:t>
            </a:r>
            <a:r>
              <a:rPr lang="en-US" sz="1800" dirty="0" err="1">
                <a:latin typeface="Calibri"/>
              </a:rPr>
              <a:t>endl</a:t>
            </a:r>
            <a:r>
              <a:rPr lang="en-US" sz="1800" dirty="0">
                <a:latin typeface="Calibri"/>
              </a:rPr>
              <a:t>;</a:t>
            </a:r>
          </a:p>
          <a:p>
            <a:r>
              <a:rPr lang="en-US" sz="1800" dirty="0">
                <a:latin typeface="Calibri"/>
              </a:rPr>
              <a:t>}</a:t>
            </a:r>
          </a:p>
          <a:p>
            <a:r>
              <a:rPr lang="en-US" sz="1800" dirty="0" err="1">
                <a:latin typeface="Calibri"/>
              </a:rPr>
              <a:t>int</a:t>
            </a:r>
            <a:r>
              <a:rPr lang="en-US" sz="1800" dirty="0">
                <a:latin typeface="Calibri"/>
              </a:rPr>
              <a:t> main()</a:t>
            </a:r>
          </a:p>
          <a:p>
            <a:r>
              <a:rPr lang="en-US" sz="1800" dirty="0">
                <a:latin typeface="Calibri"/>
              </a:rPr>
              <a:t>{</a:t>
            </a:r>
          </a:p>
          <a:p>
            <a:pPr lvl="5"/>
            <a:r>
              <a:rPr lang="en-US" sz="1800" dirty="0">
                <a:latin typeface="Calibri"/>
              </a:rPr>
              <a:t>	test t1;</a:t>
            </a:r>
          </a:p>
          <a:p>
            <a:pPr lvl="5"/>
            <a:r>
              <a:rPr lang="en-US" sz="1800" dirty="0">
                <a:latin typeface="Calibri"/>
              </a:rPr>
              <a:t>	t1.display();</a:t>
            </a:r>
          </a:p>
          <a:p>
            <a:pPr lvl="5"/>
            <a:r>
              <a:rPr lang="en-US" sz="1800" dirty="0">
                <a:latin typeface="Calibri"/>
              </a:rPr>
              <a:t>	return 0;</a:t>
            </a:r>
          </a:p>
          <a:p>
            <a:pPr lvl="5"/>
            <a:r>
              <a:rPr lang="en-US" sz="1800" dirty="0">
                <a:latin typeface="Calibri"/>
              </a:rPr>
              <a:t>}</a:t>
            </a:r>
          </a:p>
          <a:p>
            <a:pPr lvl="5"/>
            <a:r>
              <a:rPr lang="en-US" sz="1800" dirty="0">
                <a:latin typeface="Calibri"/>
              </a:rPr>
              <a:t>Output: </a:t>
            </a:r>
          </a:p>
          <a:p>
            <a:pPr lvl="5"/>
            <a:r>
              <a:rPr lang="en-US" sz="1800" dirty="0" err="1">
                <a:latin typeface="Calibri"/>
              </a:rPr>
              <a:t>Rollno</a:t>
            </a:r>
            <a:r>
              <a:rPr lang="en-US" sz="1800" dirty="0">
                <a:latin typeface="Calibri"/>
              </a:rPr>
              <a:t>=1</a:t>
            </a:r>
          </a:p>
          <a:p>
            <a:pPr lvl="5"/>
            <a:r>
              <a:rPr lang="en-US" sz="1800" dirty="0">
                <a:latin typeface="Calibri"/>
              </a:rPr>
              <a:t>Marks =40</a:t>
            </a:r>
          </a:p>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901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5"/>
            <a:endParaRPr lang="en-US" sz="1800" dirty="0">
              <a:latin typeface="Calibri"/>
            </a:endParaRPr>
          </a:p>
          <a:p>
            <a:pPr lvl="5"/>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How </a:t>
            </a:r>
            <a:r>
              <a:rPr lang="en" sz="2400" b="1" dirty="0">
                <a:solidFill>
                  <a:srgbClr val="FFFFFF"/>
                </a:solidFill>
                <a:latin typeface="Calibri"/>
                <a:cs typeface="Calibri"/>
              </a:rPr>
              <a:t>Modes of inheritance impact the members </a:t>
            </a:r>
            <a:endParaRPr lang="en" sz="2400" b="1" dirty="0">
              <a:solidFill>
                <a:srgbClr val="FFFFFF"/>
              </a:solidFill>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927" t="26723" r="42878" b="35195"/>
          <a:stretch/>
        </p:blipFill>
        <p:spPr bwMode="auto">
          <a:xfrm>
            <a:off x="162083" y="839972"/>
            <a:ext cx="8697272" cy="3785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445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US" sz="1800" b="1" dirty="0">
                <a:latin typeface="Calibri" pitchFamily="34" charset="0"/>
                <a:cs typeface="Calibri" pitchFamily="34" charset="0"/>
              </a:rPr>
              <a:t>Private members </a:t>
            </a:r>
            <a:r>
              <a:rPr lang="en-US" sz="1800" dirty="0">
                <a:latin typeface="Calibri" pitchFamily="34" charset="0"/>
                <a:cs typeface="Calibri" pitchFamily="34" charset="0"/>
              </a:rPr>
              <a:t>: Irrespective of mode (type) of inheritance, the private members are not accessible outside the class (not even in main, or further derived classes)</a:t>
            </a:r>
          </a:p>
          <a:p>
            <a:pPr marL="285750" indent="-285750">
              <a:buFont typeface="Arial" pitchFamily="34" charset="0"/>
              <a:buChar char="•"/>
            </a:pPr>
            <a:endParaRPr lang="en-US" sz="1800" dirty="0">
              <a:latin typeface="Calibri" pitchFamily="34" charset="0"/>
              <a:cs typeface="Calibri" pitchFamily="34" charset="0"/>
            </a:endParaRPr>
          </a:p>
          <a:p>
            <a:pPr marL="285750" indent="-285750">
              <a:buFont typeface="Arial" pitchFamily="34" charset="0"/>
              <a:buChar char="•"/>
            </a:pPr>
            <a:r>
              <a:rPr lang="en-US" sz="1800" b="1" dirty="0">
                <a:latin typeface="Calibri" pitchFamily="34" charset="0"/>
                <a:cs typeface="Calibri" pitchFamily="34" charset="0"/>
              </a:rPr>
              <a:t>Protected members:  </a:t>
            </a:r>
            <a:r>
              <a:rPr lang="en-US" sz="1800" dirty="0">
                <a:latin typeface="Calibri" pitchFamily="34" charset="0"/>
                <a:cs typeface="Calibri" pitchFamily="34" charset="0"/>
              </a:rPr>
              <a:t>If mode of inheritance is public or protected, protected members of base class remain protected in derived class, if mode is private, protected members become private</a:t>
            </a:r>
          </a:p>
          <a:p>
            <a:pPr marL="285750" indent="-285750">
              <a:buFont typeface="Arial" pitchFamily="34" charset="0"/>
              <a:buChar char="•"/>
            </a:pPr>
            <a:endParaRPr lang="en-US" sz="1800" dirty="0">
              <a:latin typeface="Calibri" pitchFamily="34" charset="0"/>
              <a:cs typeface="Calibri" pitchFamily="34" charset="0"/>
            </a:endParaRPr>
          </a:p>
          <a:p>
            <a:pPr marL="285750" indent="-285750">
              <a:buFont typeface="Arial" pitchFamily="34" charset="0"/>
              <a:buChar char="•"/>
            </a:pPr>
            <a:r>
              <a:rPr lang="en-US" sz="1800" b="1" dirty="0">
                <a:latin typeface="Calibri" pitchFamily="34" charset="0"/>
                <a:cs typeface="Calibri" pitchFamily="34" charset="0"/>
              </a:rPr>
              <a:t>public members:  </a:t>
            </a:r>
            <a:r>
              <a:rPr lang="en-US" sz="1800" dirty="0">
                <a:latin typeface="Calibri" pitchFamily="34" charset="0"/>
                <a:cs typeface="Calibri" pitchFamily="34" charset="0"/>
              </a:rPr>
              <a:t>: If mode of inheritance is public , public members will remain public in derived class . In case of  protected mode of inheritance, public members become protected in derived class, if mode is private, public members become private in derived class which cannot be inherited further</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a:latin typeface="Calibri" pitchFamily="34" charset="0"/>
                <a:cs typeface="Calibri" pitchFamily="34" charset="0"/>
              </a:rPr>
              <a:t>Let us understand it with example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I</a:t>
            </a:r>
            <a:r>
              <a:rPr lang="en" sz="2400" b="1" dirty="0">
                <a:solidFill>
                  <a:srgbClr val="FFFFFF"/>
                </a:solidFill>
                <a:latin typeface="Calibri"/>
                <a:cs typeface="Calibri"/>
              </a:rPr>
              <a:t>mpact on members of modes of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4741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Times New Roman" panose="02020603050405020304" pitchFamily="18" charset="0"/>
                <a:cs typeface="Times New Roman" panose="02020603050405020304" pitchFamily="18" charset="0"/>
              </a:rPr>
              <a:t>class A</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public:</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x;</a:t>
            </a:r>
          </a:p>
          <a:p>
            <a:r>
              <a:rPr lang="en-US" sz="1800" dirty="0">
                <a:latin typeface="Times New Roman" panose="02020603050405020304" pitchFamily="18" charset="0"/>
                <a:cs typeface="Times New Roman" panose="02020603050405020304" pitchFamily="18" charset="0"/>
              </a:rPr>
              <a:t>protected:    </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y;</a:t>
            </a:r>
          </a:p>
          <a:p>
            <a:r>
              <a:rPr lang="en-US" sz="1800" dirty="0">
                <a:latin typeface="Times New Roman" panose="02020603050405020304" pitchFamily="18" charset="0"/>
                <a:cs typeface="Times New Roman" panose="02020603050405020304" pitchFamily="18" charset="0"/>
              </a:rPr>
              <a:t>private:    </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z;</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class B : </a:t>
            </a:r>
            <a:r>
              <a:rPr lang="en-US" sz="1800" b="1" dirty="0">
                <a:latin typeface="Times New Roman" panose="02020603050405020304" pitchFamily="18" charset="0"/>
                <a:cs typeface="Times New Roman" panose="02020603050405020304" pitchFamily="18" charset="0"/>
              </a:rPr>
              <a:t>public</a:t>
            </a:r>
            <a:r>
              <a:rPr lang="en-US" sz="1800" dirty="0">
                <a:latin typeface="Times New Roman" panose="02020603050405020304" pitchFamily="18" charset="0"/>
                <a:cs typeface="Times New Roman" panose="02020603050405020304" pitchFamily="18" charset="0"/>
              </a:rPr>
              <a:t> A</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x is public    </a:t>
            </a:r>
          </a:p>
          <a:p>
            <a:r>
              <a:rPr lang="en-US" sz="1800" dirty="0">
                <a:latin typeface="Times New Roman" panose="02020603050405020304" pitchFamily="18" charset="0"/>
                <a:cs typeface="Times New Roman" panose="02020603050405020304" pitchFamily="18" charset="0"/>
              </a:rPr>
              <a:t>// y is protected    </a:t>
            </a:r>
          </a:p>
          <a:p>
            <a:r>
              <a:rPr lang="en-US" sz="1800" dirty="0">
                <a:latin typeface="Times New Roman" panose="02020603050405020304" pitchFamily="18" charset="0"/>
                <a:cs typeface="Times New Roman" panose="02020603050405020304" pitchFamily="18" charset="0"/>
              </a:rPr>
              <a:t>// z is not accessible from B</a:t>
            </a:r>
          </a:p>
          <a:p>
            <a:r>
              <a:rPr lang="en-US" sz="1800" dirty="0">
                <a:latin typeface="Times New Roman" panose="02020603050405020304" pitchFamily="18" charset="0"/>
                <a:cs typeface="Times New Roman" panose="02020603050405020304" pitchFamily="18" charset="0"/>
              </a:rPr>
              <a:t>}; </a:t>
            </a: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observe the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005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57200" indent="-381000">
              <a:lnSpc>
                <a:spcPct val="200000"/>
              </a:lnSpc>
              <a:buSzPts val="2400"/>
              <a:buFont typeface="Calibri,Sans-Serif"/>
              <a:buChar char="●"/>
            </a:pPr>
            <a:r>
              <a:rPr lang="en-IN" sz="1800" dirty="0">
                <a:latin typeface="Calibri"/>
                <a:ea typeface="Calibri"/>
                <a:cs typeface="Calibri"/>
              </a:rPr>
              <a:t>I</a:t>
            </a:r>
            <a:r>
              <a:rPr lang="en" sz="1800" dirty="0">
                <a:latin typeface="Calibri"/>
                <a:ea typeface="Calibri"/>
                <a:cs typeface="Calibri"/>
              </a:rPr>
              <a:t>nheritance basics – base class , dervied class</a:t>
            </a:r>
          </a:p>
          <a:p>
            <a:pPr marL="457200" indent="-381000">
              <a:lnSpc>
                <a:spcPct val="200000"/>
              </a:lnSpc>
              <a:buSzPts val="2400"/>
              <a:buFont typeface="Calibri,Sans-Serif"/>
              <a:buChar char="●"/>
            </a:pPr>
            <a:r>
              <a:rPr lang="en" sz="1800" dirty="0">
                <a:latin typeface="Calibri"/>
                <a:ea typeface="Calibri"/>
                <a:cs typeface="Calibri"/>
              </a:rPr>
              <a:t>Type of inheritance- 	</a:t>
            </a:r>
            <a:r>
              <a:rPr lang="en-US" sz="1800" dirty="0">
                <a:latin typeface="Calibri"/>
                <a:ea typeface="Calibri"/>
                <a:cs typeface="Calibri"/>
              </a:rPr>
              <a:t>simple, multi-level, multiple and hierarchical</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Times New Roman" panose="02020603050405020304" pitchFamily="18" charset="0"/>
                <a:cs typeface="Times New Roman" panose="02020603050405020304" pitchFamily="18" charset="0"/>
              </a:rPr>
              <a:t>class C : </a:t>
            </a:r>
            <a:r>
              <a:rPr lang="en-US" sz="1800" b="1" dirty="0">
                <a:latin typeface="Times New Roman" panose="02020603050405020304" pitchFamily="18" charset="0"/>
                <a:cs typeface="Times New Roman" panose="02020603050405020304" pitchFamily="18" charset="0"/>
              </a:rPr>
              <a:t>protected </a:t>
            </a:r>
            <a:r>
              <a:rPr lang="en-US" sz="1800" dirty="0">
                <a:latin typeface="Times New Roman" panose="02020603050405020304" pitchFamily="18" charset="0"/>
                <a:cs typeface="Times New Roman" panose="02020603050405020304" pitchFamily="18" charset="0"/>
              </a:rPr>
              <a:t>A</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x is protected    </a:t>
            </a:r>
          </a:p>
          <a:p>
            <a:r>
              <a:rPr lang="en-US" sz="1800" dirty="0">
                <a:latin typeface="Times New Roman" panose="02020603050405020304" pitchFamily="18" charset="0"/>
                <a:cs typeface="Times New Roman" panose="02020603050405020304" pitchFamily="18" charset="0"/>
              </a:rPr>
              <a:t>// y is protected    </a:t>
            </a:r>
          </a:p>
          <a:p>
            <a:r>
              <a:rPr lang="en-US" sz="1800" dirty="0">
                <a:latin typeface="Times New Roman" panose="02020603050405020304" pitchFamily="18" charset="0"/>
                <a:cs typeface="Times New Roman" panose="02020603050405020304" pitchFamily="18" charset="0"/>
              </a:rPr>
              <a:t>// z is not accessible from C</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class D : </a:t>
            </a:r>
            <a:r>
              <a:rPr lang="en-US" sz="1800" b="1" dirty="0">
                <a:latin typeface="Times New Roman" panose="02020603050405020304" pitchFamily="18" charset="0"/>
                <a:cs typeface="Times New Roman" panose="02020603050405020304" pitchFamily="18" charset="0"/>
              </a:rPr>
              <a:t>private</a:t>
            </a:r>
            <a:r>
              <a:rPr lang="en-US" sz="1800" dirty="0">
                <a:latin typeface="Times New Roman" panose="02020603050405020304" pitchFamily="18" charset="0"/>
                <a:cs typeface="Times New Roman" panose="02020603050405020304" pitchFamily="18" charset="0"/>
              </a:rPr>
              <a:t> A    // private' is default for classes</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 x is private   </a:t>
            </a:r>
          </a:p>
          <a:p>
            <a:r>
              <a:rPr lang="en-US" sz="1800" dirty="0">
                <a:latin typeface="Times New Roman" panose="02020603050405020304" pitchFamily="18" charset="0"/>
                <a:cs typeface="Times New Roman" panose="02020603050405020304" pitchFamily="18" charset="0"/>
              </a:rPr>
              <a:t> // y is private   </a:t>
            </a:r>
          </a:p>
          <a:p>
            <a:r>
              <a:rPr lang="en-US" sz="1800" dirty="0">
                <a:latin typeface="Times New Roman" panose="02020603050405020304" pitchFamily="18" charset="0"/>
                <a:cs typeface="Times New Roman" panose="02020603050405020304" pitchFamily="18" charset="0"/>
              </a:rPr>
              <a:t> // z is not accessible from D</a:t>
            </a:r>
          </a:p>
          <a:p>
            <a:r>
              <a:rPr lang="en-US" sz="1800" dirty="0">
                <a:latin typeface="Times New Roman" panose="02020603050405020304" pitchFamily="18" charset="0"/>
                <a:cs typeface="Times New Roman" panose="02020603050405020304" pitchFamily="18" charset="0"/>
              </a:rPr>
              <a:t>};</a:t>
            </a: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observe the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4741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latin typeface="Calibri" pitchFamily="34" charset="0"/>
                <a:cs typeface="Calibri" pitchFamily="34" charset="0"/>
              </a:rPr>
              <a:t>When the inheritance is private, the private members of the base class are ______  in the derived class</a:t>
            </a:r>
          </a:p>
          <a:p>
            <a:pPr fontAlgn="base"/>
            <a:endParaRPr lang="en-IN" sz="1800" dirty="0">
              <a:latin typeface="Calibri" pitchFamily="34" charset="0"/>
              <a:cs typeface="Calibri" pitchFamily="34" charset="0"/>
            </a:endParaRPr>
          </a:p>
          <a:p>
            <a:pPr marL="342900" indent="-342900" fontAlgn="base">
              <a:buFont typeface="+mj-lt"/>
              <a:buAutoNum type="alphaUcPeriod"/>
            </a:pPr>
            <a:r>
              <a:rPr lang="en-IN" sz="1800" dirty="0">
                <a:latin typeface="Calibri" pitchFamily="34" charset="0"/>
                <a:cs typeface="Calibri" pitchFamily="34" charset="0"/>
              </a:rPr>
              <a:t>Inaccessible</a:t>
            </a:r>
          </a:p>
          <a:p>
            <a:pPr marL="342900" indent="-342900" fontAlgn="base">
              <a:buFont typeface="+mj-lt"/>
              <a:buAutoNum type="alphaUcPeriod"/>
            </a:pPr>
            <a:r>
              <a:rPr lang="en-IN" sz="1800" dirty="0">
                <a:latin typeface="Calibri" pitchFamily="34" charset="0"/>
                <a:cs typeface="Calibri" pitchFamily="34" charset="0"/>
              </a:rPr>
              <a:t>Accessible</a:t>
            </a:r>
          </a:p>
          <a:p>
            <a:pPr marL="342900" indent="-342900" fontAlgn="base">
              <a:buFont typeface="+mj-lt"/>
              <a:buAutoNum type="alphaUcPeriod"/>
            </a:pPr>
            <a:r>
              <a:rPr lang="en-IN" sz="1800" dirty="0">
                <a:latin typeface="Calibri" pitchFamily="34" charset="0"/>
                <a:cs typeface="Calibri" pitchFamily="34" charset="0"/>
              </a:rPr>
              <a:t>Protected</a:t>
            </a:r>
          </a:p>
          <a:p>
            <a:pPr marL="342900" indent="-342900" fontAlgn="base">
              <a:buFont typeface="+mj-lt"/>
              <a:buAutoNum type="alphaUcPeriod"/>
            </a:pPr>
            <a:r>
              <a:rPr lang="en-IN" sz="1800" dirty="0">
                <a:latin typeface="Calibri" pitchFamily="34" charset="0"/>
                <a:cs typeface="Calibri" pitchFamily="34" charset="0"/>
              </a:rPr>
              <a:t>Private</a:t>
            </a:r>
          </a:p>
          <a:p>
            <a:pPr fontAlgn="base"/>
            <a:endParaRPr lang="en-IN"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a:t>
            </a:r>
          </a:p>
        </p:txBody>
      </p:sp>
    </p:spTree>
    <p:extLst>
      <p:ext uri="{BB962C8B-B14F-4D97-AF65-F5344CB8AC3E}">
        <p14:creationId xmlns:p14="http://schemas.microsoft.com/office/powerpoint/2010/main" val="1693197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latin typeface="Calibri" pitchFamily="34" charset="0"/>
                <a:cs typeface="Calibri" pitchFamily="34" charset="0"/>
              </a:rPr>
              <a:t>When the inheritance is private, the private members of the base class are ______  in the derived class</a:t>
            </a:r>
          </a:p>
          <a:p>
            <a:pPr fontAlgn="base"/>
            <a:endParaRPr lang="en-IN" sz="1800" dirty="0">
              <a:latin typeface="Calibri" pitchFamily="34" charset="0"/>
              <a:cs typeface="Calibri" pitchFamily="34" charset="0"/>
            </a:endParaRPr>
          </a:p>
          <a:p>
            <a:pPr marL="342900" indent="-342900" fontAlgn="base">
              <a:buFont typeface="+mj-lt"/>
              <a:buAutoNum type="alphaUcPeriod"/>
            </a:pPr>
            <a:r>
              <a:rPr lang="en-IN" sz="1800" dirty="0">
                <a:latin typeface="Calibri" pitchFamily="34" charset="0"/>
                <a:cs typeface="Calibri" pitchFamily="34" charset="0"/>
              </a:rPr>
              <a:t>Inaccessible</a:t>
            </a:r>
          </a:p>
          <a:p>
            <a:pPr marL="342900" indent="-342900" fontAlgn="base">
              <a:buFont typeface="+mj-lt"/>
              <a:buAutoNum type="alphaUcPeriod"/>
            </a:pPr>
            <a:r>
              <a:rPr lang="en-IN" sz="1800" dirty="0">
                <a:latin typeface="Calibri" pitchFamily="34" charset="0"/>
                <a:cs typeface="Calibri" pitchFamily="34" charset="0"/>
              </a:rPr>
              <a:t>Accessible</a:t>
            </a:r>
          </a:p>
          <a:p>
            <a:pPr marL="342900" indent="-342900" fontAlgn="base">
              <a:buFont typeface="+mj-lt"/>
              <a:buAutoNum type="alphaUcPeriod"/>
            </a:pPr>
            <a:r>
              <a:rPr lang="en-IN" sz="1800" dirty="0">
                <a:latin typeface="Calibri" pitchFamily="34" charset="0"/>
                <a:cs typeface="Calibri" pitchFamily="34" charset="0"/>
              </a:rPr>
              <a:t>Protected</a:t>
            </a:r>
          </a:p>
          <a:p>
            <a:pPr marL="342900" indent="-342900" fontAlgn="base">
              <a:buFont typeface="+mj-lt"/>
              <a:buAutoNum type="alphaUcPeriod"/>
            </a:pPr>
            <a:r>
              <a:rPr lang="en-IN" sz="1800" dirty="0">
                <a:latin typeface="Calibri" pitchFamily="34" charset="0"/>
                <a:cs typeface="Calibri" pitchFamily="34" charset="0"/>
              </a:rPr>
              <a:t>Private</a:t>
            </a:r>
          </a:p>
          <a:p>
            <a:pPr fontAlgn="base"/>
            <a:endParaRPr lang="en-IN" sz="1800" dirty="0">
              <a:solidFill>
                <a:srgbClr val="FF0000"/>
              </a:solidFill>
              <a:latin typeface="Calibri" pitchFamily="34" charset="0"/>
              <a:cs typeface="Calibri" pitchFamily="34" charset="0"/>
            </a:endParaRPr>
          </a:p>
          <a:p>
            <a:pPr fontAlgn="base"/>
            <a:r>
              <a:rPr lang="en-IN" sz="1800" dirty="0">
                <a:solidFill>
                  <a:srgbClr val="FF0000"/>
                </a:solidFill>
                <a:latin typeface="Calibri" pitchFamily="34" charset="0"/>
                <a:cs typeface="Calibri" pitchFamily="34" charset="0"/>
              </a:rPr>
              <a:t>Answer: option A</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a:t>
            </a:r>
          </a:p>
        </p:txBody>
      </p:sp>
    </p:spTree>
    <p:extLst>
      <p:ext uri="{BB962C8B-B14F-4D97-AF65-F5344CB8AC3E}">
        <p14:creationId xmlns:p14="http://schemas.microsoft.com/office/powerpoint/2010/main" val="697573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 </a:t>
            </a:r>
          </a:p>
          <a:p>
            <a:r>
              <a:rPr lang="en-US" sz="1800" dirty="0">
                <a:latin typeface="Calibri"/>
              </a:rPr>
              <a:t>class Base</a:t>
            </a:r>
          </a:p>
          <a:p>
            <a:r>
              <a:rPr lang="en-US" sz="1800" dirty="0">
                <a:latin typeface="Calibri"/>
              </a:rPr>
              <a:t>{</a:t>
            </a:r>
          </a:p>
          <a:p>
            <a:r>
              <a:rPr lang="en-US" sz="1800" dirty="0">
                <a:latin typeface="Calibri"/>
              </a:rPr>
              <a:t>protected:</a:t>
            </a:r>
          </a:p>
          <a:p>
            <a:r>
              <a:rPr lang="en-US" sz="1800" dirty="0">
                <a:latin typeface="Calibri"/>
              </a:rPr>
              <a:t>    </a:t>
            </a:r>
            <a:r>
              <a:rPr lang="en-US" sz="1800" dirty="0" err="1">
                <a:latin typeface="Calibri"/>
              </a:rPr>
              <a:t>int</a:t>
            </a:r>
            <a:r>
              <a:rPr lang="en-US" sz="1800" dirty="0">
                <a:latin typeface="Calibri"/>
              </a:rPr>
              <a:t> a;</a:t>
            </a:r>
          </a:p>
          <a:p>
            <a:r>
              <a:rPr lang="en-US" sz="1800" dirty="0">
                <a:latin typeface="Calibri"/>
              </a:rPr>
              <a:t>public:</a:t>
            </a:r>
          </a:p>
          <a:p>
            <a:r>
              <a:rPr lang="en-US" sz="1800" dirty="0">
                <a:latin typeface="Calibri"/>
              </a:rPr>
              <a:t>    Base() {a = 0;}</a:t>
            </a:r>
          </a:p>
          <a:p>
            <a:r>
              <a:rPr lang="en-US" sz="1800" dirty="0">
                <a:latin typeface="Calibri"/>
              </a:rPr>
              <a:t>};</a:t>
            </a:r>
          </a:p>
          <a:p>
            <a:r>
              <a:rPr lang="en-US" sz="1800" dirty="0">
                <a:latin typeface="Calibri"/>
              </a:rPr>
              <a:t> class Derived1:  protected  Base</a:t>
            </a:r>
          </a:p>
          <a:p>
            <a:r>
              <a:rPr lang="en-US" sz="1800" dirty="0">
                <a:latin typeface="Calibri"/>
              </a:rPr>
              <a:t>{</a:t>
            </a:r>
          </a:p>
          <a:p>
            <a:r>
              <a:rPr lang="en-US" sz="1800" dirty="0">
                <a:latin typeface="Calibri"/>
              </a:rPr>
              <a:t>protected:</a:t>
            </a:r>
          </a:p>
          <a:p>
            <a:r>
              <a:rPr lang="en-US" sz="1800" dirty="0">
                <a:latin typeface="Calibri"/>
              </a:rPr>
              <a:t>    </a:t>
            </a:r>
            <a:r>
              <a:rPr lang="en-US" sz="1800" dirty="0" err="1">
                <a:latin typeface="Calibri"/>
              </a:rPr>
              <a:t>int</a:t>
            </a:r>
            <a:r>
              <a:rPr lang="en-US" sz="1800" dirty="0">
                <a:latin typeface="Calibri"/>
              </a:rPr>
              <a:t> b;</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Predict the error/ output</a:t>
            </a:r>
          </a:p>
        </p:txBody>
      </p:sp>
    </p:spTree>
    <p:extLst>
      <p:ext uri="{BB962C8B-B14F-4D97-AF65-F5344CB8AC3E}">
        <p14:creationId xmlns:p14="http://schemas.microsoft.com/office/powerpoint/2010/main" val="4242594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latin typeface="Calibri" pitchFamily="34" charset="0"/>
                <a:cs typeface="Calibri" pitchFamily="34" charset="0"/>
              </a:rPr>
              <a:t>class Derived2:  private Derived 1</a:t>
            </a:r>
          </a:p>
          <a:p>
            <a:pPr fontAlgn="base"/>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private:</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int</a:t>
            </a:r>
            <a:r>
              <a:rPr lang="en-IN" sz="1800" dirty="0">
                <a:latin typeface="Calibri" pitchFamily="34" charset="0"/>
                <a:cs typeface="Calibri" pitchFamily="34" charset="0"/>
              </a:rPr>
              <a:t> c;</a:t>
            </a:r>
          </a:p>
          <a:p>
            <a:pPr fontAlgn="base"/>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class </a:t>
            </a:r>
            <a:r>
              <a:rPr lang="en-IN" sz="1800" dirty="0" err="1">
                <a:latin typeface="Calibri" pitchFamily="34" charset="0"/>
                <a:cs typeface="Calibri" pitchFamily="34" charset="0"/>
              </a:rPr>
              <a:t>DerivedDerived</a:t>
            </a:r>
            <a:r>
              <a:rPr lang="en-IN" sz="1800" dirty="0">
                <a:latin typeface="Calibri" pitchFamily="34" charset="0"/>
                <a:cs typeface="Calibri" pitchFamily="34" charset="0"/>
              </a:rPr>
              <a:t>: public Derived2</a:t>
            </a:r>
          </a:p>
          <a:p>
            <a:pPr fontAlgn="base"/>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public:</a:t>
            </a:r>
          </a:p>
          <a:p>
            <a:pPr fontAlgn="base"/>
            <a:r>
              <a:rPr lang="en-IN" sz="1800" dirty="0">
                <a:latin typeface="Calibri" pitchFamily="34" charset="0"/>
                <a:cs typeface="Calibri" pitchFamily="34" charset="0"/>
              </a:rPr>
              <a:t>    void show()  {   </a:t>
            </a:r>
            <a:r>
              <a:rPr lang="en-IN" sz="1800" dirty="0" err="1">
                <a:latin typeface="Calibri" pitchFamily="34" charset="0"/>
                <a:cs typeface="Calibri" pitchFamily="34" charset="0"/>
              </a:rPr>
              <a:t>cout</a:t>
            </a:r>
            <a:r>
              <a:rPr lang="en-IN" sz="1800" dirty="0">
                <a:latin typeface="Calibri" pitchFamily="34" charset="0"/>
                <a:cs typeface="Calibri" pitchFamily="34" charset="0"/>
              </a:rPr>
              <a:t> &lt;&lt; a &lt;&lt;</a:t>
            </a:r>
            <a:r>
              <a:rPr lang="en-IN" sz="1800" dirty="0" err="1">
                <a:latin typeface="Calibri" pitchFamily="34" charset="0"/>
                <a:cs typeface="Calibri" pitchFamily="34" charset="0"/>
              </a:rPr>
              <a:t>endl</a:t>
            </a:r>
            <a:r>
              <a:rPr lang="en-IN" sz="1800" dirty="0">
                <a:latin typeface="Calibri" pitchFamily="34" charset="0"/>
                <a:cs typeface="Calibri" pitchFamily="34" charset="0"/>
              </a:rPr>
              <a:t>&lt;&lt;b&lt;&lt;</a:t>
            </a:r>
            <a:r>
              <a:rPr lang="en-IN" sz="1800" dirty="0" err="1">
                <a:latin typeface="Calibri" pitchFamily="34" charset="0"/>
                <a:cs typeface="Calibri" pitchFamily="34" charset="0"/>
              </a:rPr>
              <a:t>endl</a:t>
            </a:r>
            <a:r>
              <a:rPr lang="en-IN" sz="1800" dirty="0">
                <a:latin typeface="Calibri" pitchFamily="34" charset="0"/>
                <a:cs typeface="Calibri" pitchFamily="34" charset="0"/>
              </a:rPr>
              <a:t>&lt;&lt;c;   }</a:t>
            </a:r>
          </a:p>
          <a:p>
            <a:pPr fontAlgn="base"/>
            <a:r>
              <a:rPr lang="en-IN" sz="1800" dirty="0">
                <a:latin typeface="Calibri" pitchFamily="34" charset="0"/>
                <a:cs typeface="Calibri" pitchFamily="34" charset="0"/>
              </a:rPr>
              <a:t>};</a:t>
            </a:r>
          </a:p>
          <a:p>
            <a:pPr fontAlgn="base"/>
            <a:r>
              <a:rPr lang="en-IN" sz="1800" dirty="0" err="1">
                <a:latin typeface="Calibri" pitchFamily="34" charset="0"/>
                <a:cs typeface="Calibri" pitchFamily="34" charset="0"/>
              </a:rPr>
              <a:t>int</a:t>
            </a:r>
            <a:r>
              <a:rPr lang="en-IN" sz="1800" dirty="0">
                <a:latin typeface="Calibri" pitchFamily="34" charset="0"/>
                <a:cs typeface="Calibri" pitchFamily="34" charset="0"/>
              </a:rPr>
              <a:t> main(void)</a:t>
            </a:r>
          </a:p>
          <a:p>
            <a:pPr fontAlgn="base"/>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DerivedDerived</a:t>
            </a:r>
            <a:r>
              <a:rPr lang="en-IN" sz="1800" dirty="0">
                <a:latin typeface="Calibri" pitchFamily="34" charset="0"/>
                <a:cs typeface="Calibri" pitchFamily="34" charset="0"/>
              </a:rPr>
              <a:t> d;</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d.show</a:t>
            </a:r>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return 0;</a:t>
            </a:r>
          </a:p>
          <a:p>
            <a:pPr fontAlgn="base"/>
            <a:r>
              <a:rPr lang="en-IN"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Predict the error/output</a:t>
            </a:r>
          </a:p>
        </p:txBody>
      </p:sp>
    </p:spTree>
    <p:extLst>
      <p:ext uri="{BB962C8B-B14F-4D97-AF65-F5344CB8AC3E}">
        <p14:creationId xmlns:p14="http://schemas.microsoft.com/office/powerpoint/2010/main" val="399365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600" dirty="0">
                <a:latin typeface="Calibri" pitchFamily="34" charset="0"/>
                <a:cs typeface="Calibri" pitchFamily="34" charset="0"/>
              </a:rPr>
              <a:t>main.cpp: In member function ‘void </a:t>
            </a:r>
            <a:r>
              <a:rPr lang="en-IN" sz="1600" dirty="0" err="1">
                <a:latin typeface="Calibri" pitchFamily="34" charset="0"/>
                <a:cs typeface="Calibri" pitchFamily="34" charset="0"/>
              </a:rPr>
              <a:t>DerivedDerived</a:t>
            </a:r>
            <a:r>
              <a:rPr lang="en-IN" sz="1600" dirty="0">
                <a:latin typeface="Calibri" pitchFamily="34" charset="0"/>
                <a:cs typeface="Calibri" pitchFamily="34" charset="0"/>
              </a:rPr>
              <a:t>::show()’:</a:t>
            </a:r>
          </a:p>
          <a:p>
            <a:pPr fontAlgn="base"/>
            <a:r>
              <a:rPr lang="en-IN" sz="1600" dirty="0">
                <a:latin typeface="Calibri" pitchFamily="34" charset="0"/>
                <a:cs typeface="Calibri" pitchFamily="34" charset="0"/>
              </a:rPr>
              <a:t>main.cpp:28:30: error: ‘</a:t>
            </a:r>
            <a:r>
              <a:rPr lang="en-IN" sz="1600" dirty="0" err="1">
                <a:latin typeface="Calibri" pitchFamily="34" charset="0"/>
                <a:cs typeface="Calibri" pitchFamily="34" charset="0"/>
              </a:rPr>
              <a:t>int</a:t>
            </a:r>
            <a:r>
              <a:rPr lang="en-IN" sz="1600" dirty="0">
                <a:latin typeface="Calibri" pitchFamily="34" charset="0"/>
                <a:cs typeface="Calibri" pitchFamily="34" charset="0"/>
              </a:rPr>
              <a:t> Base::a’ is protected within this context</a:t>
            </a:r>
          </a:p>
          <a:p>
            <a:pPr fontAlgn="base"/>
            <a:r>
              <a:rPr lang="en-IN" sz="1600" dirty="0">
                <a:latin typeface="Calibri" pitchFamily="34" charset="0"/>
                <a:cs typeface="Calibri" pitchFamily="34" charset="0"/>
              </a:rPr>
              <a:t>     void show()  {   </a:t>
            </a:r>
            <a:r>
              <a:rPr lang="en-IN" sz="1600" dirty="0" err="1">
                <a:latin typeface="Calibri" pitchFamily="34" charset="0"/>
                <a:cs typeface="Calibri" pitchFamily="34" charset="0"/>
              </a:rPr>
              <a:t>cout</a:t>
            </a:r>
            <a:r>
              <a:rPr lang="en-IN" sz="1600" dirty="0">
                <a:latin typeface="Calibri" pitchFamily="34" charset="0"/>
                <a:cs typeface="Calibri" pitchFamily="34" charset="0"/>
              </a:rPr>
              <a:t> &lt;&lt; a &lt;&lt;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&lt;&lt;b&lt;&lt;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&lt;&lt;c; }</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main.cpp:7:9: note: declared protected here</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int</a:t>
            </a:r>
            <a:r>
              <a:rPr lang="en-IN" sz="1600" dirty="0">
                <a:latin typeface="Calibri" pitchFamily="34" charset="0"/>
                <a:cs typeface="Calibri" pitchFamily="34" charset="0"/>
              </a:rPr>
              <a:t> a;</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main.cpp:28:40: error: ‘</a:t>
            </a:r>
            <a:r>
              <a:rPr lang="en-IN" sz="1600" dirty="0" err="1">
                <a:latin typeface="Calibri" pitchFamily="34" charset="0"/>
                <a:cs typeface="Calibri" pitchFamily="34" charset="0"/>
              </a:rPr>
              <a:t>int</a:t>
            </a:r>
            <a:r>
              <a:rPr lang="en-IN" sz="1600" dirty="0">
                <a:latin typeface="Calibri" pitchFamily="34" charset="0"/>
                <a:cs typeface="Calibri" pitchFamily="34" charset="0"/>
              </a:rPr>
              <a:t> Derived1::b’ is protected within this context</a:t>
            </a:r>
          </a:p>
          <a:p>
            <a:pPr fontAlgn="base"/>
            <a:r>
              <a:rPr lang="en-IN" sz="1600" dirty="0">
                <a:latin typeface="Calibri" pitchFamily="34" charset="0"/>
                <a:cs typeface="Calibri" pitchFamily="34" charset="0"/>
              </a:rPr>
              <a:t>     void show()  {   </a:t>
            </a:r>
            <a:r>
              <a:rPr lang="en-IN" sz="1600" dirty="0" err="1">
                <a:latin typeface="Calibri" pitchFamily="34" charset="0"/>
                <a:cs typeface="Calibri" pitchFamily="34" charset="0"/>
              </a:rPr>
              <a:t>cout</a:t>
            </a:r>
            <a:r>
              <a:rPr lang="en-IN" sz="1600" dirty="0">
                <a:latin typeface="Calibri" pitchFamily="34" charset="0"/>
                <a:cs typeface="Calibri" pitchFamily="34" charset="0"/>
              </a:rPr>
              <a:t> &lt;&lt; a &lt;&lt;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&lt;&lt;b&lt;&lt;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&lt;&lt;c; }</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main.cpp:15:9: note: declared protected here</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int</a:t>
            </a:r>
            <a:r>
              <a:rPr lang="en-IN" sz="1600" dirty="0">
                <a:latin typeface="Calibri" pitchFamily="34" charset="0"/>
                <a:cs typeface="Calibri" pitchFamily="34" charset="0"/>
              </a:rPr>
              <a:t> b;</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main.cpp:28:49: error: ‘</a:t>
            </a:r>
            <a:r>
              <a:rPr lang="en-IN" sz="1600" dirty="0" err="1">
                <a:latin typeface="Calibri" pitchFamily="34" charset="0"/>
                <a:cs typeface="Calibri" pitchFamily="34" charset="0"/>
              </a:rPr>
              <a:t>int</a:t>
            </a:r>
            <a:r>
              <a:rPr lang="en-IN" sz="1600" dirty="0">
                <a:latin typeface="Calibri" pitchFamily="34" charset="0"/>
                <a:cs typeface="Calibri" pitchFamily="34" charset="0"/>
              </a:rPr>
              <a:t> Derived2::c’ is private within this context</a:t>
            </a:r>
          </a:p>
          <a:p>
            <a:pPr fontAlgn="base"/>
            <a:r>
              <a:rPr lang="en-IN" sz="1600" dirty="0">
                <a:latin typeface="Calibri" pitchFamily="34" charset="0"/>
                <a:cs typeface="Calibri" pitchFamily="34" charset="0"/>
              </a:rPr>
              <a:t>     void show()  {   </a:t>
            </a:r>
            <a:r>
              <a:rPr lang="en-IN" sz="1600" dirty="0" err="1">
                <a:latin typeface="Calibri" pitchFamily="34" charset="0"/>
                <a:cs typeface="Calibri" pitchFamily="34" charset="0"/>
              </a:rPr>
              <a:t>cout</a:t>
            </a:r>
            <a:r>
              <a:rPr lang="en-IN" sz="1600" dirty="0">
                <a:latin typeface="Calibri" pitchFamily="34" charset="0"/>
                <a:cs typeface="Calibri" pitchFamily="34" charset="0"/>
              </a:rPr>
              <a:t> &lt;&lt; a &lt;&lt;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&lt;&lt;b&lt;&lt;</a:t>
            </a:r>
            <a:r>
              <a:rPr lang="en-IN" sz="1600" dirty="0" err="1">
                <a:latin typeface="Calibri" pitchFamily="34" charset="0"/>
                <a:cs typeface="Calibri" pitchFamily="34" charset="0"/>
              </a:rPr>
              <a:t>endl</a:t>
            </a:r>
            <a:r>
              <a:rPr lang="en-IN" sz="1600" dirty="0">
                <a:latin typeface="Calibri" pitchFamily="34" charset="0"/>
                <a:cs typeface="Calibri" pitchFamily="34" charset="0"/>
              </a:rPr>
              <a:t>&lt;&lt;c; } </a:t>
            </a:r>
          </a:p>
          <a:p>
            <a:pPr fontAlgn="base"/>
            <a:r>
              <a:rPr lang="en-IN" sz="1600" dirty="0">
                <a:latin typeface="Calibri" pitchFamily="34" charset="0"/>
                <a:cs typeface="Calibri" pitchFamily="34" charset="0"/>
              </a:rPr>
              <a:t>                                                 ^</a:t>
            </a:r>
          </a:p>
          <a:p>
            <a:pPr fontAlgn="base"/>
            <a:r>
              <a:rPr lang="en-IN" sz="1600" dirty="0">
                <a:latin typeface="Calibri" pitchFamily="34" charset="0"/>
                <a:cs typeface="Calibri" pitchFamily="34" charset="0"/>
              </a:rPr>
              <a:t>main.cpp:22:9: note: declared private here</a:t>
            </a:r>
          </a:p>
          <a:p>
            <a:pPr fontAlgn="base"/>
            <a:r>
              <a:rPr lang="en-IN" sz="1600" dirty="0">
                <a:latin typeface="Calibri" pitchFamily="34" charset="0"/>
                <a:cs typeface="Calibri" pitchFamily="34" charset="0"/>
              </a:rPr>
              <a:t>     </a:t>
            </a:r>
            <a:r>
              <a:rPr lang="en-IN" sz="1600" dirty="0" err="1">
                <a:latin typeface="Calibri" pitchFamily="34" charset="0"/>
                <a:cs typeface="Calibri" pitchFamily="34" charset="0"/>
              </a:rPr>
              <a:t>int</a:t>
            </a:r>
            <a:r>
              <a:rPr lang="en-IN" sz="1600" dirty="0">
                <a:latin typeface="Calibri" pitchFamily="34" charset="0"/>
                <a:cs typeface="Calibri" pitchFamily="34" charset="0"/>
              </a:rPr>
              <a:t> c;</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Predict the error/output</a:t>
            </a:r>
          </a:p>
        </p:txBody>
      </p:sp>
    </p:spTree>
    <p:extLst>
      <p:ext uri="{BB962C8B-B14F-4D97-AF65-F5344CB8AC3E}">
        <p14:creationId xmlns:p14="http://schemas.microsoft.com/office/powerpoint/2010/main" val="2198791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Create two classes Cuboid and </a:t>
            </a:r>
            <a:r>
              <a:rPr lang="en-US" sz="1600" dirty="0" err="1"/>
              <a:t>CubiodVol</a:t>
            </a:r>
            <a:r>
              <a:rPr lang="en-US" sz="1600" dirty="0"/>
              <a:t>. Cuboid  with three data fields- length, </a:t>
            </a:r>
            <a:r>
              <a:rPr lang="en-US" sz="1600" i="1" dirty="0"/>
              <a:t>width</a:t>
            </a:r>
            <a:r>
              <a:rPr lang="en-US" sz="1600" dirty="0"/>
              <a:t> and </a:t>
            </a:r>
            <a:r>
              <a:rPr lang="en-US" sz="1600" i="1" dirty="0"/>
              <a:t>height</a:t>
            </a:r>
            <a:r>
              <a:rPr lang="en-US" sz="1600" dirty="0"/>
              <a:t> of </a:t>
            </a:r>
            <a:r>
              <a:rPr lang="en-US" sz="1600" i="1" dirty="0" err="1"/>
              <a:t>int</a:t>
            </a:r>
            <a:r>
              <a:rPr lang="en-US" sz="1600" dirty="0"/>
              <a:t> types. The class should have d</a:t>
            </a:r>
            <a:r>
              <a:rPr lang="en-US" sz="1600" i="1" dirty="0"/>
              <a:t>isplay() </a:t>
            </a:r>
            <a:r>
              <a:rPr lang="en-US" sz="1600" dirty="0"/>
              <a:t>method, to print the length, </a:t>
            </a:r>
            <a:r>
              <a:rPr lang="en-US" sz="1600" i="1" dirty="0"/>
              <a:t>width</a:t>
            </a:r>
            <a:r>
              <a:rPr lang="en-US" sz="1600" dirty="0"/>
              <a:t> and </a:t>
            </a:r>
            <a:r>
              <a:rPr lang="en-US" sz="1600" i="1" dirty="0"/>
              <a:t>height</a:t>
            </a:r>
            <a:r>
              <a:rPr lang="en-US" sz="1600" dirty="0"/>
              <a:t> of the cuboid separated by space. </a:t>
            </a:r>
            <a:r>
              <a:rPr lang="en-US" sz="1600" dirty="0" err="1"/>
              <a:t>The</a:t>
            </a:r>
            <a:r>
              <a:rPr lang="en-US" sz="1600" i="1" dirty="0" err="1"/>
              <a:t>CuboidVol</a:t>
            </a:r>
            <a:r>
              <a:rPr lang="en-US" sz="1600" dirty="0"/>
              <a:t> class is derived from Cuboid class. The class should have </a:t>
            </a:r>
            <a:r>
              <a:rPr lang="en-US" sz="1600" i="1" dirty="0" err="1"/>
              <a:t>read_input</a:t>
            </a:r>
            <a:r>
              <a:rPr lang="en-US" sz="1600" i="1" dirty="0"/>
              <a:t>()</a:t>
            </a:r>
            <a:r>
              <a:rPr lang="en-US" sz="1600" dirty="0"/>
              <a:t> method, to read the values of length, </a:t>
            </a:r>
            <a:r>
              <a:rPr lang="en-US" sz="1600" i="1" dirty="0"/>
              <a:t>width</a:t>
            </a:r>
            <a:r>
              <a:rPr lang="en-US" sz="1600" dirty="0"/>
              <a:t> and </a:t>
            </a:r>
            <a:r>
              <a:rPr lang="en-US" sz="1600" i="1" dirty="0"/>
              <a:t>height</a:t>
            </a:r>
            <a:r>
              <a:rPr lang="en-US" sz="1600" dirty="0"/>
              <a:t> of the Cuboid. The </a:t>
            </a:r>
            <a:r>
              <a:rPr lang="en-US" sz="1600" i="1" dirty="0" err="1"/>
              <a:t>CuboidVol</a:t>
            </a:r>
            <a:r>
              <a:rPr lang="en-US" sz="1600" dirty="0"/>
              <a:t> class should also the </a:t>
            </a:r>
            <a:r>
              <a:rPr lang="en-US" sz="1600" i="1" dirty="0" err="1"/>
              <a:t>displayVol</a:t>
            </a:r>
            <a:r>
              <a:rPr lang="en-US" sz="1600" i="1" dirty="0"/>
              <a:t>()</a:t>
            </a:r>
            <a:r>
              <a:rPr lang="en-US" sz="1600" dirty="0"/>
              <a:t> method to print the volume of the Cuboid ( length * width * height ).</a:t>
            </a:r>
          </a:p>
          <a:p>
            <a:endParaRPr lang="en-US" sz="1600" dirty="0"/>
          </a:p>
          <a:p>
            <a:r>
              <a:rPr lang="en-US" sz="1600" dirty="0"/>
              <a:t>Output expected:</a:t>
            </a:r>
          </a:p>
          <a:p>
            <a:r>
              <a:rPr lang="en-US" sz="1600" dirty="0"/>
              <a:t>If length = 12, width = 10 and height = 2</a:t>
            </a:r>
          </a:p>
          <a:p>
            <a:r>
              <a:rPr lang="en-US" sz="1600" dirty="0"/>
              <a:t>Volume of the cuboid is = ( length * width * height )</a:t>
            </a:r>
          </a:p>
          <a:p>
            <a:r>
              <a:rPr lang="en-US" sz="1600" dirty="0"/>
              <a:t>                                      = 12 * 10 * 2</a:t>
            </a:r>
          </a:p>
          <a:p>
            <a:r>
              <a:rPr lang="en-US" sz="1600" dirty="0"/>
              <a:t>                                      = 240</a:t>
            </a:r>
          </a:p>
          <a:p>
            <a:endParaRPr lang="en-US" sz="1600" dirty="0"/>
          </a:p>
          <a:p>
            <a:endParaRPr lang="en-US" sz="1600" dirty="0"/>
          </a:p>
          <a:p>
            <a:r>
              <a:rPr lang="en-US" sz="1600" dirty="0"/>
              <a:t>Note: Assume necessary data wherever required</a:t>
            </a:r>
          </a:p>
          <a:p>
            <a:endParaRPr lang="en-US"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Assignment</a:t>
            </a:r>
          </a:p>
        </p:txBody>
      </p:sp>
    </p:spTree>
    <p:extLst>
      <p:ext uri="{BB962C8B-B14F-4D97-AF65-F5344CB8AC3E}">
        <p14:creationId xmlns:p14="http://schemas.microsoft.com/office/powerpoint/2010/main" val="2401398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Use the concept of multi-level inheritance. Create a class student with roll number as a member. Create 2 classes:</a:t>
            </a:r>
          </a:p>
          <a:p>
            <a:r>
              <a:rPr lang="en-US" sz="1600" dirty="0"/>
              <a:t>Test: containing the marks of a student in 5 subjects inheriting class student ( having roll number of the student).</a:t>
            </a:r>
          </a:p>
          <a:p>
            <a:r>
              <a:rPr lang="en-US" sz="1600" dirty="0"/>
              <a:t>Result: containing the function Display() to compute the total and average and then displaying the output as Roll number, total and average which are space separated.</a:t>
            </a:r>
          </a:p>
          <a:p>
            <a:endParaRPr lang="en-US" sz="1600" dirty="0"/>
          </a:p>
          <a:p>
            <a:endParaRPr lang="en-US" sz="1600" dirty="0"/>
          </a:p>
          <a:p>
            <a:endParaRPr lang="en-US" sz="1600" dirty="0"/>
          </a:p>
          <a:p>
            <a:r>
              <a:rPr lang="en-US" sz="1600" dirty="0"/>
              <a:t>Note: Assume necessary data wherever required</a:t>
            </a:r>
          </a:p>
          <a:p>
            <a:br>
              <a:rPr lang="en-US" sz="1600" dirty="0"/>
            </a:br>
            <a:endParaRPr lang="en-IN"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Assignment</a:t>
            </a:r>
          </a:p>
        </p:txBody>
      </p:sp>
    </p:spTree>
    <p:extLst>
      <p:ext uri="{BB962C8B-B14F-4D97-AF65-F5344CB8AC3E}">
        <p14:creationId xmlns:p14="http://schemas.microsoft.com/office/powerpoint/2010/main" val="266667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Create a class shape with attributes as length and breath of float type. Create derived classes  rectangle , circle to calculate area of them. Have display methods in both of these derived classes to display the </a:t>
            </a:r>
            <a:r>
              <a:rPr lang="en-US" sz="1600"/>
              <a:t>areas calculated . </a:t>
            </a:r>
            <a:endParaRPr lang="en-US" sz="1600" dirty="0"/>
          </a:p>
          <a:p>
            <a:endParaRPr lang="en-US" sz="1600" dirty="0"/>
          </a:p>
          <a:p>
            <a:r>
              <a:rPr lang="en-US" sz="1600" dirty="0"/>
              <a:t>Note: Assume necessary data wherever required</a:t>
            </a:r>
          </a:p>
          <a:p>
            <a:br>
              <a:rPr lang="en-US" sz="1600" dirty="0"/>
            </a:br>
            <a:endParaRPr lang="en-IN"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Assignment</a:t>
            </a:r>
          </a:p>
        </p:txBody>
      </p:sp>
    </p:spTree>
    <p:extLst>
      <p:ext uri="{BB962C8B-B14F-4D97-AF65-F5344CB8AC3E}">
        <p14:creationId xmlns:p14="http://schemas.microsoft.com/office/powerpoint/2010/main" val="1463625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Earlier we have discussed </a:t>
            </a:r>
            <a:r>
              <a:rPr lang="en-US" sz="1600" b="1" dirty="0"/>
              <a:t>function overloading</a:t>
            </a:r>
            <a:r>
              <a:rPr lang="en-US" sz="1600" dirty="0"/>
              <a:t> where same function takes various forms.</a:t>
            </a:r>
          </a:p>
          <a:p>
            <a:endParaRPr lang="en-US" sz="1600" dirty="0"/>
          </a:p>
          <a:p>
            <a:r>
              <a:rPr lang="en-US" sz="1600" dirty="0"/>
              <a:t>The function name is same , but the parameter list changes</a:t>
            </a:r>
          </a:p>
          <a:p>
            <a:endParaRPr lang="en-US" sz="1600" dirty="0"/>
          </a:p>
          <a:p>
            <a:r>
              <a:rPr lang="en-US" sz="1600" dirty="0"/>
              <a:t>Now let is see the concept of function overriding</a:t>
            </a:r>
          </a:p>
          <a:p>
            <a:endParaRPr lang="en-US" sz="1600" dirty="0"/>
          </a:p>
          <a:p>
            <a:r>
              <a:rPr lang="en-US" sz="1600" dirty="0"/>
              <a:t>If the member function in defined in both the derived class and the based class with the same name and same number/type of parameters, then the concept is called as  </a:t>
            </a:r>
            <a:r>
              <a:rPr lang="en-US" sz="1600" b="1" dirty="0"/>
              <a:t>function overriding</a:t>
            </a:r>
            <a:r>
              <a:rPr lang="en-US" sz="1600" dirty="0"/>
              <a:t> </a:t>
            </a:r>
          </a:p>
          <a:p>
            <a:endParaRPr lang="en-US" sz="1600" dirty="0"/>
          </a:p>
          <a:p>
            <a:r>
              <a:rPr lang="en-US" sz="1600" dirty="0"/>
              <a:t>The function in derived class overrides the function in base class.</a:t>
            </a:r>
          </a:p>
          <a:p>
            <a:r>
              <a:rPr lang="en-IN" sz="1600" b="1" dirty="0">
                <a:solidFill>
                  <a:srgbClr val="FFFFFF"/>
                </a:solidFill>
                <a:latin typeface="Calibri" panose="020F0502020204030204" pitchFamily="34" charset="0"/>
                <a:cs typeface="Calibri" panose="020F0502020204030204" pitchFamily="34" charset="0"/>
              </a:rPr>
              <a:t>Access O</a:t>
            </a:r>
            <a:r>
              <a:rPr lang="en" sz="1600" b="1" dirty="0">
                <a:solidFill>
                  <a:srgbClr val="FFFFFF"/>
                </a:solidFill>
                <a:latin typeface="Calibri" panose="020F0502020204030204" pitchFamily="34" charset="0"/>
                <a:cs typeface="Calibri" panose="020F0502020204030204" pitchFamily="34" charset="0"/>
              </a:rPr>
              <a:t>verriding member functions using :: -another way</a:t>
            </a:r>
          </a:p>
          <a:p>
            <a:r>
              <a:rPr lang="en-US" sz="1600" dirty="0"/>
              <a:t>It is the redefinition of base class function in its derived class with same signature </a:t>
            </a:r>
            <a:r>
              <a:rPr lang="en-US" sz="1600" dirty="0" err="1"/>
              <a:t>i.e</a:t>
            </a:r>
            <a:r>
              <a:rPr lang="en-US" sz="1600" dirty="0"/>
              <a:t> return type and parameters.</a:t>
            </a:r>
            <a:br>
              <a:rPr lang="en-US" sz="1600" dirty="0"/>
            </a:br>
            <a:endParaRPr lang="en-IN"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O</a:t>
            </a:r>
            <a:r>
              <a:rPr lang="en" sz="2400" b="1" dirty="0">
                <a:solidFill>
                  <a:srgbClr val="FFFFFF"/>
                </a:solidFill>
                <a:latin typeface="Calibri" panose="020F0502020204030204" pitchFamily="34" charset="0"/>
                <a:cs typeface="Calibri" panose="020F0502020204030204" pitchFamily="34" charset="0"/>
              </a:rPr>
              <a:t>verriding member functions</a:t>
            </a:r>
          </a:p>
        </p:txBody>
      </p:sp>
    </p:spTree>
    <p:extLst>
      <p:ext uri="{BB962C8B-B14F-4D97-AF65-F5344CB8AC3E}">
        <p14:creationId xmlns:p14="http://schemas.microsoft.com/office/powerpoint/2010/main" val="1836204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IN" sz="2000" dirty="0">
                <a:latin typeface="Calibri"/>
                <a:ea typeface="Calibri"/>
                <a:cs typeface="Calibri"/>
              </a:rPr>
              <a:t>Access </a:t>
            </a:r>
            <a:r>
              <a:rPr lang="en-IN" sz="2000" dirty="0" err="1">
                <a:latin typeface="Calibri"/>
                <a:ea typeface="Calibri"/>
                <a:cs typeface="Calibri"/>
              </a:rPr>
              <a:t>specifier</a:t>
            </a:r>
            <a:r>
              <a:rPr lang="en-IN" sz="2000" dirty="0">
                <a:latin typeface="Calibri"/>
                <a:ea typeface="Calibri"/>
                <a:cs typeface="Calibri"/>
              </a:rPr>
              <a:t> (private, protected, public) , Protected members</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Modes (private, protected, public inheritance)</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Overriding member functions, </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Order of execution of constructors and destructors, </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Resolving ambiguities in inheritance, </a:t>
            </a:r>
          </a:p>
          <a:p>
            <a:pPr marL="457200" indent="-381000">
              <a:lnSpc>
                <a:spcPct val="200000"/>
              </a:lnSpc>
              <a:buSzPts val="2400"/>
              <a:buFont typeface="Calibri,Sans-Serif"/>
              <a:buChar char="●"/>
            </a:pPr>
            <a:r>
              <a:rPr lang="en-US" sz="2000" dirty="0">
                <a:latin typeface="Calibri" panose="020F0502020204030204" pitchFamily="34" charset="0"/>
                <a:cs typeface="Calibri" panose="020F0502020204030204" pitchFamily="34" charset="0"/>
              </a:rPr>
              <a:t>Virtual base class.</a:t>
            </a:r>
            <a:endParaRPr lang="en" sz="20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#include &lt;</a:t>
            </a:r>
            <a:r>
              <a:rPr lang="en-US" sz="1600" dirty="0" err="1"/>
              <a:t>iostream</a:t>
            </a:r>
            <a:r>
              <a:rPr lang="en-US" sz="1600" dirty="0"/>
              <a:t>&gt;</a:t>
            </a:r>
          </a:p>
          <a:p>
            <a:r>
              <a:rPr lang="en-US" sz="1600" dirty="0"/>
              <a:t>using namespace </a:t>
            </a:r>
            <a:r>
              <a:rPr lang="en-US" sz="1600" dirty="0" err="1"/>
              <a:t>std</a:t>
            </a:r>
            <a:r>
              <a:rPr lang="en-US" sz="1600" dirty="0"/>
              <a:t>;</a:t>
            </a:r>
          </a:p>
          <a:p>
            <a:endParaRPr lang="en-US" sz="1600" dirty="0"/>
          </a:p>
          <a:p>
            <a:r>
              <a:rPr lang="en-US" sz="1600" dirty="0"/>
              <a:t>class Base {</a:t>
            </a:r>
          </a:p>
          <a:p>
            <a:r>
              <a:rPr lang="en-US" sz="1600" dirty="0"/>
              <a:t>   public:</a:t>
            </a:r>
          </a:p>
          <a:p>
            <a:r>
              <a:rPr lang="en-US" sz="1600" dirty="0"/>
              <a:t>    void print() {</a:t>
            </a:r>
          </a:p>
          <a:p>
            <a:r>
              <a:rPr lang="en-US" sz="1600" dirty="0"/>
              <a:t>        </a:t>
            </a:r>
            <a:r>
              <a:rPr lang="en-US" sz="1600" dirty="0" err="1"/>
              <a:t>cout</a:t>
            </a:r>
            <a:r>
              <a:rPr lang="en-US" sz="1600" dirty="0"/>
              <a:t> &lt;&lt; "Base Function" &lt;&lt; </a:t>
            </a:r>
            <a:r>
              <a:rPr lang="en-US" sz="1600" dirty="0" err="1"/>
              <a:t>endl</a:t>
            </a:r>
            <a:r>
              <a:rPr lang="en-US" sz="1600" dirty="0"/>
              <a:t>;</a:t>
            </a:r>
          </a:p>
          <a:p>
            <a:r>
              <a:rPr lang="en-US" sz="1600" dirty="0"/>
              <a:t>    }</a:t>
            </a:r>
          </a:p>
          <a:p>
            <a:r>
              <a:rPr lang="en-US" sz="1600" dirty="0"/>
              <a:t>};</a:t>
            </a:r>
          </a:p>
          <a:p>
            <a:endParaRPr lang="en-US" sz="1600" dirty="0"/>
          </a:p>
          <a:p>
            <a:r>
              <a:rPr lang="en-US" sz="1600" dirty="0"/>
              <a:t>class Derived : public Base {</a:t>
            </a:r>
          </a:p>
          <a:p>
            <a:r>
              <a:rPr lang="en-US" sz="1600" dirty="0"/>
              <a:t>   public:</a:t>
            </a:r>
          </a:p>
          <a:p>
            <a:r>
              <a:rPr lang="en-US" sz="1600" dirty="0"/>
              <a:t>    void print() {</a:t>
            </a:r>
          </a:p>
          <a:p>
            <a:r>
              <a:rPr lang="en-US" sz="1600" dirty="0"/>
              <a:t>        </a:t>
            </a:r>
            <a:r>
              <a:rPr lang="en-US" sz="1600" dirty="0" err="1"/>
              <a:t>cout</a:t>
            </a:r>
            <a:r>
              <a:rPr lang="en-US" sz="1600" dirty="0"/>
              <a:t> &lt;&lt; "Derived Function" &lt;&lt; </a:t>
            </a:r>
            <a:r>
              <a:rPr lang="en-US" sz="1600" dirty="0" err="1"/>
              <a:t>endl</a:t>
            </a:r>
            <a:r>
              <a:rPr lang="en-US" sz="1600" dirty="0"/>
              <a:t>;</a:t>
            </a:r>
          </a:p>
          <a:p>
            <a:r>
              <a:rPr lang="en-US" sz="1600" dirty="0"/>
              <a:t>    }</a:t>
            </a:r>
          </a:p>
          <a:p>
            <a:r>
              <a:rPr lang="en-US" sz="1600" dirty="0"/>
              <a:t>};</a:t>
            </a:r>
          </a:p>
          <a:p>
            <a:endParaRPr lang="en-US"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O</a:t>
            </a:r>
            <a:r>
              <a:rPr lang="en" sz="2400" b="1" dirty="0">
                <a:solidFill>
                  <a:srgbClr val="FFFFFF"/>
                </a:solidFill>
                <a:latin typeface="Calibri" panose="020F0502020204030204" pitchFamily="34" charset="0"/>
                <a:cs typeface="Calibri" panose="020F0502020204030204" pitchFamily="34" charset="0"/>
              </a:rPr>
              <a:t>verriding member functions</a:t>
            </a:r>
          </a:p>
        </p:txBody>
      </p:sp>
    </p:spTree>
    <p:extLst>
      <p:ext uri="{BB962C8B-B14F-4D97-AF65-F5344CB8AC3E}">
        <p14:creationId xmlns:p14="http://schemas.microsoft.com/office/powerpoint/2010/main" val="3554209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err="1"/>
              <a:t>int</a:t>
            </a:r>
            <a:r>
              <a:rPr lang="en-US" sz="1600" dirty="0"/>
              <a:t> main() {</a:t>
            </a:r>
          </a:p>
          <a:p>
            <a:r>
              <a:rPr lang="en-US" sz="1600" dirty="0"/>
              <a:t>Base base1;</a:t>
            </a:r>
          </a:p>
          <a:p>
            <a:r>
              <a:rPr lang="en-US" sz="1600" dirty="0"/>
              <a:t>base1.print(); </a:t>
            </a:r>
          </a:p>
          <a:p>
            <a:r>
              <a:rPr lang="en-US" sz="1600" dirty="0"/>
              <a:t>return 0;</a:t>
            </a:r>
          </a:p>
          <a:p>
            <a:r>
              <a:rPr lang="en-US" sz="1600" dirty="0"/>
              <a:t>}</a:t>
            </a:r>
          </a:p>
          <a:p>
            <a:endParaRPr lang="en-US" sz="1600" dirty="0"/>
          </a:p>
          <a:p>
            <a:endParaRPr lang="en-US" sz="1600" dirty="0"/>
          </a:p>
          <a:p>
            <a:r>
              <a:rPr lang="en-US" sz="1600" dirty="0"/>
              <a:t>Output: </a:t>
            </a:r>
            <a:r>
              <a:rPr lang="en-IN" sz="1600" dirty="0"/>
              <a:t>Base Function</a:t>
            </a:r>
          </a:p>
          <a:p>
            <a:endParaRPr lang="en-IN" sz="1600" dirty="0"/>
          </a:p>
          <a:p>
            <a:r>
              <a:rPr lang="en-US" sz="1600" dirty="0"/>
              <a:t>Had we called the print() function from an object of the Base class, the function would not have been overridden.</a:t>
            </a:r>
            <a:endParaRPr lang="en-IN"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O</a:t>
            </a:r>
            <a:r>
              <a:rPr lang="en" sz="2400" b="1" dirty="0">
                <a:solidFill>
                  <a:srgbClr val="FFFFFF"/>
                </a:solidFill>
                <a:latin typeface="Calibri" panose="020F0502020204030204" pitchFamily="34" charset="0"/>
                <a:cs typeface="Calibri" panose="020F0502020204030204" pitchFamily="34" charset="0"/>
              </a:rPr>
              <a:t>verriding member functions</a:t>
            </a:r>
          </a:p>
        </p:txBody>
      </p:sp>
    </p:spTree>
    <p:extLst>
      <p:ext uri="{BB962C8B-B14F-4D97-AF65-F5344CB8AC3E}">
        <p14:creationId xmlns:p14="http://schemas.microsoft.com/office/powerpoint/2010/main" val="1350421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err="1"/>
              <a:t>int</a:t>
            </a:r>
            <a:r>
              <a:rPr lang="en-US" sz="1600" dirty="0"/>
              <a:t> main() {</a:t>
            </a:r>
          </a:p>
          <a:p>
            <a:r>
              <a:rPr lang="en-US" sz="1600" dirty="0"/>
              <a:t>    Derived derived1;</a:t>
            </a:r>
          </a:p>
          <a:p>
            <a:r>
              <a:rPr lang="en-US" sz="1600" dirty="0"/>
              <a:t>    derived1.print();</a:t>
            </a:r>
          </a:p>
          <a:p>
            <a:r>
              <a:rPr lang="en-US" sz="1600" dirty="0"/>
              <a:t>    return 0;</a:t>
            </a:r>
          </a:p>
          <a:p>
            <a:r>
              <a:rPr lang="en-US" sz="1600" dirty="0"/>
              <a:t>}</a:t>
            </a:r>
          </a:p>
          <a:p>
            <a:endParaRPr lang="en-US" sz="1600" dirty="0"/>
          </a:p>
          <a:p>
            <a:endParaRPr lang="en-US" sz="1600" dirty="0"/>
          </a:p>
          <a:p>
            <a:r>
              <a:rPr lang="en-US" sz="1600" dirty="0"/>
              <a:t>Output: </a:t>
            </a:r>
            <a:r>
              <a:rPr lang="en-IN" sz="1600" dirty="0"/>
              <a:t>Derived Function</a:t>
            </a:r>
          </a:p>
          <a:p>
            <a:endParaRPr lang="en-IN" sz="1600" dirty="0"/>
          </a:p>
          <a:p>
            <a:r>
              <a:rPr lang="en-US" sz="1600" dirty="0"/>
              <a:t>Here, the same function print() is defined in both Base and Derived classes. So, when we call print() from the Derived object derived1, the print() from Derived is executed by overriding the function in Base. The function was overridden because we called the function from an object of the Derived class.</a:t>
            </a:r>
            <a:endParaRPr lang="en-IN"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O</a:t>
            </a:r>
            <a:r>
              <a:rPr lang="en" sz="2400" b="1" dirty="0">
                <a:solidFill>
                  <a:srgbClr val="FFFFFF"/>
                </a:solidFill>
                <a:latin typeface="Calibri" panose="020F0502020204030204" pitchFamily="34" charset="0"/>
                <a:cs typeface="Calibri" panose="020F0502020204030204" pitchFamily="34" charset="0"/>
              </a:rPr>
              <a:t>verriding member functions</a:t>
            </a:r>
          </a:p>
        </p:txBody>
      </p:sp>
    </p:spTree>
    <p:extLst>
      <p:ext uri="{BB962C8B-B14F-4D97-AF65-F5344CB8AC3E}">
        <p14:creationId xmlns:p14="http://schemas.microsoft.com/office/powerpoint/2010/main" val="1946120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Consider above Base and Derived class</a:t>
            </a:r>
          </a:p>
          <a:p>
            <a:endParaRPr lang="en-US" sz="1600" dirty="0"/>
          </a:p>
          <a:p>
            <a:r>
              <a:rPr lang="en-US" sz="1600" dirty="0" err="1"/>
              <a:t>int</a:t>
            </a:r>
            <a:r>
              <a:rPr lang="en-US" sz="1600" dirty="0"/>
              <a:t> main() {</a:t>
            </a:r>
          </a:p>
          <a:p>
            <a:r>
              <a:rPr lang="en-US" sz="1600" dirty="0"/>
              <a:t>    Derived derived1, derived2;</a:t>
            </a:r>
          </a:p>
          <a:p>
            <a:r>
              <a:rPr lang="en-US" sz="1600" dirty="0"/>
              <a:t>    derived1.print();</a:t>
            </a:r>
          </a:p>
          <a:p>
            <a:endParaRPr lang="en-US" sz="1600" dirty="0"/>
          </a:p>
          <a:p>
            <a:r>
              <a:rPr lang="en-US" sz="1600" dirty="0"/>
              <a:t>    // access print() function of the Base class</a:t>
            </a:r>
          </a:p>
          <a:p>
            <a:r>
              <a:rPr lang="en-US" sz="1600" dirty="0"/>
              <a:t>    derived2.Base::print();</a:t>
            </a:r>
          </a:p>
          <a:p>
            <a:endParaRPr lang="en-US" sz="1600" dirty="0"/>
          </a:p>
          <a:p>
            <a:r>
              <a:rPr lang="en-US" sz="1600" dirty="0"/>
              <a:t>    return 0;</a:t>
            </a:r>
          </a:p>
          <a:p>
            <a:r>
              <a:rPr lang="en-US" sz="1600" dirty="0"/>
              <a:t>}</a:t>
            </a:r>
          </a:p>
          <a:p>
            <a:endParaRPr lang="en-US" sz="1600" dirty="0"/>
          </a:p>
          <a:p>
            <a:r>
              <a:rPr lang="en-US" sz="1600" dirty="0"/>
              <a:t>Output:</a:t>
            </a:r>
          </a:p>
          <a:p>
            <a:r>
              <a:rPr lang="en-US" sz="1600" dirty="0"/>
              <a:t>Derived Function</a:t>
            </a:r>
          </a:p>
          <a:p>
            <a:r>
              <a:rPr lang="en-US" sz="1600" dirty="0"/>
              <a:t>Base Function</a:t>
            </a:r>
            <a:endParaRPr lang="en-IN" sz="1600" dirty="0"/>
          </a:p>
          <a:p>
            <a:endParaRPr lang="en-US" sz="1600" dirty="0"/>
          </a:p>
          <a:p>
            <a:r>
              <a:rPr lang="en-US" sz="1600" dirty="0"/>
              <a:t>The base class function can be accessed using scope resolution operator.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Access O</a:t>
            </a:r>
            <a:r>
              <a:rPr lang="en" sz="2400" b="1" dirty="0">
                <a:solidFill>
                  <a:srgbClr val="FFFFFF"/>
                </a:solidFill>
                <a:latin typeface="Calibri" panose="020F0502020204030204" pitchFamily="34" charset="0"/>
                <a:cs typeface="Calibri" panose="020F0502020204030204" pitchFamily="34" charset="0"/>
              </a:rPr>
              <a:t>verriding member functions using ::</a:t>
            </a:r>
          </a:p>
        </p:txBody>
      </p:sp>
    </p:spTree>
    <p:extLst>
      <p:ext uri="{BB962C8B-B14F-4D97-AF65-F5344CB8AC3E}">
        <p14:creationId xmlns:p14="http://schemas.microsoft.com/office/powerpoint/2010/main" val="2668306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#include &lt;</a:t>
            </a:r>
            <a:r>
              <a:rPr lang="en-US" sz="1600" dirty="0" err="1"/>
              <a:t>iostream</a:t>
            </a:r>
            <a:r>
              <a:rPr lang="en-US" sz="1600" dirty="0"/>
              <a:t>&gt;</a:t>
            </a:r>
          </a:p>
          <a:p>
            <a:r>
              <a:rPr lang="en-US" sz="1600" dirty="0"/>
              <a:t>using namespace </a:t>
            </a:r>
            <a:r>
              <a:rPr lang="en-US" sz="1600" dirty="0" err="1"/>
              <a:t>std</a:t>
            </a:r>
            <a:r>
              <a:rPr lang="en-US" sz="1600" dirty="0"/>
              <a:t>;</a:t>
            </a:r>
          </a:p>
          <a:p>
            <a:endParaRPr lang="en-US" sz="1600" dirty="0"/>
          </a:p>
          <a:p>
            <a:r>
              <a:rPr lang="en-US" sz="1600" dirty="0"/>
              <a:t>class Base {</a:t>
            </a:r>
          </a:p>
          <a:p>
            <a:r>
              <a:rPr lang="en-US" sz="1600" dirty="0"/>
              <a:t>   public:</a:t>
            </a:r>
          </a:p>
          <a:p>
            <a:r>
              <a:rPr lang="en-US" sz="1600" dirty="0"/>
              <a:t>    void print() {</a:t>
            </a:r>
          </a:p>
          <a:p>
            <a:r>
              <a:rPr lang="en-US" sz="1600" dirty="0"/>
              <a:t>        </a:t>
            </a:r>
            <a:r>
              <a:rPr lang="en-US" sz="1600" dirty="0" err="1"/>
              <a:t>cout</a:t>
            </a:r>
            <a:r>
              <a:rPr lang="en-US" sz="1600" dirty="0"/>
              <a:t> &lt;&lt; "Base Function" &lt;&lt; </a:t>
            </a:r>
            <a:r>
              <a:rPr lang="en-US" sz="1600" dirty="0" err="1"/>
              <a:t>endl</a:t>
            </a:r>
            <a:r>
              <a:rPr lang="en-US" sz="1600" dirty="0"/>
              <a:t>;</a:t>
            </a:r>
          </a:p>
          <a:p>
            <a:r>
              <a:rPr lang="en-US" sz="1600" dirty="0"/>
              <a:t>    }</a:t>
            </a:r>
          </a:p>
          <a:p>
            <a:r>
              <a:rPr lang="en-US" sz="1600" dirty="0"/>
              <a:t>};</a:t>
            </a:r>
          </a:p>
          <a:p>
            <a:endParaRPr lang="en-US" sz="1600" dirty="0"/>
          </a:p>
          <a:p>
            <a:r>
              <a:rPr lang="en-US" sz="1600" dirty="0"/>
              <a:t>class Derived : public Base {</a:t>
            </a:r>
          </a:p>
          <a:p>
            <a:r>
              <a:rPr lang="en-US" sz="1600" dirty="0"/>
              <a:t>   public:</a:t>
            </a:r>
          </a:p>
          <a:p>
            <a:r>
              <a:rPr lang="en-US" sz="1600" dirty="0"/>
              <a:t>    void print() {</a:t>
            </a:r>
          </a:p>
          <a:p>
            <a:r>
              <a:rPr lang="en-US" sz="1600" dirty="0"/>
              <a:t>        </a:t>
            </a:r>
            <a:r>
              <a:rPr lang="en-US" sz="1600" dirty="0" err="1"/>
              <a:t>cout</a:t>
            </a:r>
            <a:r>
              <a:rPr lang="en-US" sz="1600" dirty="0"/>
              <a:t> &lt;&lt; "Derived Function" &lt;&lt; </a:t>
            </a:r>
            <a:r>
              <a:rPr lang="en-US" sz="1600" dirty="0" err="1"/>
              <a:t>endl</a:t>
            </a:r>
            <a:r>
              <a:rPr lang="en-US" sz="1600" dirty="0"/>
              <a:t>;</a:t>
            </a:r>
          </a:p>
          <a:p>
            <a:r>
              <a:rPr lang="en-IN" sz="1600" dirty="0"/>
              <a:t>        </a:t>
            </a:r>
            <a:r>
              <a:rPr lang="en-IN" sz="1600" b="1" dirty="0"/>
              <a:t>Base::print(); //call overridden function</a:t>
            </a:r>
            <a:endParaRPr lang="en-US" sz="1600" b="1" dirty="0"/>
          </a:p>
          <a:p>
            <a:r>
              <a:rPr lang="en-US" sz="1600" dirty="0"/>
              <a:t>    }</a:t>
            </a:r>
          </a:p>
          <a:p>
            <a:r>
              <a:rPr lang="en-US" sz="1600" dirty="0"/>
              <a:t>};</a:t>
            </a:r>
          </a:p>
          <a:p>
            <a:endParaRPr lang="en-US"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403426"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Access O</a:t>
            </a:r>
            <a:r>
              <a:rPr lang="en" sz="2400" b="1" dirty="0">
                <a:solidFill>
                  <a:srgbClr val="FFFFFF"/>
                </a:solidFill>
                <a:latin typeface="Calibri" panose="020F0502020204030204" pitchFamily="34" charset="0"/>
                <a:cs typeface="Calibri" panose="020F0502020204030204" pitchFamily="34" charset="0"/>
              </a:rPr>
              <a:t>verriding member functions using :: -another way</a:t>
            </a:r>
          </a:p>
        </p:txBody>
      </p:sp>
    </p:spTree>
    <p:extLst>
      <p:ext uri="{BB962C8B-B14F-4D97-AF65-F5344CB8AC3E}">
        <p14:creationId xmlns:p14="http://schemas.microsoft.com/office/powerpoint/2010/main" val="186058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Consider above Base and Derived class</a:t>
            </a:r>
          </a:p>
          <a:p>
            <a:endParaRPr lang="en-US" sz="1600" dirty="0"/>
          </a:p>
          <a:p>
            <a:r>
              <a:rPr lang="en-US" sz="1600" dirty="0" err="1"/>
              <a:t>int</a:t>
            </a:r>
            <a:r>
              <a:rPr lang="en-US" sz="1600" dirty="0"/>
              <a:t> main() {</a:t>
            </a:r>
          </a:p>
          <a:p>
            <a:r>
              <a:rPr lang="en-US" sz="1600" dirty="0"/>
              <a:t>    Derived derived1, derived2;</a:t>
            </a:r>
          </a:p>
          <a:p>
            <a:r>
              <a:rPr lang="en-US" sz="1600" dirty="0"/>
              <a:t>    derived1.print();</a:t>
            </a:r>
          </a:p>
          <a:p>
            <a:r>
              <a:rPr lang="en-US" sz="1600" dirty="0"/>
              <a:t>    return 0;</a:t>
            </a:r>
          </a:p>
          <a:p>
            <a:r>
              <a:rPr lang="en-US" sz="1600" dirty="0"/>
              <a:t>}</a:t>
            </a:r>
          </a:p>
          <a:p>
            <a:endParaRPr lang="en-US" sz="1600" dirty="0"/>
          </a:p>
          <a:p>
            <a:r>
              <a:rPr lang="en-US" sz="1600" dirty="0"/>
              <a:t>Output:</a:t>
            </a:r>
          </a:p>
          <a:p>
            <a:r>
              <a:rPr lang="en-US" sz="1600" dirty="0"/>
              <a:t>Derived Function</a:t>
            </a:r>
          </a:p>
          <a:p>
            <a:r>
              <a:rPr lang="en-US" sz="1600" dirty="0"/>
              <a:t>Base Function</a:t>
            </a:r>
            <a:endParaRPr lang="en-IN" sz="1600" dirty="0"/>
          </a:p>
          <a:p>
            <a:endParaRPr lang="en-US" sz="1600" dirty="0"/>
          </a:p>
          <a:p>
            <a:r>
              <a:rPr lang="en-US" sz="1600" dirty="0"/>
              <a:t>Notice the code Base::print();, which calls the overridden function inside the Derived class.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Access O</a:t>
            </a:r>
            <a:r>
              <a:rPr lang="en" sz="2400" b="1" dirty="0">
                <a:solidFill>
                  <a:srgbClr val="FFFFFF"/>
                </a:solidFill>
                <a:latin typeface="Calibri" panose="020F0502020204030204" pitchFamily="34" charset="0"/>
                <a:cs typeface="Calibri" panose="020F0502020204030204" pitchFamily="34" charset="0"/>
              </a:rPr>
              <a:t>verriding member functions using :: -another way</a:t>
            </a:r>
          </a:p>
        </p:txBody>
      </p:sp>
    </p:spTree>
    <p:extLst>
      <p:ext uri="{BB962C8B-B14F-4D97-AF65-F5344CB8AC3E}">
        <p14:creationId xmlns:p14="http://schemas.microsoft.com/office/powerpoint/2010/main" val="4134849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Class A {  	public : fun(); }</a:t>
            </a:r>
          </a:p>
          <a:p>
            <a:r>
              <a:rPr lang="en-US" sz="1600" dirty="0"/>
              <a:t>Class B {		public : fun(); }</a:t>
            </a:r>
          </a:p>
          <a:p>
            <a:r>
              <a:rPr lang="en-US" sz="1600" dirty="0" err="1"/>
              <a:t>int</a:t>
            </a:r>
            <a:r>
              <a:rPr lang="en-US" sz="1600" dirty="0"/>
              <a:t> main() {</a:t>
            </a:r>
          </a:p>
          <a:p>
            <a:r>
              <a:rPr lang="en-US" sz="1600" dirty="0"/>
              <a:t>   A </a:t>
            </a:r>
            <a:r>
              <a:rPr lang="en-US" sz="1600" dirty="0" err="1"/>
              <a:t>a</a:t>
            </a:r>
            <a:r>
              <a:rPr lang="en-US" sz="1600" dirty="0"/>
              <a:t>; </a:t>
            </a:r>
          </a:p>
          <a:p>
            <a:r>
              <a:rPr lang="en-US" sz="1600" dirty="0"/>
              <a:t>   B </a:t>
            </a:r>
            <a:r>
              <a:rPr lang="en-US" sz="1600" dirty="0" err="1"/>
              <a:t>b</a:t>
            </a:r>
            <a:r>
              <a:rPr lang="en-US" sz="1600" dirty="0"/>
              <a:t>;</a:t>
            </a:r>
          </a:p>
          <a:p>
            <a:r>
              <a:rPr lang="en-US" sz="1600" dirty="0"/>
              <a:t>   // line 3 - call fun() that belongs to base class </a:t>
            </a:r>
          </a:p>
          <a:p>
            <a:r>
              <a:rPr lang="en-US" sz="1600" dirty="0"/>
              <a:t>}</a:t>
            </a:r>
          </a:p>
          <a:p>
            <a:r>
              <a:rPr lang="en-US" sz="1600" dirty="0"/>
              <a:t>What is the correct way to call a overridden base class function from main() at line 3?</a:t>
            </a:r>
          </a:p>
          <a:p>
            <a:endParaRPr lang="en-US" sz="1600" dirty="0"/>
          </a:p>
          <a:p>
            <a:pPr marL="342900" indent="-342900">
              <a:buFont typeface="+mj-lt"/>
              <a:buAutoNum type="alphaUcPeriod"/>
            </a:pPr>
            <a:r>
              <a:rPr lang="en-US" sz="1600" dirty="0" err="1"/>
              <a:t>a.fun</a:t>
            </a:r>
            <a:r>
              <a:rPr lang="en-US" sz="1600" dirty="0"/>
              <a:t>();</a:t>
            </a:r>
          </a:p>
          <a:p>
            <a:pPr marL="342900" indent="-342900">
              <a:buFont typeface="+mj-lt"/>
              <a:buAutoNum type="alphaUcPeriod"/>
            </a:pPr>
            <a:r>
              <a:rPr lang="en-US" sz="1600" dirty="0" err="1"/>
              <a:t>b.fun</a:t>
            </a:r>
            <a:r>
              <a:rPr lang="en-US" sz="1600" dirty="0"/>
              <a:t>();</a:t>
            </a:r>
          </a:p>
          <a:p>
            <a:pPr marL="342900" indent="-342900">
              <a:buFont typeface="+mj-lt"/>
              <a:buAutoNum type="alphaUcPeriod"/>
            </a:pPr>
            <a:r>
              <a:rPr lang="en-US" sz="1600" dirty="0" err="1"/>
              <a:t>b.A</a:t>
            </a:r>
            <a:r>
              <a:rPr lang="en-US" sz="1600" dirty="0"/>
              <a:t>::fun();</a:t>
            </a:r>
          </a:p>
          <a:p>
            <a:pPr marL="342900" indent="-342900">
              <a:buFont typeface="+mj-lt"/>
              <a:buAutoNum type="alphaUcPeriod"/>
            </a:pPr>
            <a:r>
              <a:rPr lang="en-US" sz="1600" dirty="0" err="1"/>
              <a:t>a.B</a:t>
            </a:r>
            <a:r>
              <a:rPr lang="en-US" sz="1600" dirty="0"/>
              <a:t>::fun();</a:t>
            </a:r>
          </a:p>
          <a:p>
            <a:endParaRPr lang="en-US" sz="1600" dirty="0"/>
          </a:p>
          <a:p>
            <a:endParaRPr lang="en-US"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7074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Class A {  	public : fun(); }</a:t>
            </a:r>
          </a:p>
          <a:p>
            <a:r>
              <a:rPr lang="en-US" sz="1600" dirty="0"/>
              <a:t>Class B {		public : fun(); }</a:t>
            </a:r>
          </a:p>
          <a:p>
            <a:r>
              <a:rPr lang="en-US" sz="1600" dirty="0" err="1"/>
              <a:t>int</a:t>
            </a:r>
            <a:r>
              <a:rPr lang="en-US" sz="1600" dirty="0"/>
              <a:t> main() {</a:t>
            </a:r>
          </a:p>
          <a:p>
            <a:r>
              <a:rPr lang="en-US" sz="1600" dirty="0"/>
              <a:t>   A </a:t>
            </a:r>
            <a:r>
              <a:rPr lang="en-US" sz="1600" dirty="0" err="1"/>
              <a:t>a</a:t>
            </a:r>
            <a:r>
              <a:rPr lang="en-US" sz="1600" dirty="0"/>
              <a:t>; </a:t>
            </a:r>
          </a:p>
          <a:p>
            <a:r>
              <a:rPr lang="en-US" sz="1600" dirty="0"/>
              <a:t>   B </a:t>
            </a:r>
            <a:r>
              <a:rPr lang="en-US" sz="1600" dirty="0" err="1"/>
              <a:t>b</a:t>
            </a:r>
            <a:r>
              <a:rPr lang="en-US" sz="1600" dirty="0"/>
              <a:t>;</a:t>
            </a:r>
          </a:p>
          <a:p>
            <a:r>
              <a:rPr lang="en-US" sz="1600" dirty="0"/>
              <a:t>   // line 3 - call fun() that belongs to base class </a:t>
            </a:r>
          </a:p>
          <a:p>
            <a:r>
              <a:rPr lang="en-US" sz="1600" dirty="0"/>
              <a:t>}</a:t>
            </a:r>
          </a:p>
          <a:p>
            <a:r>
              <a:rPr lang="en-US" sz="1600" dirty="0"/>
              <a:t>What is the correct way to call a overridden base class function from main() at line 3?</a:t>
            </a:r>
          </a:p>
          <a:p>
            <a:endParaRPr lang="en-US" sz="1600" dirty="0"/>
          </a:p>
          <a:p>
            <a:pPr marL="342900" indent="-342900">
              <a:buFont typeface="+mj-lt"/>
              <a:buAutoNum type="alphaUcPeriod"/>
            </a:pPr>
            <a:r>
              <a:rPr lang="en-US" sz="1600" dirty="0" err="1"/>
              <a:t>a.fun</a:t>
            </a:r>
            <a:r>
              <a:rPr lang="en-US" sz="1600" dirty="0"/>
              <a:t>();</a:t>
            </a:r>
          </a:p>
          <a:p>
            <a:pPr marL="342900" indent="-342900">
              <a:buFont typeface="+mj-lt"/>
              <a:buAutoNum type="alphaUcPeriod"/>
            </a:pPr>
            <a:r>
              <a:rPr lang="en-US" sz="1600" dirty="0" err="1"/>
              <a:t>b.fun</a:t>
            </a:r>
            <a:r>
              <a:rPr lang="en-US" sz="1600" dirty="0"/>
              <a:t>();</a:t>
            </a:r>
          </a:p>
          <a:p>
            <a:pPr marL="342900" indent="-342900">
              <a:buFont typeface="+mj-lt"/>
              <a:buAutoNum type="alphaUcPeriod"/>
            </a:pPr>
            <a:r>
              <a:rPr lang="en-US" sz="1600" dirty="0" err="1"/>
              <a:t>b.A</a:t>
            </a:r>
            <a:r>
              <a:rPr lang="en-US" sz="1600" dirty="0"/>
              <a:t>::fun();</a:t>
            </a:r>
          </a:p>
          <a:p>
            <a:pPr marL="342900" indent="-342900">
              <a:buFont typeface="+mj-lt"/>
              <a:buAutoNum type="alphaUcPeriod"/>
            </a:pPr>
            <a:r>
              <a:rPr lang="en-US" sz="1600" dirty="0" err="1"/>
              <a:t>a.B</a:t>
            </a:r>
            <a:r>
              <a:rPr lang="en-US" sz="1600" dirty="0"/>
              <a:t>::fun();</a:t>
            </a:r>
          </a:p>
          <a:p>
            <a:endParaRPr lang="en-US" sz="1600" dirty="0"/>
          </a:p>
          <a:p>
            <a:r>
              <a:rPr lang="en-US" sz="1600" dirty="0">
                <a:solidFill>
                  <a:srgbClr val="FF0000"/>
                </a:solidFill>
              </a:rPr>
              <a:t>Answer: option C</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1278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What is the true about overloading and overriding a function?</a:t>
            </a:r>
          </a:p>
          <a:p>
            <a:endParaRPr lang="en-US" sz="1600" dirty="0"/>
          </a:p>
          <a:p>
            <a:pPr marL="342900" indent="-342900">
              <a:buFont typeface="+mj-lt"/>
              <a:buAutoNum type="arabicPeriod"/>
            </a:pPr>
            <a:r>
              <a:rPr lang="en-US" sz="1600" dirty="0"/>
              <a:t>Function overloading is function with same name but different parameters</a:t>
            </a:r>
          </a:p>
          <a:p>
            <a:pPr marL="342900" indent="-342900">
              <a:buFont typeface="+mj-lt"/>
              <a:buAutoNum type="arabicPeriod"/>
            </a:pPr>
            <a:r>
              <a:rPr lang="en-US" sz="1600" dirty="0"/>
              <a:t>Function overriding is function with same name, same parameters and same return type</a:t>
            </a:r>
          </a:p>
          <a:p>
            <a:pPr marL="342900" indent="-342900">
              <a:buFont typeface="+mj-lt"/>
              <a:buAutoNum type="arabicPeriod"/>
            </a:pPr>
            <a:r>
              <a:rPr lang="en-US" sz="1600" dirty="0"/>
              <a:t>Function overloading is function with same name, same parameters and different return type</a:t>
            </a:r>
          </a:p>
          <a:p>
            <a:pPr marL="342900" indent="-342900">
              <a:buFont typeface="+mj-lt"/>
              <a:buAutoNum type="arabicPeriod"/>
            </a:pPr>
            <a:r>
              <a:rPr lang="en-US" sz="1600" dirty="0"/>
              <a:t>Function overriding is function with different name but same number of parameters</a:t>
            </a:r>
          </a:p>
          <a:p>
            <a:endParaRPr lang="en-US" sz="1600" dirty="0"/>
          </a:p>
          <a:p>
            <a:pPr marL="342900" indent="-342900">
              <a:buFont typeface="+mj-lt"/>
              <a:buAutoNum type="alphaUcPeriod"/>
            </a:pPr>
            <a:r>
              <a:rPr lang="en-US" sz="1600" dirty="0"/>
              <a:t>1 &amp; 2</a:t>
            </a:r>
          </a:p>
          <a:p>
            <a:pPr marL="342900" indent="-342900">
              <a:buFont typeface="+mj-lt"/>
              <a:buAutoNum type="alphaUcPeriod"/>
            </a:pPr>
            <a:r>
              <a:rPr lang="en-US" sz="1600" dirty="0"/>
              <a:t>3 &amp; 4</a:t>
            </a:r>
          </a:p>
          <a:p>
            <a:pPr marL="342900" indent="-342900">
              <a:buFont typeface="+mj-lt"/>
              <a:buAutoNum type="alphaUcPeriod"/>
            </a:pPr>
            <a:r>
              <a:rPr lang="en-US" sz="1600" dirty="0"/>
              <a:t>1 &amp; 4</a:t>
            </a:r>
          </a:p>
          <a:p>
            <a:pPr marL="342900" indent="-342900">
              <a:buFont typeface="+mj-lt"/>
              <a:buAutoNum type="alphaUcPeriod"/>
            </a:pPr>
            <a:r>
              <a:rPr lang="en-US" sz="1600" dirty="0"/>
              <a:t>2 &amp; 3</a:t>
            </a:r>
          </a:p>
          <a:p>
            <a:endParaRPr lang="en-US" sz="1600" dirty="0"/>
          </a:p>
          <a:p>
            <a:endParaRPr lang="en-US" sz="1600" dirty="0"/>
          </a:p>
          <a:p>
            <a:endParaRPr lang="en-US" sz="1600" dirty="0"/>
          </a:p>
          <a:p>
            <a:endParaRPr lang="en-US"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2339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What is the true about overloading and overriding a function?</a:t>
            </a:r>
          </a:p>
          <a:p>
            <a:endParaRPr lang="en-US" sz="1600" dirty="0"/>
          </a:p>
          <a:p>
            <a:pPr marL="342900" indent="-342900">
              <a:buFont typeface="+mj-lt"/>
              <a:buAutoNum type="arabicPeriod"/>
            </a:pPr>
            <a:r>
              <a:rPr lang="en-US" sz="1600" dirty="0"/>
              <a:t>Function overloading is function with same name but different parameters</a:t>
            </a:r>
          </a:p>
          <a:p>
            <a:pPr marL="342900" indent="-342900">
              <a:buFont typeface="+mj-lt"/>
              <a:buAutoNum type="arabicPeriod"/>
            </a:pPr>
            <a:r>
              <a:rPr lang="en-US" sz="1600" dirty="0"/>
              <a:t>Function overriding is function with same name, same parameters and same return type</a:t>
            </a:r>
          </a:p>
          <a:p>
            <a:pPr marL="342900" indent="-342900">
              <a:buFont typeface="+mj-lt"/>
              <a:buAutoNum type="arabicPeriod"/>
            </a:pPr>
            <a:r>
              <a:rPr lang="en-US" sz="1600" dirty="0"/>
              <a:t>Function overloading is function with same name, same parameters and different return type</a:t>
            </a:r>
          </a:p>
          <a:p>
            <a:pPr marL="342900" indent="-342900">
              <a:buFont typeface="+mj-lt"/>
              <a:buAutoNum type="arabicPeriod"/>
            </a:pPr>
            <a:r>
              <a:rPr lang="en-US" sz="1600" dirty="0"/>
              <a:t>Function overriding is function with different name but same number of parameters</a:t>
            </a:r>
          </a:p>
          <a:p>
            <a:endParaRPr lang="en-US" sz="1600" dirty="0"/>
          </a:p>
          <a:p>
            <a:pPr marL="342900" indent="-342900">
              <a:buFont typeface="+mj-lt"/>
              <a:buAutoNum type="alphaUcPeriod"/>
            </a:pPr>
            <a:r>
              <a:rPr lang="en-US" sz="1600" dirty="0"/>
              <a:t>1 &amp; 2</a:t>
            </a:r>
          </a:p>
          <a:p>
            <a:pPr marL="342900" indent="-342900">
              <a:buFont typeface="+mj-lt"/>
              <a:buAutoNum type="alphaUcPeriod"/>
            </a:pPr>
            <a:r>
              <a:rPr lang="en-US" sz="1600" dirty="0"/>
              <a:t>3 &amp; 4</a:t>
            </a:r>
          </a:p>
          <a:p>
            <a:pPr marL="342900" indent="-342900">
              <a:buFont typeface="+mj-lt"/>
              <a:buAutoNum type="alphaUcPeriod"/>
            </a:pPr>
            <a:r>
              <a:rPr lang="en-US" sz="1600" dirty="0"/>
              <a:t>1 &amp; 4</a:t>
            </a:r>
          </a:p>
          <a:p>
            <a:pPr marL="342900" indent="-342900">
              <a:buFont typeface="+mj-lt"/>
              <a:buAutoNum type="alphaUcPeriod"/>
            </a:pPr>
            <a:r>
              <a:rPr lang="en-US" sz="1600" dirty="0"/>
              <a:t>2 &amp; 3</a:t>
            </a:r>
          </a:p>
          <a:p>
            <a:endParaRPr lang="en-US" sz="1600" dirty="0"/>
          </a:p>
          <a:p>
            <a:endParaRPr lang="en-US" sz="1600" dirty="0">
              <a:solidFill>
                <a:srgbClr val="FF0000"/>
              </a:solidFill>
            </a:endParaRPr>
          </a:p>
          <a:p>
            <a:r>
              <a:rPr lang="en-US" sz="1600" dirty="0">
                <a:solidFill>
                  <a:srgbClr val="FF0000"/>
                </a:solidFill>
              </a:rPr>
              <a:t>Answer: option A</a:t>
            </a:r>
          </a:p>
          <a:p>
            <a:endParaRPr lang="en-US" sz="1600" dirty="0"/>
          </a:p>
          <a:p>
            <a:endParaRPr lang="en-US" sz="1600" dirty="0"/>
          </a:p>
          <a:p>
            <a:endParaRPr lang="en-US"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513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10633"/>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600" dirty="0"/>
              <a:t>What is the true about function overriding?</a:t>
            </a:r>
          </a:p>
          <a:p>
            <a:endParaRPr lang="en-US" sz="1600" dirty="0"/>
          </a:p>
          <a:p>
            <a:pPr marL="342900" indent="-342900">
              <a:buFont typeface="+mj-lt"/>
              <a:buAutoNum type="arabicPeriod"/>
            </a:pPr>
            <a:r>
              <a:rPr lang="en-US" sz="1600" dirty="0"/>
              <a:t>It is function with same name , but it can differ in parameter list and types</a:t>
            </a:r>
          </a:p>
          <a:p>
            <a:pPr marL="342900" indent="-342900">
              <a:buFont typeface="+mj-lt"/>
              <a:buAutoNum type="arabicPeriod"/>
            </a:pPr>
            <a:r>
              <a:rPr lang="en-US" sz="1600" dirty="0"/>
              <a:t>It can only be implemented using inheritance</a:t>
            </a:r>
          </a:p>
          <a:p>
            <a:pPr marL="342900" indent="-342900">
              <a:buFont typeface="+mj-lt"/>
              <a:buAutoNum type="arabicPeriod"/>
            </a:pPr>
            <a:r>
              <a:rPr lang="en-US" sz="1600" dirty="0"/>
              <a:t>It is the function with same name , same parameter list and same return type</a:t>
            </a:r>
          </a:p>
          <a:p>
            <a:pPr marL="342900" indent="-342900">
              <a:buFont typeface="+mj-lt"/>
              <a:buAutoNum type="arabicPeriod"/>
            </a:pPr>
            <a:r>
              <a:rPr lang="en-US" sz="1600" dirty="0"/>
              <a:t>It is same as function overloading except function name is different in function overriding.</a:t>
            </a:r>
          </a:p>
          <a:p>
            <a:endParaRPr lang="en-US" sz="1600" dirty="0"/>
          </a:p>
          <a:p>
            <a:pPr marL="342900" indent="-342900">
              <a:buFont typeface="+mj-lt"/>
              <a:buAutoNum type="alphaUcPeriod"/>
            </a:pPr>
            <a:r>
              <a:rPr lang="en-US" sz="1600" dirty="0"/>
              <a:t>1 &amp; 2</a:t>
            </a:r>
          </a:p>
          <a:p>
            <a:pPr marL="342900" indent="-342900">
              <a:buFont typeface="+mj-lt"/>
              <a:buAutoNum type="alphaUcPeriod"/>
            </a:pPr>
            <a:r>
              <a:rPr lang="en-US" sz="1600" dirty="0"/>
              <a:t>3 &amp; 4</a:t>
            </a:r>
          </a:p>
          <a:p>
            <a:pPr marL="342900" indent="-342900">
              <a:buFont typeface="+mj-lt"/>
              <a:buAutoNum type="alphaUcPeriod"/>
            </a:pPr>
            <a:r>
              <a:rPr lang="en-US" sz="1600" dirty="0"/>
              <a:t>1 &amp; 4</a:t>
            </a:r>
          </a:p>
          <a:p>
            <a:pPr marL="342900" indent="-342900">
              <a:buFont typeface="+mj-lt"/>
              <a:buAutoNum type="alphaUcPeriod"/>
            </a:pPr>
            <a:r>
              <a:rPr lang="en-US" sz="1600" dirty="0"/>
              <a:t>2 &amp; 3</a:t>
            </a:r>
          </a:p>
          <a:p>
            <a:endParaRPr lang="en-US" sz="1600" dirty="0"/>
          </a:p>
          <a:p>
            <a:endParaRPr lang="en-US" sz="1600" dirty="0">
              <a:solidFill>
                <a:srgbClr val="FF0000"/>
              </a:solidFill>
            </a:endParaRPr>
          </a:p>
          <a:p>
            <a:r>
              <a:rPr lang="en-US" sz="1600" dirty="0">
                <a:solidFill>
                  <a:srgbClr val="FF0000"/>
                </a:solidFill>
              </a:rPr>
              <a:t>Answer: option D</a:t>
            </a:r>
          </a:p>
          <a:p>
            <a:endParaRPr lang="en-US" sz="1600" dirty="0"/>
          </a:p>
          <a:p>
            <a:endParaRPr lang="en-US" sz="1600" dirty="0"/>
          </a:p>
          <a:p>
            <a:endParaRPr lang="en-US" sz="16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735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b="1" dirty="0">
                <a:latin typeface="Calibri" pitchFamily="34" charset="0"/>
                <a:cs typeface="Calibri" pitchFamily="34" charset="0"/>
              </a:rPr>
              <a:t>Sub Class</a:t>
            </a:r>
            <a:r>
              <a:rPr lang="en-US" sz="1800" dirty="0">
                <a:latin typeface="Calibri" pitchFamily="34" charset="0"/>
                <a:cs typeface="Calibri" pitchFamily="34" charset="0"/>
              </a:rPr>
              <a:t>: The class that inherits properties from another class is called Sub class or Derived Class. </a:t>
            </a:r>
          </a:p>
          <a:p>
            <a:r>
              <a:rPr lang="en-US" sz="1800" b="1" dirty="0">
                <a:latin typeface="Calibri" pitchFamily="34" charset="0"/>
                <a:cs typeface="Calibri" pitchFamily="34" charset="0"/>
              </a:rPr>
              <a:t>Super Class</a:t>
            </a:r>
            <a:r>
              <a:rPr lang="en-US" sz="1800" dirty="0">
                <a:latin typeface="Calibri" pitchFamily="34" charset="0"/>
                <a:cs typeface="Calibri" pitchFamily="34" charset="0"/>
              </a:rPr>
              <a:t>: The class whose properties are inherited by sub class is called Base Class or Super class.</a:t>
            </a:r>
          </a:p>
          <a:p>
            <a:endParaRPr lang="en-US" sz="1800" dirty="0">
              <a:latin typeface="Calibri" pitchFamily="34" charset="0"/>
              <a:cs typeface="Calibri" pitchFamily="34" charset="0"/>
            </a:endParaRPr>
          </a:p>
          <a:p>
            <a:r>
              <a:rPr lang="en-US" sz="1800" b="1" dirty="0">
                <a:latin typeface="Calibri" pitchFamily="34" charset="0"/>
                <a:cs typeface="Calibri" pitchFamily="34" charset="0"/>
              </a:rPr>
              <a:t>Why inheritance</a:t>
            </a:r>
            <a:r>
              <a:rPr lang="en-US" sz="1800" dirty="0">
                <a:latin typeface="Calibri" pitchFamily="34" charset="0"/>
                <a:cs typeface="Calibri" pitchFamily="34" charset="0"/>
              </a:rPr>
              <a:t>:</a:t>
            </a:r>
          </a:p>
          <a:p>
            <a:pPr marL="285750" indent="-285750">
              <a:buFont typeface="Arial" pitchFamily="34" charset="0"/>
              <a:buChar char="•"/>
            </a:pPr>
            <a:r>
              <a:rPr lang="en-US" sz="1800" dirty="0">
                <a:latin typeface="Calibri" pitchFamily="34" charset="0"/>
                <a:cs typeface="Calibri" pitchFamily="34" charset="0"/>
              </a:rPr>
              <a:t>Consider a group of vehicles. You need to create classes for Bus, Car and Truck. The methods </a:t>
            </a:r>
            <a:r>
              <a:rPr lang="en-US" sz="1800" dirty="0" err="1">
                <a:latin typeface="Calibri" pitchFamily="34" charset="0"/>
                <a:cs typeface="Calibri" pitchFamily="34" charset="0"/>
              </a:rPr>
              <a:t>fuelAmount</a:t>
            </a:r>
            <a:r>
              <a:rPr lang="en-US" sz="1800" dirty="0">
                <a:latin typeface="Calibri" pitchFamily="34" charset="0"/>
                <a:cs typeface="Calibri" pitchFamily="34" charset="0"/>
              </a:rPr>
              <a:t>(), capacity(), </a:t>
            </a:r>
            <a:r>
              <a:rPr lang="en-US" sz="1800" dirty="0" err="1">
                <a:latin typeface="Calibri" pitchFamily="34" charset="0"/>
                <a:cs typeface="Calibri" pitchFamily="34" charset="0"/>
              </a:rPr>
              <a:t>applyBrakes</a:t>
            </a:r>
            <a:r>
              <a:rPr lang="en-US" sz="1800" dirty="0">
                <a:latin typeface="Calibri" pitchFamily="34" charset="0"/>
                <a:cs typeface="Calibri" pitchFamily="34" charset="0"/>
              </a:rPr>
              <a:t>() will be same for all of the three classes. If we create these classes avoiding inheritance then we have to write all of these functions in each of the three classes </a:t>
            </a:r>
          </a:p>
          <a:p>
            <a:pPr marL="285750" indent="-285750">
              <a:buFont typeface="Arial" pitchFamily="34" charset="0"/>
              <a:buChar char="•"/>
            </a:pPr>
            <a:r>
              <a:rPr lang="en-US" sz="1800" dirty="0">
                <a:latin typeface="Calibri" pitchFamily="34" charset="0"/>
                <a:cs typeface="Calibri" pitchFamily="34" charset="0"/>
              </a:rPr>
              <a:t>So there will be duplication of same code 3 times. This increases the chances of error and data redundancy. To avoid this type of situation, inheritance is used.</a:t>
            </a:r>
            <a:r>
              <a:rPr lang="en-US" sz="1800" dirty="0"/>
              <a:t> </a:t>
            </a:r>
          </a:p>
          <a:p>
            <a:pPr marL="285750" indent="-285750">
              <a:buFont typeface="Arial" pitchFamily="34" charset="0"/>
              <a:buChar char="•"/>
            </a:pPr>
            <a:r>
              <a:rPr lang="en-US" sz="1800" dirty="0">
                <a:latin typeface="Calibri" pitchFamily="34" charset="0"/>
                <a:cs typeface="Calibri" pitchFamily="34" charset="0"/>
              </a:rPr>
              <a:t> If we create a class Vehicle and write these three functions in it and inherit the rest of the classes from the vehicle class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Quick recap</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US" sz="1800" dirty="0">
                <a:latin typeface="Calibri" pitchFamily="34" charset="0"/>
                <a:cs typeface="Calibri" pitchFamily="34" charset="0"/>
              </a:rPr>
              <a:t>For creating a sub-class which is inherited from the base class we have to follow the below syntax. </a:t>
            </a:r>
          </a:p>
          <a:p>
            <a:pPr marL="285750" indent="-285750">
              <a:buFont typeface="Arial" pitchFamily="34" charset="0"/>
              <a:buChar char="•"/>
            </a:pPr>
            <a:endParaRPr lang="en-US" sz="1800" dirty="0">
              <a:latin typeface="Calibri" pitchFamily="34" charset="0"/>
              <a:cs typeface="Calibri" pitchFamily="34" charset="0"/>
            </a:endParaRPr>
          </a:p>
          <a:p>
            <a:pPr marL="285750" indent="-285750">
              <a:buFont typeface="Arial" pitchFamily="34" charset="0"/>
              <a:buChar char="•"/>
            </a:pPr>
            <a:r>
              <a:rPr lang="en-US" sz="1800" dirty="0">
                <a:latin typeface="Calibri" pitchFamily="34" charset="0"/>
                <a:cs typeface="Calibri" pitchFamily="34" charset="0"/>
              </a:rPr>
              <a:t>Syntax: </a:t>
            </a:r>
          </a:p>
          <a:p>
            <a:pPr marL="285750" indent="-285750">
              <a:buFont typeface="Arial" pitchFamily="34" charset="0"/>
              <a:buChar char="•"/>
            </a:pPr>
            <a:endParaRPr lang="en-US" sz="1800" dirty="0">
              <a:latin typeface="Calibri" pitchFamily="34" charset="0"/>
              <a:cs typeface="Calibri" pitchFamily="34" charset="0"/>
            </a:endParaRPr>
          </a:p>
          <a:p>
            <a:pPr lvl="3"/>
            <a:r>
              <a:rPr lang="en-US" sz="1800" dirty="0">
                <a:latin typeface="Calibri" pitchFamily="34" charset="0"/>
                <a:cs typeface="Calibri" pitchFamily="34" charset="0"/>
              </a:rPr>
              <a:t>class </a:t>
            </a:r>
            <a:r>
              <a:rPr lang="en-US" sz="1800" dirty="0" err="1">
                <a:latin typeface="Calibri" pitchFamily="34" charset="0"/>
                <a:cs typeface="Calibri" pitchFamily="34" charset="0"/>
              </a:rPr>
              <a:t>subclass_name</a:t>
            </a:r>
            <a:r>
              <a:rPr lang="en-US" sz="1800" dirty="0">
                <a:latin typeface="Calibri" pitchFamily="34" charset="0"/>
                <a:cs typeface="Calibri" pitchFamily="34" charset="0"/>
              </a:rPr>
              <a:t> : </a:t>
            </a:r>
            <a:r>
              <a:rPr lang="en-US" sz="1800" dirty="0" err="1">
                <a:latin typeface="Calibri" pitchFamily="34" charset="0"/>
                <a:cs typeface="Calibri" pitchFamily="34" charset="0"/>
              </a:rPr>
              <a:t>access_mode</a:t>
            </a:r>
            <a:r>
              <a:rPr lang="en-US" sz="1800" dirty="0">
                <a:latin typeface="Calibri" pitchFamily="34" charset="0"/>
                <a:cs typeface="Calibri" pitchFamily="34" charset="0"/>
              </a:rPr>
              <a:t> </a:t>
            </a:r>
            <a:r>
              <a:rPr lang="en-US" sz="1800" dirty="0" err="1">
                <a:latin typeface="Calibri" pitchFamily="34" charset="0"/>
                <a:cs typeface="Calibri" pitchFamily="34" charset="0"/>
              </a:rPr>
              <a:t>base_class_name</a:t>
            </a:r>
            <a:endParaRPr lang="en-US" sz="1800" dirty="0">
              <a:latin typeface="Calibri" pitchFamily="34" charset="0"/>
              <a:cs typeface="Calibri" pitchFamily="34" charset="0"/>
            </a:endParaRPr>
          </a:p>
          <a:p>
            <a:pPr lvl="3"/>
            <a:r>
              <a:rPr lang="en-US" sz="1800" dirty="0">
                <a:latin typeface="Calibri" pitchFamily="34" charset="0"/>
                <a:cs typeface="Calibri" pitchFamily="34" charset="0"/>
              </a:rPr>
              <a:t>{</a:t>
            </a:r>
          </a:p>
          <a:p>
            <a:pPr lvl="3"/>
            <a:r>
              <a:rPr lang="en-US" sz="1800" dirty="0">
                <a:latin typeface="Calibri" pitchFamily="34" charset="0"/>
                <a:cs typeface="Calibri" pitchFamily="34" charset="0"/>
              </a:rPr>
              <a:t>  //body of subclass</a:t>
            </a:r>
          </a:p>
          <a:p>
            <a:pPr lvl="3"/>
            <a:r>
              <a:rPr lang="en-US" sz="1800" dirty="0">
                <a:latin typeface="Calibri" pitchFamily="34" charset="0"/>
                <a:cs typeface="Calibri" pitchFamily="34" charset="0"/>
              </a:rPr>
              <a:t>};</a:t>
            </a:r>
          </a:p>
          <a:p>
            <a:pPr marL="285750" indent="-285750">
              <a:buFont typeface="Arial" pitchFamily="34" charset="0"/>
              <a:buChar char="•"/>
            </a:pPr>
            <a:endParaRPr lang="en-US" sz="1800" dirty="0">
              <a:latin typeface="Calibri" pitchFamily="34" charset="0"/>
              <a:cs typeface="Calibri" pitchFamily="34" charset="0"/>
            </a:endParaRPr>
          </a:p>
          <a:p>
            <a:pPr marL="285750" indent="-285750">
              <a:buFont typeface="Arial" pitchFamily="34" charset="0"/>
              <a:buChar char="•"/>
            </a:pPr>
            <a:r>
              <a:rPr lang="en-US" sz="1800" dirty="0">
                <a:latin typeface="Calibri" pitchFamily="34" charset="0"/>
                <a:cs typeface="Calibri" pitchFamily="34" charset="0"/>
              </a:rPr>
              <a:t>Here, </a:t>
            </a:r>
            <a:r>
              <a:rPr lang="en-US" sz="1800" dirty="0" err="1">
                <a:latin typeface="Calibri" pitchFamily="34" charset="0"/>
                <a:cs typeface="Calibri" pitchFamily="34" charset="0"/>
              </a:rPr>
              <a:t>subclass_name</a:t>
            </a:r>
            <a:r>
              <a:rPr lang="en-US" sz="1800" dirty="0">
                <a:latin typeface="Calibri" pitchFamily="34" charset="0"/>
                <a:cs typeface="Calibri" pitchFamily="34" charset="0"/>
              </a:rPr>
              <a:t> is the name of the sub class.</a:t>
            </a:r>
          </a:p>
          <a:p>
            <a:pPr marL="285750" indent="-285750">
              <a:buFont typeface="Arial" pitchFamily="34" charset="0"/>
              <a:buChar char="•"/>
            </a:pPr>
            <a:r>
              <a:rPr lang="en-US" sz="1800" dirty="0" err="1">
                <a:latin typeface="Calibri" pitchFamily="34" charset="0"/>
                <a:cs typeface="Calibri" pitchFamily="34" charset="0"/>
              </a:rPr>
              <a:t>access_mode</a:t>
            </a:r>
            <a:r>
              <a:rPr lang="en-US" sz="1800" dirty="0">
                <a:latin typeface="Calibri" pitchFamily="34" charset="0"/>
                <a:cs typeface="Calibri" pitchFamily="34" charset="0"/>
              </a:rPr>
              <a:t> is the mode in which you want to inherit this sub class for example: public, private etc. </a:t>
            </a:r>
          </a:p>
          <a:p>
            <a:pPr marL="285750" indent="-285750">
              <a:buFont typeface="Arial" pitchFamily="34" charset="0"/>
              <a:buChar char="•"/>
            </a:pPr>
            <a:r>
              <a:rPr lang="en-US" sz="1800" dirty="0" err="1">
                <a:latin typeface="Calibri" pitchFamily="34" charset="0"/>
                <a:cs typeface="Calibri" pitchFamily="34" charset="0"/>
              </a:rPr>
              <a:t>base_class_name</a:t>
            </a:r>
            <a:r>
              <a:rPr lang="en-US" sz="1800" dirty="0">
                <a:latin typeface="Calibri" pitchFamily="34" charset="0"/>
                <a:cs typeface="Calibri" pitchFamily="34" charset="0"/>
              </a:rPr>
              <a:t> is the name of the base class from which you want to inherit the sub class.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Implementing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US" sz="1800" b="1" dirty="0">
                <a:latin typeface="Calibri" pitchFamily="34" charset="0"/>
                <a:cs typeface="Calibri" pitchFamily="34" charset="0"/>
              </a:rPr>
              <a:t>Public mode</a:t>
            </a:r>
            <a:r>
              <a:rPr lang="en-US" sz="1800" dirty="0">
                <a:latin typeface="Calibri" pitchFamily="34" charset="0"/>
                <a:cs typeface="Calibri" pitchFamily="34" charset="0"/>
              </a:rPr>
              <a:t>: If we derive a sub class from a public base class. Then the public member of the base class will become public in the derived class and protected members of the base class will become protected in derived class. </a:t>
            </a:r>
          </a:p>
          <a:p>
            <a:endParaRPr lang="en-US" sz="1800" dirty="0">
              <a:latin typeface="Calibri" pitchFamily="34" charset="0"/>
              <a:cs typeface="Calibri" pitchFamily="34" charset="0"/>
            </a:endParaRPr>
          </a:p>
          <a:p>
            <a:pPr marL="285750" indent="-285750">
              <a:buFont typeface="Arial" pitchFamily="34" charset="0"/>
              <a:buChar char="•"/>
            </a:pPr>
            <a:r>
              <a:rPr lang="en-US" sz="1800" b="1" dirty="0">
                <a:latin typeface="Calibri" pitchFamily="34" charset="0"/>
                <a:cs typeface="Calibri" pitchFamily="34" charset="0"/>
              </a:rPr>
              <a:t>Protected mode</a:t>
            </a:r>
            <a:r>
              <a:rPr lang="en-US" sz="1800" dirty="0">
                <a:latin typeface="Calibri" pitchFamily="34" charset="0"/>
                <a:cs typeface="Calibri" pitchFamily="34" charset="0"/>
              </a:rPr>
              <a:t>: If we derive a sub class from a Protected base class. Then both public member and protected members of the base class will become protected in derived class.</a:t>
            </a:r>
          </a:p>
          <a:p>
            <a:r>
              <a:rPr lang="en-US" sz="1800" dirty="0">
                <a:latin typeface="Calibri" pitchFamily="34" charset="0"/>
                <a:cs typeface="Calibri" pitchFamily="34" charset="0"/>
              </a:rPr>
              <a:t> </a:t>
            </a:r>
          </a:p>
          <a:p>
            <a:pPr marL="285750" indent="-285750">
              <a:buFont typeface="Arial" pitchFamily="34" charset="0"/>
              <a:buChar char="•"/>
            </a:pPr>
            <a:r>
              <a:rPr lang="en-US" sz="1800" b="1" dirty="0">
                <a:latin typeface="Calibri" pitchFamily="34" charset="0"/>
                <a:cs typeface="Calibri" pitchFamily="34" charset="0"/>
              </a:rPr>
              <a:t>Private mode</a:t>
            </a:r>
            <a:r>
              <a:rPr lang="en-US" sz="1800" dirty="0">
                <a:latin typeface="Calibri" pitchFamily="34" charset="0"/>
                <a:cs typeface="Calibri" pitchFamily="34" charset="0"/>
              </a:rPr>
              <a:t>: If we derive a sub class from a Private base class. Then both public member and protected members of the base class will become Private in derived class.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Let us understand it with example: First understand how private and public members  of base class are affected by modes of inheritance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Modes of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20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Times New Roman" panose="02020603050405020304" pitchFamily="18" charset="0"/>
                <a:cs typeface="Times New Roman" panose="02020603050405020304" pitchFamily="18" charset="0"/>
              </a:rPr>
              <a:t>class student</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rollno</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public:</a:t>
            </a:r>
          </a:p>
          <a:p>
            <a:r>
              <a:rPr lang="en-US" sz="1800" dirty="0">
                <a:latin typeface="Times New Roman" panose="02020603050405020304" pitchFamily="18" charset="0"/>
                <a:cs typeface="Times New Roman" panose="02020603050405020304" pitchFamily="18" charset="0"/>
              </a:rPr>
              <a:t>	student() {</a:t>
            </a:r>
            <a:r>
              <a:rPr lang="en-US" sz="1800" dirty="0" err="1">
                <a:latin typeface="Times New Roman" panose="02020603050405020304" pitchFamily="18" charset="0"/>
                <a:cs typeface="Times New Roman" panose="02020603050405020304" pitchFamily="18" charset="0"/>
              </a:rPr>
              <a:t>rollno</a:t>
            </a:r>
            <a:r>
              <a:rPr lang="en-US" sz="1800" dirty="0">
                <a:latin typeface="Times New Roman" panose="02020603050405020304" pitchFamily="18" charset="0"/>
                <a:cs typeface="Times New Roman" panose="02020603050405020304" pitchFamily="18" charset="0"/>
              </a:rPr>
              <a:t>=1;}</a:t>
            </a:r>
          </a:p>
          <a:p>
            <a:r>
              <a:rPr lang="en-US" sz="1800" dirty="0">
                <a:latin typeface="Times New Roman" panose="02020603050405020304" pitchFamily="18" charset="0"/>
                <a:cs typeface="Times New Roman" panose="02020603050405020304" pitchFamily="18" charset="0"/>
              </a:rPr>
              <a:t>};	</a:t>
            </a:r>
          </a:p>
          <a:p>
            <a:r>
              <a:rPr lang="en-US" sz="1800" dirty="0">
                <a:latin typeface="Calibri"/>
              </a:rPr>
              <a:t>class test: </a:t>
            </a:r>
            <a:r>
              <a:rPr lang="en-US" sz="1800" b="1" dirty="0">
                <a:latin typeface="Calibri"/>
              </a:rPr>
              <a:t>public</a:t>
            </a:r>
            <a:r>
              <a:rPr lang="en-US" sz="1800" dirty="0">
                <a:latin typeface="Calibri"/>
              </a:rPr>
              <a:t> student  //here  public is mode of inheritance</a:t>
            </a:r>
          </a:p>
          <a:p>
            <a:r>
              <a:rPr lang="en-US" sz="1800" dirty="0">
                <a:latin typeface="Calibri"/>
              </a:rPr>
              <a:t>{    </a:t>
            </a:r>
          </a:p>
          <a:p>
            <a:r>
              <a:rPr lang="en-US" sz="1800" dirty="0">
                <a:latin typeface="Calibri"/>
              </a:rPr>
              <a:t>	float  marks;    </a:t>
            </a:r>
          </a:p>
          <a:p>
            <a:r>
              <a:rPr lang="en-US" sz="1800" dirty="0">
                <a:latin typeface="Calibri"/>
              </a:rPr>
              <a:t>  public:    </a:t>
            </a:r>
          </a:p>
          <a:p>
            <a:r>
              <a:rPr lang="en-US" sz="1800" dirty="0">
                <a:latin typeface="Calibri"/>
              </a:rPr>
              <a:t>	test() { marks=40;}   </a:t>
            </a:r>
          </a:p>
          <a:p>
            <a:r>
              <a:rPr lang="en-US" sz="1800" dirty="0">
                <a:latin typeface="Calibri"/>
              </a:rPr>
              <a:t>	void display(void);</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 revisited</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746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void test::display()</a:t>
            </a:r>
          </a:p>
          <a:p>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Rollno</a:t>
            </a:r>
            <a:r>
              <a:rPr lang="en-US" sz="1800" dirty="0">
                <a:latin typeface="Calibri"/>
              </a:rPr>
              <a:t> ="&lt;&lt;</a:t>
            </a:r>
            <a:r>
              <a:rPr lang="en-US" sz="1800" dirty="0" err="1">
                <a:latin typeface="Calibri"/>
              </a:rPr>
              <a:t>rollno</a:t>
            </a:r>
            <a:r>
              <a:rPr lang="en-US" sz="1800" dirty="0">
                <a:latin typeface="Calibri"/>
              </a:rPr>
              <a:t>&lt;&lt;</a:t>
            </a:r>
            <a:r>
              <a:rPr lang="en-US" sz="1800" dirty="0" err="1">
                <a:latin typeface="Calibri"/>
              </a:rPr>
              <a:t>endl</a:t>
            </a:r>
            <a:r>
              <a:rPr lang="en-US" sz="1800" dirty="0">
                <a:latin typeface="Calibri"/>
              </a:rPr>
              <a:t>; //not accessible here as private in base</a:t>
            </a:r>
          </a:p>
          <a:p>
            <a:r>
              <a:rPr lang="en-US" sz="1800" dirty="0">
                <a:latin typeface="Calibri"/>
              </a:rPr>
              <a:t>	</a:t>
            </a:r>
            <a:r>
              <a:rPr lang="en-US" sz="1800" dirty="0" err="1">
                <a:latin typeface="Calibri"/>
              </a:rPr>
              <a:t>cout</a:t>
            </a:r>
            <a:r>
              <a:rPr lang="en-US" sz="1800" dirty="0">
                <a:latin typeface="Calibri"/>
              </a:rPr>
              <a:t>&lt;&lt;"Marks ="&lt;&lt;marks&lt;&lt;</a:t>
            </a:r>
            <a:r>
              <a:rPr lang="en-US" sz="1800" dirty="0" err="1">
                <a:latin typeface="Calibri"/>
              </a:rPr>
              <a:t>endl</a:t>
            </a:r>
            <a:r>
              <a:rPr lang="en-US" sz="1800" dirty="0">
                <a:latin typeface="Calibri"/>
              </a:rPr>
              <a:t>;</a:t>
            </a:r>
          </a:p>
          <a:p>
            <a:r>
              <a:rPr lang="en-US" sz="1800" dirty="0">
                <a:latin typeface="Calibri"/>
              </a:rPr>
              <a:t>}</a:t>
            </a:r>
          </a:p>
          <a:p>
            <a:r>
              <a:rPr lang="en-US" sz="1800" dirty="0" err="1">
                <a:latin typeface="Calibri"/>
              </a:rPr>
              <a:t>int</a:t>
            </a:r>
            <a:r>
              <a:rPr lang="en-US" sz="1800" dirty="0">
                <a:latin typeface="Calibri"/>
              </a:rPr>
              <a:t> main()</a:t>
            </a:r>
          </a:p>
          <a:p>
            <a:r>
              <a:rPr lang="en-US" sz="1800" dirty="0">
                <a:latin typeface="Calibri"/>
              </a:rPr>
              <a:t>{</a:t>
            </a:r>
          </a:p>
          <a:p>
            <a:pPr lvl="5"/>
            <a:r>
              <a:rPr lang="en-US" sz="1800" dirty="0">
                <a:latin typeface="Calibri"/>
              </a:rPr>
              <a:t>	test t1;</a:t>
            </a:r>
          </a:p>
          <a:p>
            <a:pPr lvl="5"/>
            <a:r>
              <a:rPr lang="en-US" sz="1800" dirty="0">
                <a:latin typeface="Calibri"/>
              </a:rPr>
              <a:t>	t1.display();</a:t>
            </a:r>
          </a:p>
          <a:p>
            <a:pPr lvl="5"/>
            <a:r>
              <a:rPr lang="en-US" sz="1800" dirty="0">
                <a:latin typeface="Calibri"/>
              </a:rPr>
              <a:t>	return 0;</a:t>
            </a:r>
          </a:p>
          <a:p>
            <a:pPr lvl="5"/>
            <a:r>
              <a:rPr lang="en-US" sz="1800" dirty="0">
                <a:latin typeface="Calibri"/>
              </a:rPr>
              <a:t>}</a:t>
            </a:r>
          </a:p>
          <a:p>
            <a:pPr lvl="5"/>
            <a:r>
              <a:rPr lang="en-US" sz="1800" dirty="0">
                <a:latin typeface="Calibri"/>
              </a:rPr>
              <a:t>Output: </a:t>
            </a:r>
          </a:p>
          <a:p>
            <a:pPr lvl="5"/>
            <a:r>
              <a:rPr lang="en-US" sz="1800" dirty="0">
                <a:latin typeface="Calibri"/>
              </a:rPr>
              <a:t>Marks =40</a:t>
            </a:r>
          </a:p>
          <a:p>
            <a:pPr lvl="5"/>
            <a:endParaRPr lang="en-US" sz="1800" dirty="0">
              <a:latin typeface="Calibri"/>
            </a:endParaRPr>
          </a:p>
          <a:p>
            <a:pPr lvl="5"/>
            <a:r>
              <a:rPr lang="en-US" sz="1800" b="1" dirty="0">
                <a:latin typeface="Calibri"/>
              </a:rPr>
              <a:t>Note</a:t>
            </a:r>
            <a:r>
              <a:rPr lang="en-US" sz="1800" dirty="0">
                <a:latin typeface="Calibri"/>
              </a:rPr>
              <a:t> that we always create objects of derived class and access all the members of base class and derived class using  object of derived class.</a:t>
            </a:r>
          </a:p>
          <a:p>
            <a:pPr lvl="5"/>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483808"/>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2036</TotalTime>
  <Words>3113</Words>
  <Application>Microsoft Office PowerPoint</Application>
  <PresentationFormat>On-screen Show (16:9)</PresentationFormat>
  <Paragraphs>487</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Calibri,Sans-Serif</vt:lpstr>
      <vt:lpstr>Times New Roman</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Kartavya kothari</cp:lastModifiedBy>
  <cp:revision>153</cp:revision>
  <dcterms:modified xsi:type="dcterms:W3CDTF">2021-04-06T03:24:20Z</dcterms:modified>
</cp:coreProperties>
</file>