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97" r:id="rId5"/>
    <p:sldId id="302" r:id="rId6"/>
    <p:sldId id="261" r:id="rId7"/>
    <p:sldId id="262" r:id="rId8"/>
    <p:sldId id="298" r:id="rId9"/>
    <p:sldId id="299" r:id="rId10"/>
    <p:sldId id="263" r:id="rId11"/>
    <p:sldId id="300" r:id="rId12"/>
    <p:sldId id="301" r:id="rId13"/>
    <p:sldId id="265" r:id="rId14"/>
    <p:sldId id="326" r:id="rId15"/>
    <p:sldId id="331" r:id="rId16"/>
    <p:sldId id="332" r:id="rId17"/>
    <p:sldId id="333" r:id="rId18"/>
    <p:sldId id="334" r:id="rId19"/>
    <p:sldId id="335" r:id="rId20"/>
    <p:sldId id="336" r:id="rId21"/>
    <p:sldId id="337" r:id="rId22"/>
    <p:sldId id="303" r:id="rId23"/>
    <p:sldId id="306" r:id="rId24"/>
    <p:sldId id="266"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572" y="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B3029-C603-4EFB-A106-DBE6EFDECFDE}"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91942-711F-4C3A-9FEB-152013BCAF34}" type="slidenum">
              <a:rPr lang="en-IN" smtClean="0"/>
              <a:t>‹#›</a:t>
            </a:fld>
            <a:endParaRPr lang="en-IN"/>
          </a:p>
        </p:txBody>
      </p:sp>
    </p:spTree>
    <p:extLst>
      <p:ext uri="{BB962C8B-B14F-4D97-AF65-F5344CB8AC3E}">
        <p14:creationId xmlns:p14="http://schemas.microsoft.com/office/powerpoint/2010/main" val="369412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4D12-39F5-445C-9781-F79C76C77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312BD3-C53E-46DD-A807-684E949A9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C84797-4410-4400-910F-FB34FFBC68B8}"/>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FE79F639-76B8-4DE2-8E5A-C99E740A8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2E789-08CC-45B8-B213-EF6B767C3E6D}"/>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418575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0748-177A-4AEA-8165-AEA884D6E1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C2035-C618-452C-B49E-329348128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CFF2C-3B10-4334-8BAD-8CDEA9C04A2F}"/>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7E493308-AA4D-450B-8A69-72D0D9914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7B88C-B518-4FF9-8DCF-761AB18BF55D}"/>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417445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9C517-2BD3-4D43-ADC0-96ABECD54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9ECDE-54DD-4834-8F6A-EFCDB5C06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36F1A-CE4E-41A6-A38E-AB16120D4A33}"/>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8FFBCB75-ABA1-47F5-B2C2-AB23651B3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D17BA-672C-44C5-89DD-3DC72189BCFE}"/>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252728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0" y="0"/>
            <a:ext cx="1219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796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1_Title Onl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7413" y="3486223"/>
            <a:ext cx="10517200" cy="846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5333"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4145280" y="6377940"/>
            <a:ext cx="3901600" cy="3428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609600" y="6377940"/>
            <a:ext cx="2804000" cy="342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8778240" y="6377940"/>
            <a:ext cx="2804000" cy="3428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en" smtClean="0"/>
              <a:pPr/>
              <a:t>‹#›</a:t>
            </a:fld>
            <a:endParaRPr lang="en">
              <a:solidFill>
                <a:schemeClr val="dk2"/>
              </a:solidFill>
            </a:endParaRPr>
          </a:p>
        </p:txBody>
      </p:sp>
    </p:spTree>
    <p:extLst>
      <p:ext uri="{BB962C8B-B14F-4D97-AF65-F5344CB8AC3E}">
        <p14:creationId xmlns:p14="http://schemas.microsoft.com/office/powerpoint/2010/main" val="118356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1C6A-1F71-461D-B9F6-C7B06DAE7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95752D-0AE8-463C-BCC1-F41D2705C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A44B2-6118-4181-8956-D7A68A3B3D4C}"/>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D90927C6-AFAD-4056-98FB-48ED71FE1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56164-794D-4F6A-9E1E-1747C1DA30AC}"/>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15324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7395-6944-431E-B2D3-377442108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F98E38-EA2A-4F89-93AE-A228BCA36A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09F9B-07B3-436B-BAB1-601354489654}"/>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3DC28591-E8C7-43EE-AF50-73596963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0C2CE-60EF-4538-BEA3-D7427142236D}"/>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290185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CF3-5424-4D9B-A52C-3DB1C52B5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9587E-8537-4314-B7D3-EE82D4B8B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AC323C-3A27-4FC9-93B7-75AA22741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5847B-5BA7-48E7-B5F6-67AAF4A441A0}"/>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6" name="Footer Placeholder 5">
            <a:extLst>
              <a:ext uri="{FF2B5EF4-FFF2-40B4-BE49-F238E27FC236}">
                <a16:creationId xmlns:a16="http://schemas.microsoft.com/office/drawing/2014/main" id="{F277B14B-0524-4DA7-B5F0-DF2D95515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49475-1858-4F1D-9963-33204E8DB254}"/>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3110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5A9F-9CC4-4C0E-B3DD-0D614C5F0C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8F80F9-329F-4628-B417-01F4813F11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8D19C-1D45-4AE0-B3FB-77506A4B7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B2CDE6-E268-43F1-869D-5511F7C2D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A4B65-B6DB-4930-8A13-437277C59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1535EF-658C-46F9-A4D5-99AF57A72349}"/>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8" name="Footer Placeholder 7">
            <a:extLst>
              <a:ext uri="{FF2B5EF4-FFF2-40B4-BE49-F238E27FC236}">
                <a16:creationId xmlns:a16="http://schemas.microsoft.com/office/drawing/2014/main" id="{6AD18261-8469-4EE8-96AF-6BC3B09845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60FD0E-C7D3-402C-B6A0-A7B486C98824}"/>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325718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1EE3-FE46-4445-8C1E-E680A2628E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8F8B2F-87F7-46A9-A9D8-18663C9B442C}"/>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4" name="Footer Placeholder 3">
            <a:extLst>
              <a:ext uri="{FF2B5EF4-FFF2-40B4-BE49-F238E27FC236}">
                <a16:creationId xmlns:a16="http://schemas.microsoft.com/office/drawing/2014/main" id="{C0DB79A0-FFAB-4049-9A3B-C5BFF5DAD1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84594B-F2CA-4F12-B2CA-CDE41916048B}"/>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353900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71A26-9006-42C1-B7B3-04D4B8EFC06C}"/>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3" name="Footer Placeholder 2">
            <a:extLst>
              <a:ext uri="{FF2B5EF4-FFF2-40B4-BE49-F238E27FC236}">
                <a16:creationId xmlns:a16="http://schemas.microsoft.com/office/drawing/2014/main" id="{38C06867-98E8-4D20-A8C3-B865C1EC3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8889C0-724A-427B-9962-1E73E3B54D6E}"/>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210042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E996-3883-4E6F-9364-E47D4DC71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13F305-024A-4AE5-967A-FC33BFAE3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6E190F-1618-4D5E-AD72-2486BE9BE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5708C-A62F-48C9-8D74-E240E04FD122}"/>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6" name="Footer Placeholder 5">
            <a:extLst>
              <a:ext uri="{FF2B5EF4-FFF2-40B4-BE49-F238E27FC236}">
                <a16:creationId xmlns:a16="http://schemas.microsoft.com/office/drawing/2014/main" id="{D8A9F96D-D54A-4BB6-A354-0B079962C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96D25-1A24-45C3-B67F-F8DFFDD086FD}"/>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68072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6E49-5B89-4741-9A93-AD939618A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073FB2-BF73-4878-91C6-148584B88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AA6B98-1BCF-48C6-9B80-621FBB0A9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84F9B-969E-494F-B56D-6C7F331C0111}"/>
              </a:ext>
            </a:extLst>
          </p:cNvPr>
          <p:cNvSpPr>
            <a:spLocks noGrp="1"/>
          </p:cNvSpPr>
          <p:nvPr>
            <p:ph type="dt" sz="half" idx="10"/>
          </p:nvPr>
        </p:nvSpPr>
        <p:spPr/>
        <p:txBody>
          <a:bodyPr/>
          <a:lstStyle/>
          <a:p>
            <a:fld id="{6686E7EB-C1E3-4B1B-A97C-6793C4D7DFAE}" type="datetimeFigureOut">
              <a:rPr lang="en-IN" smtClean="0"/>
              <a:t>30-03-2021</a:t>
            </a:fld>
            <a:endParaRPr lang="en-IN"/>
          </a:p>
        </p:txBody>
      </p:sp>
      <p:sp>
        <p:nvSpPr>
          <p:cNvPr id="6" name="Footer Placeholder 5">
            <a:extLst>
              <a:ext uri="{FF2B5EF4-FFF2-40B4-BE49-F238E27FC236}">
                <a16:creationId xmlns:a16="http://schemas.microsoft.com/office/drawing/2014/main" id="{78971ACA-86B1-4749-95A5-FFC82BCBF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F0C7C-1A64-4FC9-85F7-74A73A24FEAF}"/>
              </a:ext>
            </a:extLst>
          </p:cNvPr>
          <p:cNvSpPr>
            <a:spLocks noGrp="1"/>
          </p:cNvSpPr>
          <p:nvPr>
            <p:ph type="sldNum" sz="quarter" idx="12"/>
          </p:nvPr>
        </p:nvSpPr>
        <p:spPr/>
        <p:txBody>
          <a:bodyPr/>
          <a:lstStyle/>
          <a:p>
            <a:fld id="{50CE838F-8ACA-4FF0-9D9B-036F68BC2727}" type="slidenum">
              <a:rPr lang="en-IN" smtClean="0"/>
              <a:t>‹#›</a:t>
            </a:fld>
            <a:endParaRPr lang="en-IN"/>
          </a:p>
        </p:txBody>
      </p:sp>
    </p:spTree>
    <p:extLst>
      <p:ext uri="{BB962C8B-B14F-4D97-AF65-F5344CB8AC3E}">
        <p14:creationId xmlns:p14="http://schemas.microsoft.com/office/powerpoint/2010/main" val="359507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960A2-9E57-423F-B213-D34229CDC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97B0E-1248-4D15-9D53-5E6EB3557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07B1F-5930-4A9E-9AA3-5BDCF5994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6E7EB-C1E3-4B1B-A97C-6793C4D7DFAE}" type="datetimeFigureOut">
              <a:rPr lang="en-IN" smtClean="0"/>
              <a:t>30-03-2021</a:t>
            </a:fld>
            <a:endParaRPr lang="en-IN"/>
          </a:p>
        </p:txBody>
      </p:sp>
      <p:sp>
        <p:nvSpPr>
          <p:cNvPr id="5" name="Footer Placeholder 4">
            <a:extLst>
              <a:ext uri="{FF2B5EF4-FFF2-40B4-BE49-F238E27FC236}">
                <a16:creationId xmlns:a16="http://schemas.microsoft.com/office/drawing/2014/main" id="{E0562C14-67F8-4EC0-B183-B3AFADF91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0BFC5-814F-4E3A-B8EB-854F16601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E838F-8ACA-4FF0-9D9B-036F68BC2727}" type="slidenum">
              <a:rPr lang="en-IN" smtClean="0"/>
              <a:t>‹#›</a:t>
            </a:fld>
            <a:endParaRPr lang="en-IN"/>
          </a:p>
        </p:txBody>
      </p:sp>
    </p:spTree>
    <p:extLst>
      <p:ext uri="{BB962C8B-B14F-4D97-AF65-F5344CB8AC3E}">
        <p14:creationId xmlns:p14="http://schemas.microsoft.com/office/powerpoint/2010/main" val="425895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hexainclude.com/c-token/"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www.hexainclude.com/basic-data-types-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409696" y="1718352"/>
            <a:ext cx="2267200" cy="289600"/>
          </a:xfrm>
          <a:prstGeom prst="rect">
            <a:avLst/>
          </a:prstGeom>
          <a:noFill/>
          <a:ln>
            <a:noFill/>
          </a:ln>
        </p:spPr>
        <p:txBody>
          <a:bodyPr spcFirstLastPara="1" wrap="square" lIns="0" tIns="0" rIns="0" bIns="0" anchor="t" anchorCtr="0">
            <a:noAutofit/>
          </a:bodyPr>
          <a:lstStyle/>
          <a:p>
            <a:pPr>
              <a:lnSpc>
                <a:spcPct val="112142"/>
              </a:lnSpc>
            </a:pPr>
            <a:r>
              <a:rPr lang="en" sz="1867" dirty="0">
                <a:solidFill>
                  <a:srgbClr val="FFFFFF"/>
                </a:solidFill>
                <a:latin typeface="Trebuchet MS"/>
                <a:ea typeface="Trebuchet MS"/>
                <a:cs typeface="Trebuchet MS"/>
                <a:sym typeface="Trebuchet MS"/>
              </a:rPr>
              <a:t>EditEdit MasterMaster  texttext stylesstyles</a:t>
            </a:r>
            <a:endParaRPr sz="1867"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6966981" y="1548514"/>
            <a:ext cx="4541284" cy="3760972"/>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572190" y="2957075"/>
            <a:ext cx="5557284" cy="533544"/>
          </a:xfrm>
          <a:prstGeom prst="rect">
            <a:avLst/>
          </a:prstGeom>
          <a:noFill/>
        </p:spPr>
        <p:txBody>
          <a:bodyPr wrap="square" lIns="121920" tIns="60960" rIns="121920" bIns="60960" rtlCol="0" anchor="t">
            <a:spAutoFit/>
          </a:bodyPr>
          <a:lstStyle/>
          <a:p>
            <a:pPr algn="ctr"/>
            <a:r>
              <a:rPr lang="en-US" sz="2667" b="1" dirty="0"/>
              <a:t>Practical Lecture : </a:t>
            </a:r>
            <a:r>
              <a:rPr lang="en-US" sz="2667" dirty="0"/>
              <a:t>Type 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a:rPr>
              <a:t>Also known as type casting and it is user defined	</a:t>
            </a:r>
          </a:p>
          <a:p>
            <a:endParaRPr lang="en-US" sz="2400" dirty="0">
              <a:latin typeface="Calibri"/>
            </a:endParaRPr>
          </a:p>
          <a:p>
            <a:r>
              <a:rPr lang="en-US" sz="2400" dirty="0">
                <a:latin typeface="Calibri"/>
              </a:rPr>
              <a:t>The user can typecast the result to make it of a particular data type.</a:t>
            </a:r>
          </a:p>
          <a:p>
            <a:endParaRPr lang="en-US" sz="2400" dirty="0">
              <a:latin typeface="Calibri"/>
            </a:endParaRPr>
          </a:p>
          <a:p>
            <a:r>
              <a:rPr lang="en-US" sz="2400" dirty="0">
                <a:latin typeface="Calibri"/>
              </a:rPr>
              <a:t>This is done by using (type) operator</a:t>
            </a:r>
          </a:p>
          <a:p>
            <a:endParaRPr lang="en-US" sz="2400" dirty="0">
              <a:latin typeface="Calibri"/>
            </a:endParaRPr>
          </a:p>
          <a:p>
            <a:r>
              <a:rPr lang="en-US" sz="2400" dirty="0">
                <a:latin typeface="Calibri"/>
              </a:rPr>
              <a:t>Syntax: </a:t>
            </a:r>
          </a:p>
          <a:p>
            <a:r>
              <a:rPr lang="en-IN" sz="2400" i="1" dirty="0"/>
              <a:t>	(type) expression</a:t>
            </a:r>
            <a:endParaRPr lang="en-US" sz="2400" i="1" dirty="0">
              <a:latin typeface="Calibri"/>
            </a:endParaRPr>
          </a:p>
          <a:p>
            <a:endParaRPr lang="en-US" sz="2400" dirty="0">
              <a:latin typeface="Calibri"/>
            </a:endParaRPr>
          </a:p>
          <a:p>
            <a:r>
              <a:rPr lang="en-US" sz="2400" dirty="0">
                <a:latin typeface="Calibri"/>
              </a:rPr>
              <a:t>Before conversion, a runtime check is performed by compiler to see if destination can hold the source value.</a:t>
            </a:r>
          </a:p>
          <a:p>
            <a:endParaRPr lang="en-US" sz="2400" dirty="0">
              <a:latin typeface="Calibri"/>
            </a:endParaRPr>
          </a:p>
          <a:p>
            <a:br>
              <a:rPr lang="en-US" sz="2400" dirty="0">
                <a:latin typeface="Calibri"/>
              </a:rPr>
            </a:br>
            <a:endParaRPr lang="en-US" sz="2400" dirty="0">
              <a:latin typeface="Calibri"/>
            </a:endParaRPr>
          </a:p>
          <a:p>
            <a:pPr>
              <a:lnSpc>
                <a:spcPct val="150000"/>
              </a:lnSpc>
            </a:pPr>
            <a:endParaRPr lang="en-US" sz="2400" dirty="0">
              <a:latin typeface="Calibri"/>
              <a:cs typeface="Calibri"/>
            </a:endParaRPr>
          </a:p>
          <a:p>
            <a:pPr marL="380990" lvl="2" indent="-380990">
              <a:lnSpc>
                <a:spcPct val="150000"/>
              </a:lnSpc>
              <a:buFontTx/>
              <a:buChar char="-"/>
            </a:pPr>
            <a:endParaRPr lang="en-US" sz="24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a:cs typeface="Calibri"/>
              </a:rPr>
              <a:t>Explicit Type conversion</a:t>
            </a:r>
            <a:endParaRPr lang="en" sz="32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3865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a:rPr>
              <a:t>#include &lt;</a:t>
            </a:r>
            <a:r>
              <a:rPr lang="en-US" sz="2400" dirty="0" err="1">
                <a:latin typeface="Calibri"/>
              </a:rPr>
              <a:t>iostream</a:t>
            </a:r>
            <a:r>
              <a:rPr lang="en-US" sz="2400" dirty="0">
                <a:latin typeface="Calibri"/>
              </a:rPr>
              <a:t>&gt;</a:t>
            </a:r>
          </a:p>
          <a:p>
            <a:r>
              <a:rPr lang="en-US" sz="2400" dirty="0">
                <a:latin typeface="Calibri"/>
              </a:rPr>
              <a:t>using namespace </a:t>
            </a:r>
            <a:r>
              <a:rPr lang="en-US" sz="2400" dirty="0" err="1">
                <a:latin typeface="Calibri"/>
              </a:rPr>
              <a:t>std</a:t>
            </a:r>
            <a:r>
              <a:rPr lang="en-US" sz="2400" dirty="0">
                <a:latin typeface="Calibri"/>
              </a:rPr>
              <a:t>;</a:t>
            </a:r>
          </a:p>
          <a:p>
            <a:r>
              <a:rPr lang="en-US" sz="2400" dirty="0" err="1">
                <a:latin typeface="Calibri"/>
              </a:rPr>
              <a:t>int</a:t>
            </a:r>
            <a:r>
              <a:rPr lang="en-US" sz="2400" dirty="0">
                <a:latin typeface="Calibri"/>
              </a:rPr>
              <a:t> main()</a:t>
            </a:r>
          </a:p>
          <a:p>
            <a:r>
              <a:rPr lang="en-US" sz="2400" dirty="0">
                <a:latin typeface="Calibri"/>
              </a:rPr>
              <a:t>{</a:t>
            </a:r>
          </a:p>
          <a:p>
            <a:r>
              <a:rPr lang="en-US" sz="2400" dirty="0">
                <a:latin typeface="Calibri"/>
              </a:rPr>
              <a:t>    </a:t>
            </a:r>
            <a:r>
              <a:rPr lang="en-US" sz="2400" dirty="0" err="1">
                <a:latin typeface="Calibri"/>
              </a:rPr>
              <a:t>int</a:t>
            </a:r>
            <a:r>
              <a:rPr lang="en-US" sz="2400" dirty="0">
                <a:latin typeface="Calibri"/>
              </a:rPr>
              <a:t> a=5,b; </a:t>
            </a:r>
          </a:p>
          <a:p>
            <a:r>
              <a:rPr lang="en-US" sz="2400" dirty="0">
                <a:latin typeface="Calibri"/>
              </a:rPr>
              <a:t>   float c=1.8; </a:t>
            </a:r>
          </a:p>
          <a:p>
            <a:r>
              <a:rPr lang="en-US" sz="2400" dirty="0">
                <a:latin typeface="Calibri"/>
              </a:rPr>
              <a:t>   b=(</a:t>
            </a:r>
            <a:r>
              <a:rPr lang="en-US" sz="2400" dirty="0" err="1">
                <a:latin typeface="Calibri"/>
              </a:rPr>
              <a:t>int</a:t>
            </a:r>
            <a:r>
              <a:rPr lang="en-US" sz="2400" dirty="0">
                <a:latin typeface="Calibri"/>
              </a:rPr>
              <a:t>)(</a:t>
            </a:r>
            <a:r>
              <a:rPr lang="en-US" sz="2400" dirty="0" err="1">
                <a:latin typeface="Calibri"/>
              </a:rPr>
              <a:t>a+c</a:t>
            </a:r>
            <a:r>
              <a:rPr lang="en-US" sz="2400" dirty="0">
                <a:latin typeface="Calibri"/>
              </a:rPr>
              <a:t>);    </a:t>
            </a:r>
          </a:p>
          <a:p>
            <a:r>
              <a:rPr lang="en-US" sz="2400" dirty="0">
                <a:latin typeface="Calibri"/>
              </a:rPr>
              <a:t>  </a:t>
            </a:r>
            <a:r>
              <a:rPr lang="en-US" sz="2400" dirty="0" err="1">
                <a:latin typeface="Calibri"/>
              </a:rPr>
              <a:t>cout</a:t>
            </a:r>
            <a:r>
              <a:rPr lang="en-US" sz="2400" dirty="0">
                <a:latin typeface="Calibri"/>
              </a:rPr>
              <a:t>&lt;&lt;b&lt;&lt;</a:t>
            </a:r>
            <a:r>
              <a:rPr lang="en-US" sz="2400" dirty="0" err="1">
                <a:latin typeface="Calibri"/>
              </a:rPr>
              <a:t>endl</a:t>
            </a:r>
            <a:r>
              <a:rPr lang="en-US" sz="2400" dirty="0">
                <a:latin typeface="Calibri"/>
              </a:rPr>
              <a:t>; </a:t>
            </a:r>
          </a:p>
          <a:p>
            <a:r>
              <a:rPr lang="en-US" sz="2400" dirty="0">
                <a:latin typeface="Calibri"/>
              </a:rPr>
              <a:t>   return 0;</a:t>
            </a:r>
          </a:p>
          <a:p>
            <a:r>
              <a:rPr lang="en-US" sz="2400" dirty="0">
                <a:latin typeface="Calibri"/>
              </a:rPr>
              <a:t>}</a:t>
            </a:r>
          </a:p>
          <a:p>
            <a:endParaRPr lang="en-US" sz="2400" dirty="0">
              <a:latin typeface="Calibri"/>
              <a:cs typeface="Calibri" panose="020F0502020204030204" pitchFamily="34" charset="0"/>
            </a:endParaRPr>
          </a:p>
          <a:p>
            <a:r>
              <a:rPr lang="en-US" sz="2400" dirty="0" err="1">
                <a:latin typeface="Calibri" panose="020F0502020204030204" pitchFamily="34" charset="0"/>
                <a:cs typeface="Calibri" panose="020F0502020204030204" pitchFamily="34" charset="0"/>
              </a:rPr>
              <a:t>Ouput</a:t>
            </a:r>
            <a:r>
              <a:rPr lang="en-US" sz="2400" dirty="0">
                <a:latin typeface="Calibri" panose="020F0502020204030204" pitchFamily="34" charset="0"/>
                <a:cs typeface="Calibri" panose="020F0502020204030204" pitchFamily="34" charset="0"/>
              </a:rPr>
              <a:t> : 6</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a:cs typeface="Calibri"/>
              </a:rPr>
              <a:t>Explicit Type conversion example 1</a:t>
            </a:r>
            <a:endParaRPr lang="en" sz="32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42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3865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a:rPr>
              <a:t>#include &lt;</a:t>
            </a:r>
            <a:r>
              <a:rPr lang="en-US" sz="2400" dirty="0" err="1">
                <a:latin typeface="Calibri"/>
              </a:rPr>
              <a:t>iostream</a:t>
            </a:r>
            <a:r>
              <a:rPr lang="en-US" sz="2400" dirty="0">
                <a:latin typeface="Calibri"/>
              </a:rPr>
              <a:t>&gt;</a:t>
            </a:r>
          </a:p>
          <a:p>
            <a:r>
              <a:rPr lang="en-US" sz="2400" dirty="0">
                <a:latin typeface="Calibri"/>
              </a:rPr>
              <a:t>using namespace </a:t>
            </a:r>
            <a:r>
              <a:rPr lang="en-US" sz="2400" dirty="0" err="1">
                <a:latin typeface="Calibri"/>
              </a:rPr>
              <a:t>std</a:t>
            </a:r>
            <a:r>
              <a:rPr lang="en-US" sz="2400" dirty="0">
                <a:latin typeface="Calibri"/>
              </a:rPr>
              <a:t>;</a:t>
            </a:r>
          </a:p>
          <a:p>
            <a:r>
              <a:rPr lang="en-US" sz="2400" dirty="0">
                <a:latin typeface="Calibri"/>
              </a:rPr>
              <a:t>  </a:t>
            </a:r>
          </a:p>
          <a:p>
            <a:r>
              <a:rPr lang="en-US" sz="2400" dirty="0" err="1">
                <a:latin typeface="Calibri"/>
              </a:rPr>
              <a:t>int</a:t>
            </a:r>
            <a:r>
              <a:rPr lang="en-US" sz="2400" dirty="0">
                <a:latin typeface="Calibri"/>
              </a:rPr>
              <a:t> main()</a:t>
            </a:r>
          </a:p>
          <a:p>
            <a:r>
              <a:rPr lang="en-US" sz="2400" dirty="0">
                <a:latin typeface="Calibri"/>
              </a:rPr>
              <a:t>{</a:t>
            </a:r>
          </a:p>
          <a:p>
            <a:r>
              <a:rPr lang="en-US" sz="2400" dirty="0">
                <a:latin typeface="Calibri"/>
              </a:rPr>
              <a:t>    double x = 1.2;</a:t>
            </a:r>
          </a:p>
          <a:p>
            <a:r>
              <a:rPr lang="en-US" sz="2400" dirty="0">
                <a:latin typeface="Calibri"/>
              </a:rPr>
              <a:t>    // Explicit conversion from double to </a:t>
            </a:r>
            <a:r>
              <a:rPr lang="en-US" sz="2400" dirty="0" err="1">
                <a:latin typeface="Calibri"/>
              </a:rPr>
              <a:t>int</a:t>
            </a:r>
            <a:endParaRPr lang="en-US" sz="2400" dirty="0">
              <a:latin typeface="Calibri"/>
            </a:endParaRPr>
          </a:p>
          <a:p>
            <a:r>
              <a:rPr lang="en-US" sz="2400" dirty="0">
                <a:latin typeface="Calibri"/>
              </a:rPr>
              <a:t>    </a:t>
            </a:r>
            <a:r>
              <a:rPr lang="en-US" sz="2400" dirty="0" err="1">
                <a:latin typeface="Calibri"/>
              </a:rPr>
              <a:t>int</a:t>
            </a:r>
            <a:r>
              <a:rPr lang="en-US" sz="2400" dirty="0">
                <a:latin typeface="Calibri"/>
              </a:rPr>
              <a:t> sum = (</a:t>
            </a:r>
            <a:r>
              <a:rPr lang="en-US" sz="2400" dirty="0" err="1">
                <a:latin typeface="Calibri"/>
              </a:rPr>
              <a:t>int</a:t>
            </a:r>
            <a:r>
              <a:rPr lang="en-US" sz="2400" dirty="0">
                <a:latin typeface="Calibri"/>
              </a:rPr>
              <a:t>)x + 1;</a:t>
            </a:r>
          </a:p>
          <a:p>
            <a:r>
              <a:rPr lang="en-US" sz="2400" dirty="0">
                <a:latin typeface="Calibri"/>
              </a:rPr>
              <a:t>     </a:t>
            </a:r>
            <a:r>
              <a:rPr lang="en-US" sz="2400" dirty="0" err="1">
                <a:latin typeface="Calibri"/>
              </a:rPr>
              <a:t>cout</a:t>
            </a:r>
            <a:r>
              <a:rPr lang="en-US" sz="2400" dirty="0">
                <a:latin typeface="Calibri"/>
              </a:rPr>
              <a:t> &lt;&lt; "Sum = " &lt;&lt; sum;</a:t>
            </a:r>
          </a:p>
          <a:p>
            <a:r>
              <a:rPr lang="en-US" sz="2400" dirty="0">
                <a:latin typeface="Calibri"/>
              </a:rPr>
              <a:t>     return 0;</a:t>
            </a:r>
          </a:p>
          <a:p>
            <a:r>
              <a:rPr lang="en-US" sz="2400" dirty="0">
                <a:latin typeface="Calibri"/>
              </a:rPr>
              <a:t>}</a:t>
            </a:r>
          </a:p>
          <a:p>
            <a:endParaRPr lang="en-US" sz="2400" dirty="0">
              <a:latin typeface="Calibri"/>
              <a:cs typeface="Calibri" panose="020F0502020204030204" pitchFamily="34" charset="0"/>
            </a:endParaRPr>
          </a:p>
          <a:p>
            <a:r>
              <a:rPr lang="en-US" sz="2400" dirty="0">
                <a:latin typeface="Calibri"/>
                <a:cs typeface="Calibri" panose="020F0502020204030204" pitchFamily="34" charset="0"/>
              </a:rPr>
              <a:t>Output: Sum=2</a:t>
            </a:r>
            <a:endParaRPr lang="en-US" sz="24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a:cs typeface="Calibri"/>
              </a:rPr>
              <a:t>Explicit Type conversion example 2</a:t>
            </a:r>
            <a:endParaRPr lang="en" sz="32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endParaRPr lang="en-US" sz="24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11240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graphicFrame>
        <p:nvGraphicFramePr>
          <p:cNvPr id="2" name="Table 1"/>
          <p:cNvGraphicFramePr>
            <a:graphicFrameLocks noGrp="1"/>
          </p:cNvGraphicFramePr>
          <p:nvPr/>
        </p:nvGraphicFramePr>
        <p:xfrm>
          <a:off x="647700" y="895091"/>
          <a:ext cx="10871200" cy="5273308"/>
        </p:xfrm>
        <a:graphic>
          <a:graphicData uri="http://schemas.openxmlformats.org/drawingml/2006/table">
            <a:tbl>
              <a:tblPr/>
              <a:tblGrid>
                <a:gridCol w="1866900">
                  <a:extLst>
                    <a:ext uri="{9D8B030D-6E8A-4147-A177-3AD203B41FA5}">
                      <a16:colId xmlns:a16="http://schemas.microsoft.com/office/drawing/2014/main" val="20000"/>
                    </a:ext>
                  </a:extLst>
                </a:gridCol>
                <a:gridCol w="4483100">
                  <a:extLst>
                    <a:ext uri="{9D8B030D-6E8A-4147-A177-3AD203B41FA5}">
                      <a16:colId xmlns:a16="http://schemas.microsoft.com/office/drawing/2014/main" val="20001"/>
                    </a:ext>
                  </a:extLst>
                </a:gridCol>
                <a:gridCol w="4521200">
                  <a:extLst>
                    <a:ext uri="{9D8B030D-6E8A-4147-A177-3AD203B41FA5}">
                      <a16:colId xmlns:a16="http://schemas.microsoft.com/office/drawing/2014/main" val="20002"/>
                    </a:ext>
                  </a:extLst>
                </a:gridCol>
              </a:tblGrid>
              <a:tr h="485340">
                <a:tc>
                  <a:txBody>
                    <a:bodyPr/>
                    <a:lstStyle/>
                    <a:p>
                      <a:pPr algn="ctr" fontAlgn="ctr"/>
                      <a:r>
                        <a:rPr lang="en-IN" sz="1200" b="1" cap="all" dirty="0">
                          <a:effectLst/>
                        </a:rPr>
                        <a:t>BASIS FOR COMPARISON</a:t>
                      </a:r>
                    </a:p>
                  </a:txBody>
                  <a:tcPr marL="49728" marR="49728" marT="49728" marB="49728"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1200" b="1" cap="all" dirty="0">
                          <a:effectLst/>
                        </a:rPr>
                        <a:t>TYPE CASTING</a:t>
                      </a:r>
                    </a:p>
                  </a:txBody>
                  <a:tcPr marL="49728" marR="49728" marT="49728" marB="49728"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1200" b="1" cap="all" dirty="0">
                          <a:effectLst/>
                        </a:rPr>
                        <a:t>TYPE CONVERSION</a:t>
                      </a:r>
                    </a:p>
                  </a:txBody>
                  <a:tcPr marL="49728" marR="49728" marT="49728" marB="49728"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952896">
                <a:tc>
                  <a:txBody>
                    <a:bodyPr/>
                    <a:lstStyle/>
                    <a:p>
                      <a:pPr algn="l" fontAlgn="t"/>
                      <a:r>
                        <a:rPr lang="en-IN" sz="1900" dirty="0">
                          <a:effectLst/>
                          <a:latin typeface="Calibri" pitchFamily="34" charset="0"/>
                          <a:cs typeface="Calibri" pitchFamily="34" charset="0"/>
                        </a:rPr>
                        <a:t>Meaning</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900" dirty="0">
                          <a:effectLst/>
                          <a:latin typeface="Calibri" pitchFamily="34" charset="0"/>
                          <a:cs typeface="Calibri" pitchFamily="34" charset="0"/>
                        </a:rPr>
                        <a:t>One data type is assigned to another by the user, using a cast operator then it is called "Type Casting".</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900" dirty="0">
                          <a:effectLst/>
                          <a:latin typeface="Calibri" pitchFamily="34" charset="0"/>
                          <a:cs typeface="Calibri" pitchFamily="34" charset="0"/>
                        </a:rPr>
                        <a:t>Conversion of one data type to another automatically by the compiler is called "Type Conversion".</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8416">
                <a:tc>
                  <a:txBody>
                    <a:bodyPr/>
                    <a:lstStyle/>
                    <a:p>
                      <a:pPr algn="l" fontAlgn="t"/>
                      <a:r>
                        <a:rPr lang="en-IN" sz="1900">
                          <a:effectLst/>
                          <a:latin typeface="Calibri" pitchFamily="34" charset="0"/>
                          <a:cs typeface="Calibri" pitchFamily="34" charset="0"/>
                        </a:rPr>
                        <a:t>Applied</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900" dirty="0">
                          <a:effectLst/>
                          <a:latin typeface="Calibri" pitchFamily="34" charset="0"/>
                          <a:cs typeface="Calibri" pitchFamily="34" charset="0"/>
                        </a:rPr>
                        <a:t>Type casting can also be applied to two 'incompatible' data types.</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900" dirty="0">
                          <a:effectLst/>
                          <a:latin typeface="Calibri" pitchFamily="34" charset="0"/>
                          <a:cs typeface="Calibri" pitchFamily="34" charset="0"/>
                        </a:rPr>
                        <a:t>Type conversion can only be implemented when two data types are 'compatible'.</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68416">
                <a:tc>
                  <a:txBody>
                    <a:bodyPr/>
                    <a:lstStyle/>
                    <a:p>
                      <a:pPr algn="l" fontAlgn="t"/>
                      <a:r>
                        <a:rPr lang="en-IN" sz="1900">
                          <a:effectLst/>
                          <a:latin typeface="Calibri" pitchFamily="34" charset="0"/>
                          <a:cs typeface="Calibri" pitchFamily="34" charset="0"/>
                        </a:rPr>
                        <a:t>Operator</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900" dirty="0">
                          <a:effectLst/>
                          <a:latin typeface="Calibri" pitchFamily="34" charset="0"/>
                          <a:cs typeface="Calibri" pitchFamily="34" charset="0"/>
                        </a:rPr>
                        <a:t>For casting a data type to another, a casting operator '()' is required.</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900" dirty="0">
                          <a:effectLst/>
                          <a:latin typeface="Calibri" pitchFamily="34" charset="0"/>
                          <a:cs typeface="Calibri" pitchFamily="34" charset="0"/>
                        </a:rPr>
                        <a:t>No operator required.</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68416">
                <a:tc>
                  <a:txBody>
                    <a:bodyPr/>
                    <a:lstStyle/>
                    <a:p>
                      <a:pPr algn="l" fontAlgn="t"/>
                      <a:r>
                        <a:rPr lang="en-IN" sz="1900">
                          <a:effectLst/>
                          <a:latin typeface="Calibri" pitchFamily="34" charset="0"/>
                          <a:cs typeface="Calibri" pitchFamily="34" charset="0"/>
                        </a:rPr>
                        <a:t>Size of Data Types</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900" dirty="0">
                          <a:effectLst/>
                          <a:latin typeface="Calibri" pitchFamily="34" charset="0"/>
                          <a:cs typeface="Calibri" pitchFamily="34" charset="0"/>
                        </a:rPr>
                        <a:t>Destination type can be smaller than source type.</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900" dirty="0">
                          <a:effectLst/>
                          <a:latin typeface="Calibri" pitchFamily="34" charset="0"/>
                          <a:cs typeface="Calibri" pitchFamily="34" charset="0"/>
                        </a:rPr>
                        <a:t>Here the destination type must be larger than source type.</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64701">
                <a:tc>
                  <a:txBody>
                    <a:bodyPr/>
                    <a:lstStyle/>
                    <a:p>
                      <a:pPr algn="l" fontAlgn="t"/>
                      <a:r>
                        <a:rPr lang="en-IN" sz="1900">
                          <a:effectLst/>
                          <a:latin typeface="Calibri" pitchFamily="34" charset="0"/>
                          <a:cs typeface="Calibri" pitchFamily="34" charset="0"/>
                        </a:rPr>
                        <a:t>Implemented</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900" dirty="0">
                          <a:effectLst/>
                          <a:latin typeface="Calibri" pitchFamily="34" charset="0"/>
                          <a:cs typeface="Calibri" pitchFamily="34" charset="0"/>
                        </a:rPr>
                        <a:t>It is done during program designing.</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900" dirty="0">
                          <a:effectLst/>
                          <a:latin typeface="Calibri" pitchFamily="34" charset="0"/>
                          <a:cs typeface="Calibri" pitchFamily="34" charset="0"/>
                        </a:rPr>
                        <a:t>It is done explicitly while compiling.</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3936">
                <a:tc>
                  <a:txBody>
                    <a:bodyPr/>
                    <a:lstStyle/>
                    <a:p>
                      <a:pPr algn="l" fontAlgn="t"/>
                      <a:r>
                        <a:rPr lang="en-IN" sz="1900" dirty="0">
                          <a:effectLst/>
                          <a:latin typeface="Calibri" pitchFamily="34" charset="0"/>
                          <a:cs typeface="Calibri" pitchFamily="34" charset="0"/>
                        </a:rPr>
                        <a:t>Conversion type</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900" dirty="0">
                          <a:effectLst/>
                          <a:latin typeface="Calibri" pitchFamily="34" charset="0"/>
                          <a:cs typeface="Calibri" pitchFamily="34" charset="0"/>
                        </a:rPr>
                        <a:t>Narrowing conversion.</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900" dirty="0">
                          <a:effectLst/>
                          <a:latin typeface="Calibri" pitchFamily="34" charset="0"/>
                          <a:cs typeface="Calibri" pitchFamily="34" charset="0"/>
                        </a:rPr>
                        <a:t>Widening conversion.</a:t>
                      </a:r>
                    </a:p>
                  </a:txBody>
                  <a:tcPr marL="49728" marR="49728" marT="49728" marB="4972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981187">
                <a:tc>
                  <a:txBody>
                    <a:bodyPr/>
                    <a:lstStyle/>
                    <a:p>
                      <a:pPr algn="l" fontAlgn="t"/>
                      <a:r>
                        <a:rPr lang="en-IN" sz="1900" dirty="0">
                          <a:effectLst/>
                          <a:latin typeface="Calibri" pitchFamily="34" charset="0"/>
                          <a:cs typeface="Calibri" pitchFamily="34" charset="0"/>
                        </a:rPr>
                        <a:t>Example</a:t>
                      </a:r>
                    </a:p>
                  </a:txBody>
                  <a:tcPr marL="49728" marR="49728" marT="49728" marB="49728">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1900" dirty="0" err="1">
                          <a:effectLst/>
                          <a:latin typeface="Calibri" pitchFamily="34" charset="0"/>
                          <a:cs typeface="Calibri" pitchFamily="34" charset="0"/>
                        </a:rPr>
                        <a:t>int</a:t>
                      </a:r>
                      <a:r>
                        <a:rPr lang="en-IN" sz="1900" dirty="0">
                          <a:effectLst/>
                          <a:latin typeface="Calibri" pitchFamily="34" charset="0"/>
                          <a:cs typeface="Calibri" pitchFamily="34" charset="0"/>
                        </a:rPr>
                        <a:t> a;</a:t>
                      </a:r>
                      <a:br>
                        <a:rPr lang="en-IN" sz="1900" dirty="0">
                          <a:effectLst/>
                          <a:latin typeface="Calibri" pitchFamily="34" charset="0"/>
                          <a:cs typeface="Calibri" pitchFamily="34" charset="0"/>
                        </a:rPr>
                      </a:br>
                      <a:r>
                        <a:rPr lang="en-IN" sz="1900" dirty="0">
                          <a:effectLst/>
                          <a:latin typeface="Calibri" pitchFamily="34" charset="0"/>
                          <a:cs typeface="Calibri" pitchFamily="34" charset="0"/>
                        </a:rPr>
                        <a:t>byte b;</a:t>
                      </a:r>
                      <a:br>
                        <a:rPr lang="en-IN" sz="1900" dirty="0">
                          <a:effectLst/>
                          <a:latin typeface="Calibri" pitchFamily="34" charset="0"/>
                          <a:cs typeface="Calibri" pitchFamily="34" charset="0"/>
                        </a:rPr>
                      </a:br>
                      <a:r>
                        <a:rPr lang="en-IN" sz="1900" dirty="0">
                          <a:effectLst/>
                          <a:latin typeface="Calibri" pitchFamily="34" charset="0"/>
                          <a:cs typeface="Calibri" pitchFamily="34" charset="0"/>
                        </a:rPr>
                        <a:t>b= (byte) a;</a:t>
                      </a:r>
                    </a:p>
                  </a:txBody>
                  <a:tcPr marL="49728" marR="49728" marT="49728" marB="49728">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900" dirty="0" err="1">
                          <a:effectLst/>
                          <a:latin typeface="Calibri" pitchFamily="34" charset="0"/>
                          <a:cs typeface="Calibri" pitchFamily="34" charset="0"/>
                        </a:rPr>
                        <a:t>int</a:t>
                      </a:r>
                      <a:r>
                        <a:rPr lang="en-US" sz="1900" dirty="0">
                          <a:effectLst/>
                          <a:latin typeface="Calibri" pitchFamily="34" charset="0"/>
                          <a:cs typeface="Calibri" pitchFamily="34" charset="0"/>
                        </a:rPr>
                        <a:t> a=3;</a:t>
                      </a:r>
                      <a:br>
                        <a:rPr lang="en-US" sz="1900" dirty="0">
                          <a:effectLst/>
                          <a:latin typeface="Calibri" pitchFamily="34" charset="0"/>
                          <a:cs typeface="Calibri" pitchFamily="34" charset="0"/>
                        </a:rPr>
                      </a:br>
                      <a:r>
                        <a:rPr lang="en-US" sz="1900" dirty="0">
                          <a:effectLst/>
                          <a:latin typeface="Calibri" pitchFamily="34" charset="0"/>
                          <a:cs typeface="Calibri" pitchFamily="34" charset="0"/>
                        </a:rPr>
                        <a:t>float b;</a:t>
                      </a:r>
                      <a:br>
                        <a:rPr lang="en-US" sz="1900" dirty="0">
                          <a:effectLst/>
                          <a:latin typeface="Calibri" pitchFamily="34" charset="0"/>
                          <a:cs typeface="Calibri" pitchFamily="34" charset="0"/>
                        </a:rPr>
                      </a:br>
                      <a:r>
                        <a:rPr lang="en-US" sz="1900" dirty="0">
                          <a:effectLst/>
                          <a:latin typeface="Calibri" pitchFamily="34" charset="0"/>
                          <a:cs typeface="Calibri" pitchFamily="34" charset="0"/>
                        </a:rPr>
                        <a:t>b=a; // value in b=3.000.</a:t>
                      </a:r>
                    </a:p>
                  </a:txBody>
                  <a:tcPr marL="49728" marR="49728" marT="49728" marB="49728">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645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r>
              <a:rPr lang="en-US" sz="2400" dirty="0">
                <a:latin typeface="Calibri" pitchFamily="34" charset="0"/>
                <a:cs typeface="Calibri" pitchFamily="34" charset="0"/>
              </a:rPr>
              <a:t>The basic difference between type casting and type conversion is that </a:t>
            </a:r>
          </a:p>
          <a:p>
            <a:pPr marL="457189" indent="-457189">
              <a:buFont typeface="+mj-lt"/>
              <a:buAutoNum type="arabicPeriod"/>
            </a:pPr>
            <a:r>
              <a:rPr lang="en-US" sz="2400" dirty="0">
                <a:latin typeface="Calibri" pitchFamily="34" charset="0"/>
                <a:cs typeface="Calibri" pitchFamily="34" charset="0"/>
              </a:rPr>
              <a:t>Type casting is done by the programmer. </a:t>
            </a:r>
          </a:p>
          <a:p>
            <a:pPr marL="457189" indent="-457189">
              <a:buFont typeface="+mj-lt"/>
              <a:buAutoNum type="arabicPeriod"/>
            </a:pPr>
            <a:r>
              <a:rPr lang="en-US" sz="2400" dirty="0">
                <a:latin typeface="Calibri" pitchFamily="34" charset="0"/>
                <a:cs typeface="Calibri" pitchFamily="34" charset="0"/>
              </a:rPr>
              <a:t>Type conversion is done by the compiler while compiling.</a:t>
            </a:r>
          </a:p>
          <a:p>
            <a:pPr marL="457189" indent="-457189">
              <a:buFont typeface="+mj-lt"/>
              <a:buAutoNum type="arabicPeriod"/>
            </a:pPr>
            <a:r>
              <a:rPr lang="en-US" sz="2400" dirty="0">
                <a:latin typeface="Calibri" pitchFamily="34" charset="0"/>
                <a:cs typeface="Calibri" pitchFamily="34" charset="0"/>
              </a:rPr>
              <a:t>Type conversion is done by the programmer. </a:t>
            </a:r>
          </a:p>
          <a:p>
            <a:pPr marL="457189" indent="-457189">
              <a:buFont typeface="+mj-lt"/>
              <a:buAutoNum type="arabicPeriod"/>
            </a:pPr>
            <a:r>
              <a:rPr lang="en-US" sz="2400" dirty="0">
                <a:latin typeface="Calibri" pitchFamily="34" charset="0"/>
                <a:cs typeface="Calibri" pitchFamily="34" charset="0"/>
              </a:rPr>
              <a:t>Type casting is done by the compiler while compiling.</a:t>
            </a: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3 &amp; 4</a:t>
            </a:r>
          </a:p>
          <a:p>
            <a:endParaRPr lang="en-US" sz="24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5610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r>
              <a:rPr lang="en-US" sz="2400" dirty="0">
                <a:latin typeface="Calibri" pitchFamily="34" charset="0"/>
                <a:cs typeface="Calibri" pitchFamily="34" charset="0"/>
              </a:rPr>
              <a:t>The basic difference between type casting and type conversion is that </a:t>
            </a:r>
          </a:p>
          <a:p>
            <a:pPr marL="457189" indent="-457189">
              <a:buFont typeface="+mj-lt"/>
              <a:buAutoNum type="arabicPeriod"/>
            </a:pPr>
            <a:r>
              <a:rPr lang="en-US" sz="2400" dirty="0">
                <a:latin typeface="Calibri" pitchFamily="34" charset="0"/>
                <a:cs typeface="Calibri" pitchFamily="34" charset="0"/>
              </a:rPr>
              <a:t>Type casting is done by the programmer. </a:t>
            </a:r>
          </a:p>
          <a:p>
            <a:pPr marL="457189" indent="-457189">
              <a:buFont typeface="+mj-lt"/>
              <a:buAutoNum type="arabicPeriod"/>
            </a:pPr>
            <a:r>
              <a:rPr lang="en-US" sz="2400" dirty="0">
                <a:latin typeface="Calibri" pitchFamily="34" charset="0"/>
                <a:cs typeface="Calibri" pitchFamily="34" charset="0"/>
              </a:rPr>
              <a:t>Type conversion is done by the compiler while compiling.</a:t>
            </a:r>
          </a:p>
          <a:p>
            <a:pPr marL="457189" indent="-457189">
              <a:buFont typeface="+mj-lt"/>
              <a:buAutoNum type="arabicPeriod"/>
            </a:pPr>
            <a:r>
              <a:rPr lang="en-US" sz="2400" dirty="0">
                <a:latin typeface="Calibri" pitchFamily="34" charset="0"/>
                <a:cs typeface="Calibri" pitchFamily="34" charset="0"/>
              </a:rPr>
              <a:t>Type conversion is done by the programmer. </a:t>
            </a:r>
          </a:p>
          <a:p>
            <a:pPr marL="457189" indent="-457189">
              <a:buFont typeface="+mj-lt"/>
              <a:buAutoNum type="arabicPeriod"/>
            </a:pPr>
            <a:r>
              <a:rPr lang="en-US" sz="2400" dirty="0">
                <a:latin typeface="Calibri" pitchFamily="34" charset="0"/>
                <a:cs typeface="Calibri" pitchFamily="34" charset="0"/>
              </a:rPr>
              <a:t>Type casting is done by the compiler while compiling.</a:t>
            </a: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3 &amp; 4</a:t>
            </a:r>
          </a:p>
          <a:p>
            <a:endParaRPr lang="en-US" sz="2400" dirty="0">
              <a:latin typeface="Calibri" pitchFamily="34" charset="0"/>
              <a:cs typeface="Calibri" pitchFamily="34" charset="0"/>
            </a:endParaRPr>
          </a:p>
          <a:p>
            <a:r>
              <a:rPr lang="en-US" sz="2400" dirty="0">
                <a:solidFill>
                  <a:srgbClr val="FF0000"/>
                </a:solidFill>
                <a:latin typeface="Calibri" pitchFamily="34" charset="0"/>
                <a:cs typeface="Calibri" pitchFamily="34" charset="0"/>
              </a:rPr>
              <a:t>Answer: C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73342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pPr marL="457189" indent="-457189">
              <a:buAutoNum type="arabicPeriod"/>
            </a:pPr>
            <a:r>
              <a:rPr lang="en-US" sz="2400" dirty="0">
                <a:latin typeface="Calibri" pitchFamily="34" charset="0"/>
                <a:cs typeface="Calibri" pitchFamily="34" charset="0"/>
              </a:rPr>
              <a:t>Type casting can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may not be compatible with each other.</a:t>
            </a:r>
          </a:p>
          <a:p>
            <a:pPr marL="457189" indent="-457189">
              <a:buAutoNum type="arabicPeriod"/>
            </a:pPr>
            <a:r>
              <a:rPr lang="en-US" sz="2400" dirty="0">
                <a:latin typeface="Calibri" pitchFamily="34" charset="0"/>
                <a:cs typeface="Calibri" pitchFamily="34" charset="0"/>
              </a:rPr>
              <a:t>Type conversion can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are compatible with each other.</a:t>
            </a: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None of the above</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44557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pPr marL="457189" indent="-457189">
              <a:buAutoNum type="arabicPeriod"/>
            </a:pPr>
            <a:r>
              <a:rPr lang="en-US" sz="2400" dirty="0">
                <a:latin typeface="Calibri" pitchFamily="34" charset="0"/>
                <a:cs typeface="Calibri" pitchFamily="34" charset="0"/>
              </a:rPr>
              <a:t>Type casting can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may not be compatible with each other.</a:t>
            </a:r>
          </a:p>
          <a:p>
            <a:pPr marL="457189" indent="-457189">
              <a:buAutoNum type="arabicPeriod"/>
            </a:pPr>
            <a:r>
              <a:rPr lang="en-US" sz="2400" dirty="0">
                <a:latin typeface="Calibri" pitchFamily="34" charset="0"/>
                <a:cs typeface="Calibri" pitchFamily="34" charset="0"/>
              </a:rPr>
              <a:t>Type conversion can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are compatible with each other.</a:t>
            </a: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None of the above</a:t>
            </a:r>
          </a:p>
          <a:p>
            <a:endParaRPr lang="en-US" sz="2400" dirty="0">
              <a:latin typeface="Calibri" pitchFamily="34" charset="0"/>
              <a:cs typeface="Calibri" pitchFamily="34" charset="0"/>
            </a:endParaRPr>
          </a:p>
          <a:p>
            <a:r>
              <a:rPr lang="en-US" sz="2400" dirty="0">
                <a:solidFill>
                  <a:srgbClr val="FF0000"/>
                </a:solidFill>
                <a:latin typeface="Calibri" pitchFamily="34" charset="0"/>
                <a:cs typeface="Calibri" pitchFamily="34" charset="0"/>
              </a:rPr>
              <a:t>Answer: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60854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pPr marL="457189" indent="-457189">
              <a:buAutoNum type="arabicPeriod"/>
            </a:pPr>
            <a:r>
              <a:rPr lang="en-US" sz="2400" dirty="0">
                <a:latin typeface="Calibri" pitchFamily="34" charset="0"/>
                <a:cs typeface="Calibri" pitchFamily="34" charset="0"/>
              </a:rPr>
              <a:t>In type casting, the destination type can be larger or smaller than the source type. </a:t>
            </a:r>
          </a:p>
          <a:p>
            <a:pPr marL="457189" indent="-457189">
              <a:buAutoNum type="arabicPeriod"/>
            </a:pPr>
            <a:r>
              <a:rPr lang="en-US" sz="2400" dirty="0">
                <a:latin typeface="Calibri" pitchFamily="34" charset="0"/>
                <a:cs typeface="Calibri" pitchFamily="34" charset="0"/>
              </a:rPr>
              <a:t>The destination type must be smaller than the source type in type conversion.</a:t>
            </a:r>
          </a:p>
          <a:p>
            <a:pPr marL="457189" indent="-457189">
              <a:buAutoNum type="arabicPeriod"/>
            </a:pPr>
            <a:endParaRPr lang="en-US" sz="2400" dirty="0">
              <a:latin typeface="Calibri" pitchFamily="34" charset="0"/>
              <a:cs typeface="Calibri" pitchFamily="34" charset="0"/>
            </a:endParaRP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None of the above</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56360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Which of the following is true?</a:t>
            </a:r>
          </a:p>
          <a:p>
            <a:pPr marL="457189" indent="-457189">
              <a:buAutoNum type="arabicPeriod"/>
            </a:pPr>
            <a:r>
              <a:rPr lang="en-US" sz="2400" dirty="0">
                <a:latin typeface="Calibri" pitchFamily="34" charset="0"/>
                <a:cs typeface="Calibri" pitchFamily="34" charset="0"/>
              </a:rPr>
              <a:t>In type casting, the destination type can be larger or smaller than the source type. </a:t>
            </a:r>
          </a:p>
          <a:p>
            <a:pPr marL="457189" indent="-457189">
              <a:buAutoNum type="arabicPeriod"/>
            </a:pPr>
            <a:r>
              <a:rPr lang="en-US" sz="2400" dirty="0">
                <a:latin typeface="Calibri" pitchFamily="34" charset="0"/>
                <a:cs typeface="Calibri" pitchFamily="34" charset="0"/>
              </a:rPr>
              <a:t>The destination type must be smaller than the source type in type conversion.</a:t>
            </a:r>
          </a:p>
          <a:p>
            <a:pPr marL="457189" indent="-457189">
              <a:buAutoNum type="arabicPeriod"/>
            </a:pPr>
            <a:endParaRPr lang="en-US" sz="2400" dirty="0">
              <a:latin typeface="Calibri" pitchFamily="34" charset="0"/>
              <a:cs typeface="Calibri" pitchFamily="34" charset="0"/>
            </a:endParaRP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Only 1</a:t>
            </a:r>
          </a:p>
          <a:p>
            <a:pPr marL="457189" indent="-457189">
              <a:buFont typeface="+mj-lt"/>
              <a:buAutoNum type="alphaUcPeriod"/>
            </a:pPr>
            <a:r>
              <a:rPr lang="en-US" sz="2400" dirty="0">
                <a:latin typeface="Calibri" pitchFamily="34" charset="0"/>
                <a:cs typeface="Calibri" pitchFamily="34" charset="0"/>
              </a:rPr>
              <a:t>Only 2</a:t>
            </a:r>
          </a:p>
          <a:p>
            <a:pPr marL="457189" indent="-457189">
              <a:buFont typeface="+mj-lt"/>
              <a:buAutoNum type="alphaUcPeriod"/>
            </a:pPr>
            <a:r>
              <a:rPr lang="en-US" sz="2400" dirty="0">
                <a:latin typeface="Calibri" pitchFamily="34" charset="0"/>
                <a:cs typeface="Calibri" pitchFamily="34" charset="0"/>
              </a:rPr>
              <a:t>1 &amp; 2 </a:t>
            </a:r>
          </a:p>
          <a:p>
            <a:pPr marL="457189" indent="-457189">
              <a:buFont typeface="+mj-lt"/>
              <a:buAutoNum type="alphaUcPeriod"/>
            </a:pPr>
            <a:r>
              <a:rPr lang="en-US" sz="2400" dirty="0">
                <a:latin typeface="Calibri" pitchFamily="34" charset="0"/>
                <a:cs typeface="Calibri" pitchFamily="34" charset="0"/>
              </a:rPr>
              <a:t>None of the above</a:t>
            </a:r>
          </a:p>
          <a:p>
            <a:endParaRPr lang="en-US" sz="2400" dirty="0">
              <a:latin typeface="Calibri" pitchFamily="34" charset="0"/>
              <a:cs typeface="Calibri" pitchFamily="34" charset="0"/>
            </a:endParaRPr>
          </a:p>
          <a:p>
            <a:r>
              <a:rPr lang="en-US" sz="2400" dirty="0">
                <a:solidFill>
                  <a:srgbClr val="FF0000"/>
                </a:solidFill>
                <a:latin typeface="Calibri" pitchFamily="34" charset="0"/>
                <a:cs typeface="Calibri" pitchFamily="34" charset="0"/>
              </a:rPr>
              <a:t>Answer: A</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22839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3957" y="855691"/>
            <a:ext cx="12170841" cy="6005356"/>
          </a:xfrm>
          <a:prstGeom prst="rect">
            <a:avLst/>
          </a:prstGeom>
          <a:noFill/>
          <a:ln>
            <a:noFill/>
          </a:ln>
        </p:spPr>
        <p:txBody>
          <a:bodyPr spcFirstLastPara="1" wrap="square" lIns="121900" tIns="121900" rIns="121900" bIns="121900" anchor="t" anchorCtr="0">
            <a:noAutofit/>
          </a:bodyPr>
          <a:lstStyle/>
          <a:p>
            <a:pPr marL="101597">
              <a:lnSpc>
                <a:spcPct val="200000"/>
              </a:lnSpc>
              <a:buSzPts val="2400"/>
            </a:pPr>
            <a:r>
              <a:rPr lang="en" sz="2667" dirty="0">
                <a:latin typeface="Calibri" panose="020F0502020204030204" pitchFamily="34" charset="0"/>
                <a:cs typeface="Calibri" panose="020F0502020204030204" pitchFamily="34" charset="0"/>
                <a:sym typeface="Calibri"/>
              </a:rPr>
              <a:t>Today we are going to cover -</a:t>
            </a:r>
          </a:p>
          <a:p>
            <a:pPr marL="609585" indent="-507987">
              <a:lnSpc>
                <a:spcPct val="200000"/>
              </a:lnSpc>
              <a:buSzPts val="2400"/>
              <a:buFont typeface="Calibri,Sans-Serif"/>
              <a:buChar char="●"/>
            </a:pPr>
            <a:r>
              <a:rPr lang="en-IN" sz="2667" dirty="0">
                <a:latin typeface="Calibri"/>
                <a:ea typeface="Calibri"/>
                <a:cs typeface="Calibri"/>
              </a:rPr>
              <a:t>Basic concept of type conversion</a:t>
            </a:r>
          </a:p>
          <a:p>
            <a:pPr marL="609585" indent="-507987">
              <a:lnSpc>
                <a:spcPct val="200000"/>
              </a:lnSpc>
              <a:buSzPts val="2400"/>
              <a:buFont typeface="Calibri,Sans-Serif"/>
              <a:buChar char="●"/>
            </a:pPr>
            <a:r>
              <a:rPr lang="en-IN" sz="2667" dirty="0">
                <a:latin typeface="Calibri"/>
                <a:ea typeface="Calibri"/>
                <a:cs typeface="Calibri"/>
              </a:rPr>
              <a:t>Type conversion- implicit and explicit</a:t>
            </a:r>
          </a:p>
          <a:p>
            <a:pPr marL="609585" indent="-507987">
              <a:lnSpc>
                <a:spcPct val="200000"/>
              </a:lnSpc>
              <a:buSzPts val="2400"/>
              <a:buFont typeface="Calibri,Sans-Serif"/>
              <a:buChar char="●"/>
            </a:pPr>
            <a:r>
              <a:rPr lang="en-IN" sz="2667" dirty="0">
                <a:latin typeface="Calibri"/>
                <a:ea typeface="Calibri"/>
                <a:cs typeface="Calibri"/>
              </a:rPr>
              <a:t>Difference between implicit and explicit conversion</a:t>
            </a:r>
          </a:p>
          <a:p>
            <a:pPr marL="609585" indent="-507987">
              <a:lnSpc>
                <a:spcPct val="200000"/>
              </a:lnSpc>
              <a:buSzPts val="2400"/>
              <a:buFont typeface="Calibri,Sans-Serif"/>
              <a:buChar char="●"/>
            </a:pPr>
            <a:r>
              <a:rPr lang="en-IN" sz="2667" dirty="0">
                <a:latin typeface="Calibri"/>
                <a:ea typeface="Calibri"/>
                <a:cs typeface="Calibri"/>
              </a:rPr>
              <a:t>B</a:t>
            </a:r>
            <a:r>
              <a:rPr lang="en" sz="2667" dirty="0">
                <a:latin typeface="Calibri"/>
                <a:ea typeface="Calibri"/>
                <a:cs typeface="Calibri"/>
              </a:rPr>
              <a:t>asic type to class type</a:t>
            </a:r>
          </a:p>
          <a:p>
            <a:pPr marL="609585" indent="-507987">
              <a:lnSpc>
                <a:spcPct val="200000"/>
              </a:lnSpc>
              <a:buSzPts val="2400"/>
              <a:buFont typeface="Calibri,Sans-Serif"/>
              <a:buChar char="●"/>
            </a:pPr>
            <a:r>
              <a:rPr lang="en-IN" sz="2667" dirty="0">
                <a:latin typeface="Calibri"/>
                <a:ea typeface="Calibri"/>
                <a:cs typeface="Calibri"/>
              </a:rPr>
              <a:t>C</a:t>
            </a:r>
            <a:r>
              <a:rPr lang="en" sz="2667" dirty="0">
                <a:latin typeface="Calibri"/>
                <a:ea typeface="Calibri"/>
                <a:cs typeface="Calibri"/>
              </a:rPr>
              <a:t>lass type to basic type</a:t>
            </a:r>
          </a:p>
          <a:p>
            <a:pPr marL="609585" indent="-507987">
              <a:lnSpc>
                <a:spcPct val="200000"/>
              </a:lnSpc>
              <a:buSzPts val="2400"/>
              <a:buFont typeface="Calibri,Sans-Serif"/>
              <a:buChar char="●"/>
            </a:pPr>
            <a:r>
              <a:rPr lang="en-IN" sz="2667" dirty="0">
                <a:latin typeface="Calibri"/>
                <a:ea typeface="Calibri"/>
                <a:cs typeface="Calibri"/>
              </a:rPr>
              <a:t>O</a:t>
            </a:r>
            <a:r>
              <a:rPr lang="en" sz="2667" dirty="0">
                <a:latin typeface="Calibri"/>
                <a:ea typeface="Calibri"/>
                <a:cs typeface="Calibri"/>
              </a:rPr>
              <a:t>ne class to another class type</a:t>
            </a:r>
          </a:p>
        </p:txBody>
      </p:sp>
      <p:sp>
        <p:nvSpPr>
          <p:cNvPr id="82" name="Google Shape;82;p17"/>
          <p:cNvSpPr/>
          <p:nvPr/>
        </p:nvSpPr>
        <p:spPr>
          <a:xfrm>
            <a:off x="10149212" y="404812"/>
            <a:ext cx="1213200" cy="3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p>
        </p:txBody>
      </p:sp>
      <p:sp>
        <p:nvSpPr>
          <p:cNvPr id="83" name="Google Shape;83;p17"/>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b="1" dirty="0"/>
          </a:p>
        </p:txBody>
      </p:sp>
      <p:sp>
        <p:nvSpPr>
          <p:cNvPr id="84" name="Google Shape;84;p17"/>
          <p:cNvSpPr txBox="1"/>
          <p:nvPr/>
        </p:nvSpPr>
        <p:spPr>
          <a:xfrm>
            <a:off x="198475" y="19133"/>
            <a:ext cx="4373525" cy="1095200"/>
          </a:xfrm>
          <a:prstGeom prst="rect">
            <a:avLst/>
          </a:prstGeom>
          <a:noFill/>
          <a:ln>
            <a:noFill/>
          </a:ln>
        </p:spPr>
        <p:txBody>
          <a:bodyPr spcFirstLastPara="1" wrap="square" lIns="121900" tIns="121900" rIns="121900" bIns="121900" anchor="t" anchorCtr="0">
            <a:noAutofit/>
          </a:bodyPr>
          <a:lstStyle/>
          <a:p>
            <a:r>
              <a:rPr lang="en" sz="4000" b="1" dirty="0">
                <a:solidFill>
                  <a:srgbClr val="FFFFFF"/>
                </a:solidFill>
                <a:latin typeface="Calibri"/>
                <a:ea typeface="Calibri"/>
                <a:cs typeface="Calibri"/>
                <a:sym typeface="Calibri"/>
              </a:rPr>
              <a:t>Today’s Agenda</a:t>
            </a:r>
            <a:endParaRPr sz="4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Type casting is called narrowing conversion while type conversion is called widening conversion.</a:t>
            </a:r>
          </a:p>
          <a:p>
            <a:endParaRPr lang="en-US" sz="2400" dirty="0">
              <a:latin typeface="Calibri" pitchFamily="34" charset="0"/>
              <a:cs typeface="Calibri" pitchFamily="34" charset="0"/>
            </a:endParaRP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True</a:t>
            </a:r>
          </a:p>
          <a:p>
            <a:pPr marL="457189" indent="-457189">
              <a:buFont typeface="+mj-lt"/>
              <a:buAutoNum type="alphaUcPeriod"/>
            </a:pPr>
            <a:r>
              <a:rPr lang="en-US" sz="2400" dirty="0">
                <a:latin typeface="Calibri" pitchFamily="34" charset="0"/>
                <a:cs typeface="Calibri" pitchFamily="34" charset="0"/>
              </a:rPr>
              <a:t>False</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06755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11581"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Type casting is called narrowing conversion while type conversion is called widening conversion.</a:t>
            </a:r>
          </a:p>
          <a:p>
            <a:endParaRPr lang="en-US" sz="2400" dirty="0">
              <a:latin typeface="Calibri" pitchFamily="34" charset="0"/>
              <a:cs typeface="Calibri" pitchFamily="34" charset="0"/>
            </a:endParaRPr>
          </a:p>
          <a:p>
            <a:pPr marL="457189" indent="-457189">
              <a:buFont typeface="+mj-lt"/>
              <a:buAutoNum type="alphaUcPeriod"/>
            </a:pPr>
            <a:endParaRPr lang="en-US" sz="2400" dirty="0">
              <a:latin typeface="Calibri" pitchFamily="34" charset="0"/>
              <a:cs typeface="Calibri" pitchFamily="34" charset="0"/>
            </a:endParaRPr>
          </a:p>
          <a:p>
            <a:r>
              <a:rPr lang="en-US" sz="2400" dirty="0">
                <a:latin typeface="Calibri" pitchFamily="34" charset="0"/>
                <a:cs typeface="Calibri" pitchFamily="34" charset="0"/>
              </a:rPr>
              <a:t>Options: </a:t>
            </a:r>
          </a:p>
          <a:p>
            <a:pPr marL="457189" indent="-457189">
              <a:buFont typeface="+mj-lt"/>
              <a:buAutoNum type="alphaUcPeriod"/>
            </a:pPr>
            <a:r>
              <a:rPr lang="en-US" sz="2400" dirty="0">
                <a:latin typeface="Calibri" pitchFamily="34" charset="0"/>
                <a:cs typeface="Calibri" pitchFamily="34" charset="0"/>
              </a:rPr>
              <a:t>True</a:t>
            </a:r>
          </a:p>
          <a:p>
            <a:pPr marL="457189" indent="-457189">
              <a:buFont typeface="+mj-lt"/>
              <a:buAutoNum type="alphaUcPeriod"/>
            </a:pPr>
            <a:r>
              <a:rPr lang="en-US" sz="2400" dirty="0">
                <a:latin typeface="Calibri" pitchFamily="34" charset="0"/>
                <a:cs typeface="Calibri" pitchFamily="34" charset="0"/>
              </a:rPr>
              <a:t>False</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solidFill>
                  <a:srgbClr val="FF0000"/>
                </a:solidFill>
                <a:latin typeface="Calibri" pitchFamily="34" charset="0"/>
                <a:cs typeface="Calibri" pitchFamily="34" charset="0"/>
              </a:rPr>
              <a:t>Answer: True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75553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7170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The basic difference is that type casting is done by the programmer. On the other hand, the type conversion is done by the compiler while compiling.</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Type casting can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may not be compatible with each other. Conversely, type conversion can only be applied to the </a:t>
            </a:r>
            <a:r>
              <a:rPr lang="en-US" sz="2400" dirty="0" err="1">
                <a:latin typeface="Calibri" pitchFamily="34" charset="0"/>
                <a:cs typeface="Calibri" pitchFamily="34" charset="0"/>
              </a:rPr>
              <a:t>datatypes</a:t>
            </a:r>
            <a:r>
              <a:rPr lang="en-US" sz="2400" dirty="0">
                <a:latin typeface="Calibri" pitchFamily="34" charset="0"/>
                <a:cs typeface="Calibri" pitchFamily="34" charset="0"/>
              </a:rPr>
              <a:t> which are compatible with each other.</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The conversion of one type to another in type casting requires the casting operator “( )” while the conversion of one data type to another in type conversion does not require any operator.</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While converting one data type to another in type casting, the destination type can be larger or smaller than the source type. As against, the destination type must be larger than the source type in type conversion.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11240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spTree>
    <p:extLst>
      <p:ext uri="{BB962C8B-B14F-4D97-AF65-F5344CB8AC3E}">
        <p14:creationId xmlns:p14="http://schemas.microsoft.com/office/powerpoint/2010/main" val="299115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7170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The conversion of one type to another type is done while coding in type casting. In contrast, in type conversion, the conversion of one type to another is done explicitly during compilation.</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Type casting is called narrowing conversion because here the destination type can be smaller than source type. Unlike, type conversion is called widening conversion because here, the destination type must be larger than the source type.</a:t>
            </a:r>
          </a:p>
          <a:p>
            <a:endParaRPr lang="en-US" sz="24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11240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panose="020F0502020204030204" pitchFamily="34" charset="0"/>
                <a:cs typeface="Calibri" panose="020F0502020204030204" pitchFamily="34" charset="0"/>
              </a:rPr>
              <a:t>Difference between implicit conversion and Type casting</a:t>
            </a:r>
          </a:p>
        </p:txBody>
      </p:sp>
    </p:spTree>
    <p:extLst>
      <p:ext uri="{BB962C8B-B14F-4D97-AF65-F5344CB8AC3E}">
        <p14:creationId xmlns:p14="http://schemas.microsoft.com/office/powerpoint/2010/main" val="18625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pitchFamily="34" charset="0"/>
                <a:cs typeface="Calibri" pitchFamily="34" charset="0"/>
              </a:rPr>
              <a:t>We discussed type conversion when different types of </a:t>
            </a:r>
            <a:r>
              <a:rPr lang="en-US" sz="2400" dirty="0">
                <a:latin typeface="Calibri" pitchFamily="34" charset="0"/>
                <a:cs typeface="Calibri" pitchFamily="34" charset="0"/>
                <a:hlinkClick r:id="rId3"/>
              </a:rPr>
              <a:t>constants and variables</a:t>
            </a:r>
            <a:r>
              <a:rPr lang="en-US" sz="2400" dirty="0">
                <a:latin typeface="Calibri" pitchFamily="34" charset="0"/>
                <a:cs typeface="Calibri" pitchFamily="34" charset="0"/>
              </a:rPr>
              <a:t> are used in expression</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This automated type promotion will work well if both </a:t>
            </a:r>
            <a:r>
              <a:rPr lang="en-US" sz="2400" dirty="0">
                <a:latin typeface="Calibri" pitchFamily="34" charset="0"/>
                <a:cs typeface="Calibri" pitchFamily="34" charset="0"/>
                <a:hlinkClick r:id="rId4"/>
              </a:rPr>
              <a:t>data types</a:t>
            </a:r>
            <a:r>
              <a:rPr lang="en-US" sz="2400" dirty="0">
                <a:latin typeface="Calibri" pitchFamily="34" charset="0"/>
                <a:cs typeface="Calibri" pitchFamily="34" charset="0"/>
              </a:rPr>
              <a:t> are of primary data type or both are of same user-defined data type.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But it will create problem when one data type is user-defined data type (like class) and another is primary data type.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For that we have to use some special function for type conversion as in such cases automatic type conversion can not be performed by the language itself.</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78299" y="123167"/>
            <a:ext cx="115581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3200" b="1" dirty="0">
                <a:solidFill>
                  <a:srgbClr val="FFFFFF"/>
                </a:solidFill>
                <a:latin typeface="Calibri"/>
                <a:cs typeface="Calibri"/>
              </a:rPr>
              <a:t>Type conversion from user defined type to primary data type</a:t>
            </a:r>
            <a:endParaRPr lang="en" sz="32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8355"/>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1082000"/>
            <a:ext cx="11936385" cy="5652833"/>
          </a:xfrm>
          <a:prstGeom prst="rect">
            <a:avLst/>
          </a:prstGeom>
          <a:noFill/>
          <a:ln>
            <a:noFill/>
          </a:ln>
        </p:spPr>
        <p:txBody>
          <a:bodyPr spcFirstLastPara="1" wrap="square" lIns="121900" tIns="121900" rIns="121900" bIns="121900" anchor="t" anchorCtr="0">
            <a:noAutofit/>
          </a:bodyPr>
          <a:lstStyle/>
          <a:p>
            <a:pPr lvl="2" algn="ctr">
              <a:lnSpc>
                <a:spcPct val="150000"/>
              </a:lnSpc>
            </a:pPr>
            <a:endParaRPr lang="en-US" sz="5333" b="1" dirty="0">
              <a:latin typeface="Calibri" panose="020F0502020204030204" pitchFamily="34" charset="0"/>
              <a:cs typeface="Calibri" panose="020F0502020204030204" pitchFamily="34" charset="0"/>
            </a:endParaRPr>
          </a:p>
          <a:p>
            <a:pPr lvl="2" algn="ctr">
              <a:lnSpc>
                <a:spcPct val="150000"/>
              </a:lnSpc>
            </a:pPr>
            <a:r>
              <a:rPr lang="en-US" sz="5333"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453439" y="18459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733"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p>
        </p:txBody>
      </p:sp>
      <p:sp>
        <p:nvSpPr>
          <p:cNvPr id="2" name="TextBox 1">
            <a:extLst>
              <a:ext uri="{FF2B5EF4-FFF2-40B4-BE49-F238E27FC236}">
                <a16:creationId xmlns:a16="http://schemas.microsoft.com/office/drawing/2014/main" id="{C51CD21B-D9AD-4F5D-AFDC-FCF0AFB5D828}"/>
              </a:ext>
            </a:extLst>
          </p:cNvPr>
          <p:cNvSpPr txBox="1"/>
          <p:nvPr/>
        </p:nvSpPr>
        <p:spPr>
          <a:xfrm>
            <a:off x="3133062" y="1701212"/>
            <a:ext cx="5909455" cy="913007"/>
          </a:xfrm>
          <a:prstGeom prst="rect">
            <a:avLst/>
          </a:prstGeom>
          <a:noFill/>
        </p:spPr>
        <p:txBody>
          <a:bodyPr wrap="square" rtlCol="0">
            <a:spAutoFit/>
          </a:bodyPr>
          <a:lstStyle/>
          <a:p>
            <a:pPr algn="ctr"/>
            <a:r>
              <a:rPr lang="en-IN" sz="5333"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883247" y="2668228"/>
            <a:ext cx="10425600" cy="846800"/>
          </a:xfrm>
          <a:prstGeom prst="rect">
            <a:avLst/>
          </a:prstGeom>
          <a:noFill/>
          <a:ln>
            <a:noFill/>
          </a:ln>
        </p:spPr>
        <p:txBody>
          <a:bodyPr spcFirstLastPara="1" vert="horz" wrap="square" lIns="0" tIns="16933" rIns="0" bIns="0" rtlCol="0" anchor="t" anchorCtr="0">
            <a:noAutofit/>
          </a:bodyPr>
          <a:lstStyle/>
          <a:p>
            <a:pPr marL="16933" algn="ctr">
              <a:lnSpc>
                <a:spcPct val="100000"/>
              </a:lnSpc>
            </a:pPr>
            <a:r>
              <a:rPr lang="en" dirty="0"/>
              <a:t>Thank You!</a:t>
            </a:r>
            <a:endParaRPr dirty="0"/>
          </a:p>
          <a:p>
            <a:pPr marL="16933" algn="ctr">
              <a:lnSpc>
                <a:spcPct val="100000"/>
              </a:lnSpc>
            </a:pPr>
            <a:endParaRPr sz="2667" dirty="0"/>
          </a:p>
          <a:p>
            <a:pPr marL="16933">
              <a:lnSpc>
                <a:spcPct val="100000"/>
              </a:lnSpc>
            </a:pPr>
            <a:endParaRPr dirty="0"/>
          </a:p>
          <a:p>
            <a:pPr marL="16933">
              <a:lnSpc>
                <a:spcPct val="100000"/>
              </a:lnSpc>
            </a:pPr>
            <a:endParaRPr sz="2400" dirty="0">
              <a:latin typeface="Arial"/>
              <a:ea typeface="Arial"/>
              <a:cs typeface="Arial"/>
              <a:sym typeface="Arial"/>
            </a:endParaRPr>
          </a:p>
          <a:p>
            <a:pPr marL="16933">
              <a:lnSpc>
                <a:spcPct val="100000"/>
              </a:lnSpc>
            </a:pPr>
            <a:endParaRPr sz="24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2339163" y="4834270"/>
            <a:ext cx="7981507" cy="461665"/>
          </a:xfrm>
          <a:prstGeom prst="rect">
            <a:avLst/>
          </a:prstGeom>
          <a:noFill/>
        </p:spPr>
        <p:txBody>
          <a:bodyPr wrap="square" rtlCol="0">
            <a:spAutoFit/>
          </a:bodyPr>
          <a:lstStyle/>
          <a:p>
            <a:pPr algn="ctr"/>
            <a:r>
              <a:rPr lang="en-IN" sz="2400"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3957" y="855691"/>
            <a:ext cx="12170841" cy="6005356"/>
          </a:xfrm>
          <a:prstGeom prst="rect">
            <a:avLst/>
          </a:prstGeom>
          <a:noFill/>
          <a:ln>
            <a:noFill/>
          </a:ln>
        </p:spPr>
        <p:txBody>
          <a:bodyPr spcFirstLastPara="1" wrap="square" lIns="121900" tIns="121900" rIns="121900" bIns="121900" anchor="t" anchorCtr="0">
            <a:noAutofit/>
          </a:bodyPr>
          <a:lstStyle/>
          <a:p>
            <a:pPr marL="101597">
              <a:lnSpc>
                <a:spcPct val="200000"/>
              </a:lnSpc>
              <a:buSzPts val="2400"/>
            </a:pPr>
            <a:endParaRPr lang="en" sz="2400" dirty="0"/>
          </a:p>
        </p:txBody>
      </p:sp>
      <p:sp>
        <p:nvSpPr>
          <p:cNvPr id="82" name="Google Shape;82;p17"/>
          <p:cNvSpPr/>
          <p:nvPr/>
        </p:nvSpPr>
        <p:spPr>
          <a:xfrm>
            <a:off x="10149212" y="404812"/>
            <a:ext cx="1213200" cy="3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p>
        </p:txBody>
      </p:sp>
      <p:sp>
        <p:nvSpPr>
          <p:cNvPr id="83" name="Google Shape;83;p17"/>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lang="en-IN" sz="2400" b="1" dirty="0"/>
          </a:p>
        </p:txBody>
      </p:sp>
      <p:sp>
        <p:nvSpPr>
          <p:cNvPr id="84" name="Google Shape;84;p17"/>
          <p:cNvSpPr txBox="1"/>
          <p:nvPr/>
        </p:nvSpPr>
        <p:spPr>
          <a:xfrm>
            <a:off x="2849525" y="2763168"/>
            <a:ext cx="6138531" cy="1095200"/>
          </a:xfrm>
          <a:prstGeom prst="rect">
            <a:avLst/>
          </a:prstGeom>
          <a:noFill/>
          <a:ln>
            <a:noFill/>
          </a:ln>
        </p:spPr>
        <p:txBody>
          <a:bodyPr spcFirstLastPara="1" wrap="square" lIns="121900" tIns="121900" rIns="121900" bIns="121900" anchor="t" anchorCtr="0">
            <a:noAutofit/>
          </a:bodyPr>
          <a:lstStyle/>
          <a:p>
            <a:pPr algn="ctr"/>
            <a:r>
              <a:rPr lang="en-IN" sz="4000" b="1" dirty="0">
                <a:latin typeface="Calibri"/>
                <a:ea typeface="Calibri"/>
                <a:cs typeface="Calibri"/>
                <a:sym typeface="Calibri"/>
              </a:rPr>
              <a:t>Let’s Get Started-</a:t>
            </a:r>
            <a:endParaRPr sz="4000" b="1" dirty="0">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733" b="1" dirty="0">
                <a:solidFill>
                  <a:srgbClr val="FFFFFF"/>
                </a:solidFill>
                <a:latin typeface="Calibri" panose="020F0502020204030204" pitchFamily="34" charset="0"/>
                <a:cs typeface="Calibri" panose="020F0502020204030204" pitchFamily="34" charset="0"/>
              </a:rPr>
              <a:t>C++</a:t>
            </a:r>
          </a:p>
          <a:p>
            <a:pPr marL="16933"/>
            <a:endParaRPr lang="en" sz="3733"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3600"/>
          </a:xfrm>
          <a:solidFill>
            <a:srgbClr val="FF0000"/>
          </a:solidFill>
        </p:spPr>
        <p:txBody>
          <a:bodyPr/>
          <a:lstStyle/>
          <a:p>
            <a:r>
              <a:rPr lang="en-IN" sz="3200" dirty="0">
                <a:solidFill>
                  <a:schemeClr val="bg1"/>
                </a:solidFill>
                <a:latin typeface="Calibri" pitchFamily="34" charset="0"/>
                <a:cs typeface="Calibri" pitchFamily="34" charset="0"/>
              </a:rPr>
              <a:t>Type conversion</a:t>
            </a:r>
          </a:p>
        </p:txBody>
      </p:sp>
      <p:sp>
        <p:nvSpPr>
          <p:cNvPr id="3" name="Text Placeholder 2"/>
          <p:cNvSpPr>
            <a:spLocks noGrp="1"/>
          </p:cNvSpPr>
          <p:nvPr>
            <p:ph type="body" idx="1"/>
          </p:nvPr>
        </p:nvSpPr>
        <p:spPr>
          <a:xfrm>
            <a:off x="161600" y="901633"/>
            <a:ext cx="11598600" cy="5461067"/>
          </a:xfrm>
        </p:spPr>
        <p:txBody>
          <a:bodyPr/>
          <a:lstStyle/>
          <a:p>
            <a:r>
              <a:rPr lang="en-US" dirty="0"/>
              <a:t>Type conversion occur when there is a need to convert one data type to another.</a:t>
            </a:r>
          </a:p>
          <a:p>
            <a:r>
              <a:rPr lang="en-IN" dirty="0">
                <a:solidFill>
                  <a:schemeClr val="tx1"/>
                </a:solidFill>
                <a:latin typeface="Calibri" pitchFamily="34" charset="0"/>
                <a:cs typeface="Calibri" pitchFamily="34" charset="0"/>
              </a:rPr>
              <a:t>Mainly two types </a:t>
            </a:r>
          </a:p>
          <a:p>
            <a:pPr lvl="1"/>
            <a:r>
              <a:rPr lang="en-IN" dirty="0">
                <a:latin typeface="Calibri" pitchFamily="34" charset="0"/>
                <a:cs typeface="Calibri" pitchFamily="34" charset="0"/>
              </a:rPr>
              <a:t>Implicit – Also called type conversion</a:t>
            </a:r>
          </a:p>
          <a:p>
            <a:pPr lvl="1"/>
            <a:r>
              <a:rPr lang="en-IN" dirty="0">
                <a:latin typeface="Calibri" pitchFamily="34" charset="0"/>
                <a:cs typeface="Calibri" pitchFamily="34" charset="0"/>
              </a:rPr>
              <a:t>Explicit – Also called Type casting</a:t>
            </a:r>
          </a:p>
          <a:p>
            <a:endParaRPr lang="en-US" dirty="0"/>
          </a:p>
          <a:p>
            <a:r>
              <a:rPr lang="en-US" dirty="0"/>
              <a:t>The basic difference between type conversion and type casting, i.e. type conversion is made “automatically” by compiler whereas, type casting is to be “explicitly done” by the programmer.</a:t>
            </a:r>
            <a:endParaRPr lang="en-IN" dirty="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42049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3600"/>
          </a:xfrm>
          <a:solidFill>
            <a:srgbClr val="FF0000"/>
          </a:solidFill>
        </p:spPr>
        <p:txBody>
          <a:bodyPr/>
          <a:lstStyle/>
          <a:p>
            <a:r>
              <a:rPr lang="en-IN" sz="3200" dirty="0">
                <a:solidFill>
                  <a:schemeClr val="bg1"/>
                </a:solidFill>
                <a:latin typeface="Calibri" pitchFamily="34" charset="0"/>
                <a:cs typeface="Calibri" pitchFamily="34" charset="0"/>
              </a:rPr>
              <a:t>Type conversion in C	</a:t>
            </a:r>
          </a:p>
        </p:txBody>
      </p:sp>
      <p:sp>
        <p:nvSpPr>
          <p:cNvPr id="3" name="Text Placeholder 2"/>
          <p:cNvSpPr>
            <a:spLocks noGrp="1"/>
          </p:cNvSpPr>
          <p:nvPr>
            <p:ph type="body" idx="1"/>
          </p:nvPr>
        </p:nvSpPr>
        <p:spPr>
          <a:xfrm>
            <a:off x="161600" y="901633"/>
            <a:ext cx="11598600" cy="5461067"/>
          </a:xfrm>
        </p:spPr>
        <p:txBody>
          <a:bodyPr/>
          <a:lstStyle/>
          <a:p>
            <a:r>
              <a:rPr lang="en-IN" dirty="0">
                <a:solidFill>
                  <a:schemeClr val="tx1"/>
                </a:solidFill>
                <a:latin typeface="Calibri" pitchFamily="34" charset="0"/>
                <a:cs typeface="Calibri" pitchFamily="34" charset="0"/>
              </a:rPr>
              <a:t>Implicit conversion:</a:t>
            </a:r>
          </a:p>
          <a:p>
            <a:pPr lvl="1"/>
            <a:r>
              <a:rPr lang="en-IN" dirty="0">
                <a:latin typeface="Calibri" pitchFamily="34" charset="0"/>
                <a:cs typeface="Calibri" pitchFamily="34" charset="0"/>
              </a:rPr>
              <a:t>Implicit is automatic. Done by compiler without any extra trigger  by the user</a:t>
            </a:r>
          </a:p>
          <a:p>
            <a:pPr lvl="1"/>
            <a:r>
              <a:rPr lang="en-IN" dirty="0">
                <a:latin typeface="Calibri" pitchFamily="34" charset="0"/>
                <a:cs typeface="Calibri" pitchFamily="34" charset="0"/>
              </a:rPr>
              <a:t>Implicit conversion done when more than one datatype present in the expression</a:t>
            </a:r>
          </a:p>
          <a:p>
            <a:pPr lvl="1"/>
            <a:r>
              <a:rPr lang="en-IN" dirty="0">
                <a:latin typeface="Calibri" pitchFamily="34" charset="0"/>
                <a:cs typeface="Calibri" pitchFamily="34" charset="0"/>
              </a:rPr>
              <a:t>All </a:t>
            </a:r>
            <a:r>
              <a:rPr lang="en-IN" dirty="0" err="1">
                <a:latin typeface="Calibri" pitchFamily="34" charset="0"/>
                <a:cs typeface="Calibri" pitchFamily="34" charset="0"/>
              </a:rPr>
              <a:t>datatypes</a:t>
            </a:r>
            <a:r>
              <a:rPr lang="en-IN" dirty="0">
                <a:latin typeface="Calibri" pitchFamily="34" charset="0"/>
                <a:cs typeface="Calibri" pitchFamily="34" charset="0"/>
              </a:rPr>
              <a:t> are upgraded to the datatype of largest variable.</a:t>
            </a:r>
          </a:p>
          <a:p>
            <a:pPr lvl="1"/>
            <a:r>
              <a:rPr lang="en-US" dirty="0">
                <a:latin typeface="Calibri" pitchFamily="34" charset="0"/>
                <a:cs typeface="Calibri" pitchFamily="34" charset="0"/>
              </a:rPr>
              <a:t>It is possible for implicit conversions to lose information, signs can be lost (When signed is implicitly converted to unsigned), and overflow can occur (when long is implicitly converted to float)</a:t>
            </a:r>
            <a:r>
              <a:rPr lang="en-IN" dirty="0">
                <a:latin typeface="Calibri" pitchFamily="34" charset="0"/>
                <a:cs typeface="Calibri" pitchFamily="34" charset="0"/>
              </a:rPr>
              <a:t>.</a:t>
            </a:r>
          </a:p>
          <a:p>
            <a:endParaRPr lang="en-IN" dirty="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77705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r>
              <a:rPr lang="en-US" sz="2400" dirty="0">
                <a:latin typeface="Calibri"/>
              </a:rPr>
              <a:t>Rule: </a:t>
            </a: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#include &lt;</a:t>
            </a:r>
            <a:r>
              <a:rPr lang="en-US" sz="2400" dirty="0" err="1">
                <a:latin typeface="Calibri"/>
              </a:rPr>
              <a:t>iostream</a:t>
            </a:r>
            <a:r>
              <a:rPr lang="en-US" sz="2400" dirty="0">
                <a:latin typeface="Calibri"/>
              </a:rPr>
              <a:t>&gt;</a:t>
            </a:r>
          </a:p>
          <a:p>
            <a:r>
              <a:rPr lang="en-US" sz="2400" dirty="0">
                <a:latin typeface="Calibri"/>
              </a:rPr>
              <a:t>using namespace </a:t>
            </a:r>
            <a:r>
              <a:rPr lang="en-US" sz="2400" dirty="0" err="1">
                <a:latin typeface="Calibri"/>
              </a:rPr>
              <a:t>std</a:t>
            </a:r>
            <a:r>
              <a:rPr lang="en-US" sz="2400" dirty="0">
                <a:latin typeface="Calibri"/>
              </a:rPr>
              <a:t>;</a:t>
            </a:r>
          </a:p>
          <a:p>
            <a:r>
              <a:rPr lang="en-US" sz="2400" dirty="0" err="1">
                <a:latin typeface="Calibri"/>
              </a:rPr>
              <a:t>int</a:t>
            </a:r>
            <a:r>
              <a:rPr lang="en-US" sz="2400" dirty="0">
                <a:latin typeface="Calibri"/>
              </a:rPr>
              <a:t> main() {</a:t>
            </a:r>
          </a:p>
          <a:p>
            <a:r>
              <a:rPr lang="en-US" sz="2400" dirty="0">
                <a:latin typeface="Calibri"/>
              </a:rPr>
              <a:t>   </a:t>
            </a:r>
            <a:r>
              <a:rPr lang="en-US" sz="2400" dirty="0" err="1">
                <a:latin typeface="Calibri"/>
              </a:rPr>
              <a:t>int</a:t>
            </a:r>
            <a:r>
              <a:rPr lang="en-US" sz="2400" dirty="0">
                <a:latin typeface="Calibri"/>
              </a:rPr>
              <a:t> a = 10;</a:t>
            </a:r>
          </a:p>
          <a:p>
            <a:r>
              <a:rPr lang="en-US" sz="2400" dirty="0">
                <a:latin typeface="Calibri"/>
              </a:rPr>
              <a:t>   char b = 'a';</a:t>
            </a:r>
          </a:p>
          <a:p>
            <a:r>
              <a:rPr lang="en-US" sz="2400" dirty="0">
                <a:latin typeface="Calibri"/>
              </a:rPr>
              <a:t>   a = b + a;</a:t>
            </a:r>
          </a:p>
          <a:p>
            <a:r>
              <a:rPr lang="en-US" sz="2400" dirty="0">
                <a:latin typeface="Calibri"/>
              </a:rPr>
              <a:t>   float c = a + 1.1;</a:t>
            </a:r>
          </a:p>
          <a:p>
            <a:r>
              <a:rPr lang="en-US" sz="2400" dirty="0">
                <a:latin typeface="Calibri"/>
              </a:rPr>
              <a:t>   </a:t>
            </a:r>
            <a:r>
              <a:rPr lang="en-US" sz="2400" dirty="0" err="1">
                <a:latin typeface="Calibri"/>
              </a:rPr>
              <a:t>cout</a:t>
            </a:r>
            <a:r>
              <a:rPr lang="en-US" sz="2400" dirty="0">
                <a:latin typeface="Calibri"/>
              </a:rPr>
              <a:t> &lt;&lt; "a : " &lt;&lt; a &lt;&lt; "\</a:t>
            </a:r>
            <a:r>
              <a:rPr lang="en-US" sz="2400" dirty="0" err="1">
                <a:latin typeface="Calibri"/>
              </a:rPr>
              <a:t>nb</a:t>
            </a:r>
            <a:r>
              <a:rPr lang="en-US" sz="2400" dirty="0">
                <a:latin typeface="Calibri"/>
              </a:rPr>
              <a:t> : " &lt;&lt; b &lt;&lt; "\</a:t>
            </a:r>
            <a:r>
              <a:rPr lang="en-US" sz="2400" dirty="0" err="1">
                <a:latin typeface="Calibri"/>
              </a:rPr>
              <a:t>nc</a:t>
            </a:r>
            <a:r>
              <a:rPr lang="en-US" sz="2400" dirty="0">
                <a:latin typeface="Calibri"/>
              </a:rPr>
              <a:t> : " &lt;&lt; c;</a:t>
            </a:r>
          </a:p>
          <a:p>
            <a:r>
              <a:rPr lang="en-US" sz="2400" dirty="0">
                <a:latin typeface="Calibri"/>
              </a:rPr>
              <a:t>}
  </a:t>
            </a:r>
            <a:br>
              <a:rPr lang="en-US" sz="2400" dirty="0"/>
            </a:br>
            <a:endParaRPr lang="en-US" sz="2400" dirty="0">
              <a:latin typeface="Calibri"/>
            </a:endParaRPr>
          </a:p>
          <a:p>
            <a:pPr marL="380990" lvl="2" indent="-380990">
              <a:lnSpc>
                <a:spcPct val="150000"/>
              </a:lnSpc>
              <a:buFontTx/>
              <a:buChar char="-"/>
            </a:pPr>
            <a:endParaRPr lang="en-US" sz="2400" dirty="0">
              <a:latin typeface="Calibri" panose="020F0502020204030204" pitchFamily="34" charset="0"/>
              <a:cs typeface="Calibri" panose="020F0502020204030204" pitchFamily="34" charset="0"/>
            </a:endParaRPr>
          </a:p>
          <a:p>
            <a:pPr>
              <a:lnSpc>
                <a:spcPct val="150000"/>
              </a:lnSpc>
            </a:pP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a:lnSpc>
                <a:spcPct val="150000"/>
              </a:lnSpc>
            </a:pPr>
            <a:r>
              <a:rPr lang="en-US" sz="2400" dirty="0">
                <a:latin typeface="Calibri"/>
                <a:cs typeface="Calibri"/>
              </a:rPr>
              <a:t>.</a:t>
            </a:r>
          </a:p>
          <a:p>
            <a:pPr marL="380990" lvl="2" indent="-380990">
              <a:lnSpc>
                <a:spcPct val="150000"/>
              </a:lnSpc>
              <a:buFontTx/>
              <a:buChar char="-"/>
            </a:pPr>
            <a:endParaRPr lang="en-US" sz="24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3200" b="1" dirty="0">
                <a:solidFill>
                  <a:srgbClr val="FFFFFF"/>
                </a:solidFill>
                <a:latin typeface="Calibri"/>
                <a:cs typeface="Calibri"/>
              </a:rPr>
              <a:t>U</a:t>
            </a:r>
            <a:r>
              <a:rPr lang="en" sz="3200" b="1" dirty="0">
                <a:solidFill>
                  <a:srgbClr val="FFFFFF"/>
                </a:solidFill>
                <a:latin typeface="Calibri"/>
                <a:cs typeface="Calibri"/>
              </a:rPr>
              <a:t>pgradation in implicit conversion example 1</a:t>
            </a:r>
            <a:endParaRPr lang="en" sz="3200" b="1" dirty="0">
              <a:solidFill>
                <a:srgbClr val="FFFFFF"/>
              </a:solidFill>
              <a:latin typeface="Calibri" panose="020F0502020204030204" pitchFamily="34" charset="0"/>
              <a:cs typeface="Calibri" panose="020F0502020204030204" pitchFamily="34" charset="0"/>
            </a:endParaRPr>
          </a:p>
        </p:txBody>
      </p:sp>
      <p:sp>
        <p:nvSpPr>
          <p:cNvPr id="3" name="TextBox 2"/>
          <p:cNvSpPr txBox="1"/>
          <p:nvPr/>
        </p:nvSpPr>
        <p:spPr>
          <a:xfrm>
            <a:off x="125958" y="1379678"/>
            <a:ext cx="11569700" cy="830997"/>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2400" dirty="0" err="1">
                <a:latin typeface="Calibri"/>
              </a:rPr>
              <a:t>Bool</a:t>
            </a:r>
            <a:r>
              <a:rPr lang="en-US" sz="2400" dirty="0">
                <a:latin typeface="Calibri"/>
              </a:rPr>
              <a:t>-&gt; char-&gt; short </a:t>
            </a:r>
            <a:r>
              <a:rPr lang="en-US" sz="2400" dirty="0" err="1">
                <a:latin typeface="Calibri"/>
              </a:rPr>
              <a:t>int</a:t>
            </a:r>
            <a:r>
              <a:rPr lang="en-US" sz="2400" dirty="0">
                <a:latin typeface="Calibri"/>
              </a:rPr>
              <a:t>-&gt; </a:t>
            </a:r>
            <a:r>
              <a:rPr lang="en-US" sz="2400" dirty="0" err="1">
                <a:latin typeface="Calibri"/>
              </a:rPr>
              <a:t>int</a:t>
            </a:r>
            <a:r>
              <a:rPr lang="en-US" sz="2400" dirty="0">
                <a:latin typeface="Calibri"/>
              </a:rPr>
              <a:t>-&gt; unsigned </a:t>
            </a:r>
            <a:r>
              <a:rPr lang="en-US" sz="2400" dirty="0" err="1">
                <a:latin typeface="Calibri"/>
              </a:rPr>
              <a:t>int</a:t>
            </a:r>
            <a:r>
              <a:rPr lang="en-US" sz="2400" dirty="0">
                <a:latin typeface="Calibri"/>
              </a:rPr>
              <a:t> -&gt; long-&gt; unsigned-&gt; long </a:t>
            </a:r>
            <a:r>
              <a:rPr lang="en-US" sz="2400" dirty="0" err="1">
                <a:latin typeface="Calibri"/>
              </a:rPr>
              <a:t>long</a:t>
            </a:r>
            <a:r>
              <a:rPr lang="en-US" sz="2400" dirty="0">
                <a:latin typeface="Calibri"/>
              </a:rPr>
              <a:t> -&gt; float -&gt; double -&gt; long double</a:t>
            </a:r>
          </a:p>
        </p:txBody>
      </p:sp>
      <p:sp>
        <p:nvSpPr>
          <p:cNvPr id="4" name="TextBox 3"/>
          <p:cNvSpPr txBox="1"/>
          <p:nvPr/>
        </p:nvSpPr>
        <p:spPr>
          <a:xfrm>
            <a:off x="7467601" y="2413001"/>
            <a:ext cx="3721100" cy="4893647"/>
          </a:xfrm>
          <a:prstGeom prst="rect">
            <a:avLst/>
          </a:prstGeom>
          <a:noFill/>
          <a:ln>
            <a:solidFill>
              <a:schemeClr val="tx1"/>
            </a:solidFill>
          </a:ln>
          <a:effectLst>
            <a:glow rad="139700">
              <a:schemeClr val="accent3">
                <a:satMod val="175000"/>
                <a:alpha val="40000"/>
              </a:schemeClr>
            </a:glow>
          </a:effectLst>
        </p:spPr>
        <p:txBody>
          <a:bodyPr wrap="square" rtlCol="0">
            <a:spAutoFit/>
          </a:bodyPr>
          <a:lstStyle/>
          <a:p>
            <a:r>
              <a:rPr lang="pt-BR" sz="2400" dirty="0"/>
              <a:t>Output:</a:t>
            </a:r>
          </a:p>
          <a:p>
            <a:endParaRPr lang="pt-BR" sz="2400" dirty="0"/>
          </a:p>
          <a:p>
            <a:r>
              <a:rPr lang="pt-BR" sz="2400" dirty="0"/>
              <a:t>a : 107</a:t>
            </a:r>
          </a:p>
          <a:p>
            <a:r>
              <a:rPr lang="pt-BR" sz="2400" dirty="0"/>
              <a:t>b : a</a:t>
            </a:r>
          </a:p>
          <a:p>
            <a:r>
              <a:rPr lang="pt-BR" sz="2400" dirty="0"/>
              <a:t>c : 108.1</a:t>
            </a:r>
          </a:p>
          <a:p>
            <a:endParaRPr lang="pt-BR" sz="2400" dirty="0"/>
          </a:p>
          <a:p>
            <a:endParaRPr lang="pt-BR" sz="2400" dirty="0"/>
          </a:p>
          <a:p>
            <a:endParaRPr lang="pt-BR" sz="2400" dirty="0"/>
          </a:p>
          <a:p>
            <a:endParaRPr lang="pt-BR" sz="2400" dirty="0"/>
          </a:p>
          <a:p>
            <a:endParaRPr lang="pt-BR" sz="2400" dirty="0"/>
          </a:p>
          <a:p>
            <a:endParaRPr lang="pt-BR" sz="2400" dirty="0"/>
          </a:p>
          <a:p>
            <a:endParaRPr lang="pt-BR" sz="2400" dirty="0"/>
          </a:p>
          <a:p>
            <a:endParaRPr lang="en-IN" sz="2400" dirty="0"/>
          </a:p>
        </p:txBody>
      </p:sp>
    </p:spTree>
    <p:extLst>
      <p:ext uri="{BB962C8B-B14F-4D97-AF65-F5344CB8AC3E}">
        <p14:creationId xmlns:p14="http://schemas.microsoft.com/office/powerpoint/2010/main" val="407390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endParaRPr lang="en-US" sz="2400" b="1" dirty="0">
              <a:latin typeface="Calibri"/>
            </a:endParaRPr>
          </a:p>
          <a:p>
            <a:endParaRPr lang="en-US" sz="2400" b="1" dirty="0">
              <a:latin typeface="Calibri"/>
            </a:endParaRPr>
          </a:p>
          <a:p>
            <a:pPr>
              <a:lnSpc>
                <a:spcPct val="150000"/>
              </a:lnSpc>
            </a:pPr>
            <a:r>
              <a:rPr lang="en-US" sz="2400" dirty="0">
                <a:latin typeface="Calibri"/>
                <a:cs typeface="Calibri"/>
              </a:rPr>
              <a:t>In implicit conversion example given here, a is </a:t>
            </a:r>
            <a:r>
              <a:rPr lang="en-US" sz="2400" dirty="0" err="1">
                <a:latin typeface="Calibri"/>
                <a:cs typeface="Calibri"/>
              </a:rPr>
              <a:t>int</a:t>
            </a:r>
            <a:r>
              <a:rPr lang="en-US" sz="2400" dirty="0">
                <a:latin typeface="Calibri"/>
                <a:cs typeface="Calibri"/>
              </a:rPr>
              <a:t> type. When variable b is added to variable a (a=</a:t>
            </a:r>
            <a:r>
              <a:rPr lang="en-US" sz="2400" dirty="0" err="1">
                <a:latin typeface="Calibri"/>
                <a:cs typeface="Calibri"/>
              </a:rPr>
              <a:t>b+a</a:t>
            </a:r>
            <a:r>
              <a:rPr lang="en-US" sz="2400" dirty="0">
                <a:latin typeface="Calibri"/>
                <a:cs typeface="Calibri"/>
              </a:rPr>
              <a:t>), the ASCII value of variable b which is 97 is considered and added to 10 giving 107 in variable ‘a’. Here char is automatically upgraded to consider its </a:t>
            </a:r>
            <a:r>
              <a:rPr lang="en-US" sz="2400" dirty="0" err="1">
                <a:latin typeface="Calibri"/>
                <a:cs typeface="Calibri"/>
              </a:rPr>
              <a:t>int</a:t>
            </a:r>
            <a:r>
              <a:rPr lang="en-US" sz="2400" dirty="0">
                <a:latin typeface="Calibri"/>
                <a:cs typeface="Calibri"/>
              </a:rPr>
              <a:t> value (</a:t>
            </a:r>
            <a:r>
              <a:rPr lang="en-US" sz="2400" dirty="0" err="1">
                <a:latin typeface="Calibri"/>
                <a:cs typeface="Calibri"/>
              </a:rPr>
              <a:t>datatype</a:t>
            </a:r>
            <a:r>
              <a:rPr lang="en-US" sz="2400" dirty="0">
                <a:latin typeface="Calibri"/>
                <a:cs typeface="Calibri"/>
              </a:rPr>
              <a:t> of largest variable) .</a:t>
            </a:r>
          </a:p>
          <a:p>
            <a:pPr>
              <a:lnSpc>
                <a:spcPct val="150000"/>
              </a:lnSpc>
            </a:pPr>
            <a:r>
              <a:rPr lang="en-US" sz="2400" dirty="0">
                <a:latin typeface="Calibri"/>
                <a:cs typeface="Calibri"/>
              </a:rPr>
              <a:t>Similarly for float, </a:t>
            </a:r>
            <a:r>
              <a:rPr lang="en-US" sz="2400" dirty="0" err="1">
                <a:latin typeface="Calibri"/>
                <a:cs typeface="Calibri"/>
              </a:rPr>
              <a:t>int</a:t>
            </a:r>
            <a:r>
              <a:rPr lang="en-US" sz="2400" dirty="0">
                <a:latin typeface="Calibri"/>
                <a:cs typeface="Calibri"/>
              </a:rPr>
              <a:t> is upgraded to float. So instead of considering value of a as 107, it considers as 107.0, added to 1.1 and then stored the result in C which is float. </a:t>
            </a:r>
          </a:p>
          <a:p>
            <a:pPr marL="380990" lvl="2" indent="-380990">
              <a:lnSpc>
                <a:spcPct val="150000"/>
              </a:lnSpc>
              <a:buFontTx/>
              <a:buChar char="-"/>
            </a:pPr>
            <a:endParaRPr lang="en-US" sz="24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519600" y="123167"/>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3200" b="1" dirty="0">
                <a:solidFill>
                  <a:srgbClr val="FFFFFF"/>
                </a:solidFill>
                <a:latin typeface="Calibri"/>
                <a:cs typeface="Calibri"/>
              </a:rPr>
              <a:t>U</a:t>
            </a:r>
            <a:r>
              <a:rPr lang="en" sz="3200" b="1" dirty="0">
                <a:solidFill>
                  <a:srgbClr val="FFFFFF"/>
                </a:solidFill>
                <a:latin typeface="Calibri"/>
                <a:cs typeface="Calibri"/>
              </a:rPr>
              <a:t>pgradation in implicit conversion example 1</a:t>
            </a:r>
            <a:endParaRPr lang="en" sz="3200" b="1" dirty="0">
              <a:solidFill>
                <a:srgbClr val="FFFFFF"/>
              </a:solidFill>
              <a:latin typeface="Calibri" panose="020F0502020204030204" pitchFamily="34" charset="0"/>
              <a:cs typeface="Calibri" panose="020F0502020204030204" pitchFamily="34" charset="0"/>
            </a:endParaRPr>
          </a:p>
          <a:p>
            <a:endParaRPr lang="en" sz="32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pPr lvl="2">
              <a:lnSpc>
                <a:spcPct val="150000"/>
              </a:lnSpc>
            </a:pPr>
            <a:r>
              <a:rPr lang="en-US" sz="2400" dirty="0">
                <a:latin typeface="Calibri" panose="020F0502020204030204" pitchFamily="34" charset="0"/>
                <a:cs typeface="Calibri" panose="020F0502020204030204" pitchFamily="34" charset="0"/>
              </a:rPr>
              <a:t>#include &lt;</a:t>
            </a:r>
            <a:r>
              <a:rPr lang="en-US" sz="2400" dirty="0" err="1">
                <a:latin typeface="Calibri" panose="020F0502020204030204" pitchFamily="34" charset="0"/>
                <a:cs typeface="Calibri" panose="020F0502020204030204" pitchFamily="34" charset="0"/>
              </a:rPr>
              <a:t>iostream</a:t>
            </a:r>
            <a:r>
              <a:rPr lang="en-US" sz="2400" dirty="0">
                <a:latin typeface="Calibri" panose="020F0502020204030204" pitchFamily="34" charset="0"/>
                <a:cs typeface="Calibri" panose="020F0502020204030204" pitchFamily="34" charset="0"/>
              </a:rPr>
              <a:t>&gt;</a:t>
            </a:r>
          </a:p>
          <a:p>
            <a:pPr lvl="2">
              <a:lnSpc>
                <a:spcPct val="150000"/>
              </a:lnSpc>
            </a:pPr>
            <a:r>
              <a:rPr lang="en-US" sz="2400" dirty="0">
                <a:latin typeface="Calibri" panose="020F0502020204030204" pitchFamily="34" charset="0"/>
                <a:cs typeface="Calibri" panose="020F0502020204030204" pitchFamily="34" charset="0"/>
              </a:rPr>
              <a:t>using namespace </a:t>
            </a:r>
            <a:r>
              <a:rPr lang="en-US" sz="2400" dirty="0" err="1">
                <a:latin typeface="Calibri" panose="020F0502020204030204" pitchFamily="34" charset="0"/>
                <a:cs typeface="Calibri" panose="020F0502020204030204" pitchFamily="34" charset="0"/>
              </a:rPr>
              <a:t>std</a:t>
            </a:r>
            <a:r>
              <a:rPr lang="en-US" sz="2400" dirty="0">
                <a:latin typeface="Calibri" panose="020F0502020204030204" pitchFamily="34" charset="0"/>
                <a:cs typeface="Calibri" panose="020F0502020204030204" pitchFamily="34" charset="0"/>
              </a:rPr>
              <a:t>;</a:t>
            </a:r>
          </a:p>
          <a:p>
            <a:pPr lvl="2">
              <a:lnSpc>
                <a:spcPct val="150000"/>
              </a:lnSpc>
            </a:pP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main() {</a:t>
            </a:r>
          </a:p>
          <a:p>
            <a:pPr lvl="2">
              <a:lnSpc>
                <a:spcPct val="150000"/>
              </a:lnSpc>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val1 = 11000;</a:t>
            </a:r>
          </a:p>
          <a:p>
            <a:pPr lvl="2">
              <a:lnSpc>
                <a:spcPct val="150000"/>
              </a:lnSpc>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val2 = 35600;</a:t>
            </a:r>
          </a:p>
          <a:p>
            <a:pPr lvl="2">
              <a:lnSpc>
                <a:spcPct val="150000"/>
              </a:lnSpc>
            </a:pPr>
            <a:r>
              <a:rPr lang="en-US" sz="2400" dirty="0">
                <a:latin typeface="Calibri" panose="020F0502020204030204" pitchFamily="34" charset="0"/>
                <a:cs typeface="Calibri" panose="020F0502020204030204" pitchFamily="34" charset="0"/>
              </a:rPr>
              <a:t>    long sum;</a:t>
            </a:r>
          </a:p>
          <a:p>
            <a:pPr lvl="2">
              <a:lnSpc>
                <a:spcPct val="150000"/>
              </a:lnSpc>
            </a:pPr>
            <a:r>
              <a:rPr lang="en-US" sz="2400" dirty="0">
                <a:latin typeface="Calibri" panose="020F0502020204030204" pitchFamily="34" charset="0"/>
                <a:cs typeface="Calibri" panose="020F0502020204030204" pitchFamily="34" charset="0"/>
              </a:rPr>
              <a:t>    sum = val1 + val2;</a:t>
            </a:r>
          </a:p>
          <a:p>
            <a:pPr lvl="2">
              <a:lnSpc>
                <a:spcPct val="150000"/>
              </a:lnSpc>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cout</a:t>
            </a:r>
            <a:r>
              <a:rPr lang="en-US" sz="2400" dirty="0">
                <a:latin typeface="Calibri" panose="020F0502020204030204" pitchFamily="34" charset="0"/>
                <a:cs typeface="Calibri" panose="020F0502020204030204" pitchFamily="34" charset="0"/>
              </a:rPr>
              <a:t> &lt;&lt; "val1 : " &lt;&lt; val1 &lt;&lt; "\nval2 : " &lt;&lt; val2 &lt;&lt; "\</a:t>
            </a:r>
            <a:r>
              <a:rPr lang="en-US" sz="2400" dirty="0" err="1">
                <a:latin typeface="Calibri" panose="020F0502020204030204" pitchFamily="34" charset="0"/>
                <a:cs typeface="Calibri" panose="020F0502020204030204" pitchFamily="34" charset="0"/>
              </a:rPr>
              <a:t>nsum</a:t>
            </a:r>
            <a:r>
              <a:rPr lang="en-US" sz="2400" dirty="0">
                <a:latin typeface="Calibri" panose="020F0502020204030204" pitchFamily="34" charset="0"/>
                <a:cs typeface="Calibri" panose="020F0502020204030204" pitchFamily="34" charset="0"/>
              </a:rPr>
              <a:t> : " &lt;&lt; sum;</a:t>
            </a:r>
          </a:p>
          <a:p>
            <a:pPr lvl="2">
              <a:lnSpc>
                <a:spcPct val="150000"/>
              </a:lnSpc>
            </a:pPr>
            <a:r>
              <a:rPr lang="en-US" sz="2400" dirty="0">
                <a:latin typeface="Calibri" panose="020F0502020204030204" pitchFamily="34" charset="0"/>
                <a:cs typeface="Calibri" panose="020F0502020204030204" pitchFamily="34" charset="0"/>
              </a:rPr>
              <a:t>}</a:t>
            </a:r>
          </a:p>
          <a:p>
            <a:pPr lvl="2">
              <a:lnSpc>
                <a:spcPct val="150000"/>
              </a:lnSpc>
            </a:pPr>
            <a:r>
              <a:rPr lang="en-US" sz="2400" dirty="0">
                <a:latin typeface="Calibri" panose="020F0502020204030204" pitchFamily="34" charset="0"/>
                <a:cs typeface="Calibri" panose="020F0502020204030204" pitchFamily="34" charset="0"/>
              </a:rPr>
              <a:t>This program will not give an error but simply print the result.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29100" y="128669"/>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3200" b="1" dirty="0">
                <a:solidFill>
                  <a:srgbClr val="FFFFFF"/>
                </a:solidFill>
                <a:latin typeface="Calibri" panose="020F0502020204030204" pitchFamily="34" charset="0"/>
                <a:cs typeface="Calibri" panose="020F0502020204030204" pitchFamily="34" charset="0"/>
              </a:rPr>
              <a:t>I</a:t>
            </a:r>
            <a:r>
              <a:rPr lang="en" sz="3200" b="1" dirty="0">
                <a:solidFill>
                  <a:srgbClr val="FFFFFF"/>
                </a:solidFill>
                <a:latin typeface="Calibri" panose="020F0502020204030204" pitchFamily="34" charset="0"/>
                <a:cs typeface="Calibri" panose="020F0502020204030204" pitchFamily="34" charset="0"/>
              </a:rPr>
              <a:t>mplicit conversion example 2</a:t>
            </a:r>
          </a:p>
        </p:txBody>
      </p:sp>
    </p:spTree>
    <p:extLst>
      <p:ext uri="{BB962C8B-B14F-4D97-AF65-F5344CB8AC3E}">
        <p14:creationId xmlns:p14="http://schemas.microsoft.com/office/powerpoint/2010/main" val="233858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
            <a:ext cx="12192000" cy="849207"/>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endParaRPr sz="2400"/>
          </a:p>
        </p:txBody>
      </p:sp>
      <p:sp>
        <p:nvSpPr>
          <p:cNvPr id="100" name="Google Shape;100;p19"/>
          <p:cNvSpPr txBox="1"/>
          <p:nvPr/>
        </p:nvSpPr>
        <p:spPr>
          <a:xfrm>
            <a:off x="125958" y="895093"/>
            <a:ext cx="11936385" cy="5839739"/>
          </a:xfrm>
          <a:prstGeom prst="rect">
            <a:avLst/>
          </a:prstGeom>
          <a:noFill/>
          <a:ln>
            <a:noFill/>
          </a:ln>
        </p:spPr>
        <p:txBody>
          <a:bodyPr spcFirstLastPara="1" wrap="square" lIns="121900" tIns="121900" rIns="121900" bIns="121900" anchor="t" anchorCtr="0">
            <a:noAutofit/>
          </a:bodyPr>
          <a:lstStyle/>
          <a:p>
            <a:pPr lvl="2">
              <a:lnSpc>
                <a:spcPct val="150000"/>
              </a:lnSpc>
            </a:pPr>
            <a:r>
              <a:rPr lang="en-US" sz="2400" dirty="0">
                <a:latin typeface="Calibri" panose="020F0502020204030204" pitchFamily="34" charset="0"/>
                <a:cs typeface="Calibri" panose="020F0502020204030204" pitchFamily="34" charset="0"/>
              </a:rPr>
              <a:t>#include &lt;</a:t>
            </a:r>
            <a:r>
              <a:rPr lang="en-US" sz="2400" dirty="0" err="1">
                <a:latin typeface="Calibri" panose="020F0502020204030204" pitchFamily="34" charset="0"/>
                <a:cs typeface="Calibri" panose="020F0502020204030204" pitchFamily="34" charset="0"/>
              </a:rPr>
              <a:t>iostream</a:t>
            </a:r>
            <a:r>
              <a:rPr lang="en-US" sz="2400" dirty="0">
                <a:latin typeface="Calibri" panose="020F0502020204030204" pitchFamily="34" charset="0"/>
                <a:cs typeface="Calibri" panose="020F0502020204030204" pitchFamily="34" charset="0"/>
              </a:rPr>
              <a:t>&gt;</a:t>
            </a:r>
          </a:p>
          <a:p>
            <a:pPr lvl="2">
              <a:lnSpc>
                <a:spcPct val="150000"/>
              </a:lnSpc>
            </a:pPr>
            <a:r>
              <a:rPr lang="en-US" sz="2400" dirty="0">
                <a:latin typeface="Calibri" panose="020F0502020204030204" pitchFamily="34" charset="0"/>
                <a:cs typeface="Calibri" panose="020F0502020204030204" pitchFamily="34" charset="0"/>
              </a:rPr>
              <a:t>using namespace </a:t>
            </a:r>
            <a:r>
              <a:rPr lang="en-US" sz="2400" dirty="0" err="1">
                <a:latin typeface="Calibri" panose="020F0502020204030204" pitchFamily="34" charset="0"/>
                <a:cs typeface="Calibri" panose="020F0502020204030204" pitchFamily="34" charset="0"/>
              </a:rPr>
              <a:t>std</a:t>
            </a:r>
            <a:r>
              <a:rPr lang="en-US" sz="2400" dirty="0">
                <a:latin typeface="Calibri" panose="020F0502020204030204" pitchFamily="34" charset="0"/>
                <a:cs typeface="Calibri" panose="020F0502020204030204" pitchFamily="34" charset="0"/>
              </a:rPr>
              <a:t>;</a:t>
            </a:r>
          </a:p>
          <a:p>
            <a:pPr lvl="2">
              <a:lnSpc>
                <a:spcPct val="150000"/>
              </a:lnSpc>
            </a:pP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main() </a:t>
            </a:r>
          </a:p>
          <a:p>
            <a:pPr lvl="2">
              <a:lnSpc>
                <a:spcPct val="150000"/>
              </a:lnSpc>
            </a:pPr>
            <a:r>
              <a:rPr lang="en-US" sz="2400" dirty="0">
                <a:latin typeface="Calibri" panose="020F0502020204030204" pitchFamily="34" charset="0"/>
                <a:cs typeface="Calibri" panose="020F0502020204030204" pitchFamily="34" charset="0"/>
              </a:rPr>
              <a:t>{</a:t>
            </a:r>
          </a:p>
          <a:p>
            <a:pPr lvl="2">
              <a:lnSpc>
                <a:spcPct val="150000"/>
              </a:lnSpc>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x;</a:t>
            </a:r>
          </a:p>
          <a:p>
            <a:pPr lvl="2">
              <a:lnSpc>
                <a:spcPct val="150000"/>
              </a:lnSpc>
            </a:pPr>
            <a:r>
              <a:rPr lang="en-US" sz="2400" dirty="0">
                <a:latin typeface="Calibri" panose="020F0502020204030204" pitchFamily="34" charset="0"/>
                <a:cs typeface="Calibri" panose="020F0502020204030204" pitchFamily="34" charset="0"/>
              </a:rPr>
              <a:t>   for(x=97; x&lt;=122; x++)</a:t>
            </a:r>
          </a:p>
          <a:p>
            <a:pPr lvl="2">
              <a:lnSpc>
                <a:spcPct val="150000"/>
              </a:lnSpc>
            </a:pPr>
            <a:r>
              <a:rPr lang="en-US" sz="2400" dirty="0">
                <a:latin typeface="Calibri" panose="020F0502020204030204" pitchFamily="34" charset="0"/>
                <a:cs typeface="Calibri" panose="020F0502020204030204" pitchFamily="34" charset="0"/>
              </a:rPr>
              <a:t>   {</a:t>
            </a:r>
          </a:p>
          <a:p>
            <a:pPr lvl="2">
              <a:lnSpc>
                <a:spcPct val="150000"/>
              </a:lnSpc>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printf</a:t>
            </a:r>
            <a:r>
              <a:rPr lang="en-US" sz="2400" dirty="0">
                <a:latin typeface="Calibri" panose="020F0502020204030204" pitchFamily="34" charset="0"/>
                <a:cs typeface="Calibri" panose="020F0502020204030204" pitchFamily="34" charset="0"/>
              </a:rPr>
              <a:t>("%c", x); /*Implicit casting from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to char %c*/</a:t>
            </a:r>
          </a:p>
          <a:p>
            <a:pPr lvl="2">
              <a:lnSpc>
                <a:spcPct val="150000"/>
              </a:lnSpc>
            </a:pPr>
            <a:r>
              <a:rPr lang="en-US" sz="2400" dirty="0">
                <a:latin typeface="Calibri" panose="020F0502020204030204" pitchFamily="34" charset="0"/>
                <a:cs typeface="Calibri" panose="020F0502020204030204" pitchFamily="34" charset="0"/>
              </a:rPr>
              <a:t>   }</a:t>
            </a:r>
          </a:p>
          <a:p>
            <a:pPr lvl="2">
              <a:lnSpc>
                <a:spcPct val="150000"/>
              </a:lnSpc>
            </a:pPr>
            <a:r>
              <a:rPr lang="en-US" sz="2400" dirty="0">
                <a:latin typeface="Calibri" panose="020F0502020204030204" pitchFamily="34" charset="0"/>
                <a:cs typeface="Calibri" panose="020F0502020204030204"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29100" y="128669"/>
            <a:ext cx="9255600" cy="521600"/>
          </a:xfrm>
          <a:prstGeom prst="rect">
            <a:avLst/>
          </a:prstGeom>
          <a:noFill/>
          <a:ln>
            <a:noFill/>
          </a:ln>
        </p:spPr>
        <p:txBody>
          <a:bodyPr spcFirstLastPara="1" wrap="square" lIns="0" tIns="16933"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3200" b="1" dirty="0">
                <a:solidFill>
                  <a:srgbClr val="FFFFFF"/>
                </a:solidFill>
                <a:latin typeface="Calibri" panose="020F0502020204030204" pitchFamily="34" charset="0"/>
                <a:cs typeface="Calibri" panose="020F0502020204030204" pitchFamily="34" charset="0"/>
              </a:rPr>
              <a:t>I</a:t>
            </a:r>
            <a:r>
              <a:rPr lang="en" sz="3200" b="1" dirty="0">
                <a:solidFill>
                  <a:srgbClr val="FFFFFF"/>
                </a:solidFill>
                <a:latin typeface="Calibri" panose="020F0502020204030204" pitchFamily="34" charset="0"/>
                <a:cs typeface="Calibri" panose="020F0502020204030204" pitchFamily="34" charset="0"/>
              </a:rPr>
              <a:t>mplicit conversion example 3</a:t>
            </a:r>
          </a:p>
        </p:txBody>
      </p:sp>
    </p:spTree>
    <p:extLst>
      <p:ext uri="{BB962C8B-B14F-4D97-AF65-F5344CB8AC3E}">
        <p14:creationId xmlns:p14="http://schemas.microsoft.com/office/powerpoint/2010/main" val="353015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1702</Words>
  <Application>Microsoft Office PowerPoint</Application>
  <PresentationFormat>Widescreen</PresentationFormat>
  <Paragraphs>266</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Calibri,Sans-Serif</vt:lpstr>
      <vt:lpstr>Trebuchet MS</vt:lpstr>
      <vt:lpstr>Office Theme</vt:lpstr>
      <vt:lpstr>PowerPoint Presentation</vt:lpstr>
      <vt:lpstr>PowerPoint Presentation</vt:lpstr>
      <vt:lpstr>PowerPoint Presentation</vt:lpstr>
      <vt:lpstr>Type conversion</vt:lpstr>
      <vt:lpstr>Type conversion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Kartavya kothari</dc:creator>
  <cp:lastModifiedBy>Kartavya kothari</cp:lastModifiedBy>
  <cp:revision>1</cp:revision>
  <dcterms:created xsi:type="dcterms:W3CDTF">2021-03-30T05:09:16Z</dcterms:created>
  <dcterms:modified xsi:type="dcterms:W3CDTF">2021-03-30T05:09:55Z</dcterms:modified>
</cp:coreProperties>
</file>