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8"/>
  </p:notesMasterIdLst>
  <p:sldIdLst>
    <p:sldId id="256" r:id="rId2"/>
    <p:sldId id="258" r:id="rId3"/>
    <p:sldId id="311" r:id="rId4"/>
    <p:sldId id="312" r:id="rId5"/>
    <p:sldId id="260" r:id="rId6"/>
    <p:sldId id="313" r:id="rId7"/>
    <p:sldId id="292" r:id="rId8"/>
    <p:sldId id="314" r:id="rId9"/>
    <p:sldId id="317" r:id="rId10"/>
    <p:sldId id="318" r:id="rId11"/>
    <p:sldId id="319" r:id="rId12"/>
    <p:sldId id="320" r:id="rId13"/>
    <p:sldId id="321" r:id="rId14"/>
    <p:sldId id="322" r:id="rId15"/>
    <p:sldId id="323" r:id="rId16"/>
    <p:sldId id="324" r:id="rId17"/>
    <p:sldId id="325" r:id="rId18"/>
    <p:sldId id="326" r:id="rId19"/>
    <p:sldId id="329" r:id="rId20"/>
    <p:sldId id="330" r:id="rId21"/>
    <p:sldId id="331" r:id="rId22"/>
    <p:sldId id="332" r:id="rId23"/>
    <p:sldId id="334" r:id="rId24"/>
    <p:sldId id="335"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06" r:id="rId46"/>
    <p:sldId id="336" r:id="rId47"/>
    <p:sldId id="308" r:id="rId48"/>
    <p:sldId id="309" r:id="rId49"/>
    <p:sldId id="310" r:id="rId50"/>
    <p:sldId id="315" r:id="rId51"/>
    <p:sldId id="337" r:id="rId52"/>
    <p:sldId id="338" r:id="rId53"/>
    <p:sldId id="339" r:id="rId54"/>
    <p:sldId id="340" r:id="rId55"/>
    <p:sldId id="316" r:id="rId56"/>
    <p:sldId id="272" r:id="rId57"/>
  </p:sldIdLst>
  <p:sldSz cx="9144000" cy="5143500" type="screen16x9"/>
  <p:notesSz cx="6858000" cy="9144000"/>
  <p:embeddedFontLst>
    <p:embeddedFont>
      <p:font typeface="Calibri" panose="020F0502020204030204" pitchFamily="34" charset="0"/>
      <p:regular r:id="rId59"/>
      <p:bold r:id="rId60"/>
      <p:italic r:id="rId61"/>
      <p:boldItalic r:id="rId62"/>
    </p:embeddedFont>
    <p:embeddedFont>
      <p:font typeface="Trebuchet MS" panose="020B060302020202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27031-0FDB-4118-81BA-80ABF1CA9E14}" v="14" dt="2021-01-18T05:34:10.532"/>
    <p1510:client id="{39509037-2B39-4708-82CD-F0C0CC26B104}" v="277" dt="2021-01-12T06:52:38.457"/>
    <p1510:client id="{3E9574E5-BE2B-4A60-8784-70B87DA9EE13}" v="293" dt="2021-01-22T17:10:13.672"/>
    <p1510:client id="{59751EE2-E915-412C-BBA9-18ABF5CCEEBA}" v="248" dt="2021-01-19T19:07:17.180"/>
    <p1510:client id="{88E0966D-0821-4501-A0E3-03A6F564B65B}" v="3052" dt="2021-01-17T15:58:03.317"/>
    <p1510:client id="{9C156D09-B980-42AE-B4D4-72C644ADC050}" v="1333" dt="2021-01-18T13:31:52.969"/>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Grid="0">
      <p:cViewPr varScale="1">
        <p:scale>
          <a:sx n="84" d="100"/>
          <a:sy n="84" d="100"/>
        </p:scale>
        <p:origin x="616"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0892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templates-cpp/"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rtlCol="0">
            <a:spAutoFit/>
          </a:bodyPr>
          <a:lstStyle/>
          <a:p>
            <a:pPr algn="ctr"/>
            <a:r>
              <a:rPr lang="en-US" sz="2000" b="1" dirty="0"/>
              <a:t>Practical Lecture 1: </a:t>
            </a:r>
            <a:r>
              <a:rPr lang="en-US" sz="2000" dirty="0"/>
              <a:t>Concepts &amp; Basics of C++ Programming</a:t>
            </a:r>
            <a:endParaRPr lang="en-IN" sz="2000" dirty="0"/>
          </a:p>
        </p:txBody>
      </p:sp>
      <p:sp>
        <p:nvSpPr>
          <p:cNvPr id="6" name="TextBox 5">
            <a:extLst>
              <a:ext uri="{FF2B5EF4-FFF2-40B4-BE49-F238E27FC236}">
                <a16:creationId xmlns:a16="http://schemas.microsoft.com/office/drawing/2014/main" id="{AE33CF9E-9CE4-4665-B91E-E34343240B00}"/>
              </a:ext>
            </a:extLst>
          </p:cNvPr>
          <p:cNvSpPr txBox="1"/>
          <p:nvPr/>
        </p:nvSpPr>
        <p:spPr>
          <a:xfrm>
            <a:off x="404037" y="4389506"/>
            <a:ext cx="4167963" cy="400110"/>
          </a:xfrm>
          <a:prstGeom prst="rect">
            <a:avLst/>
          </a:prstGeom>
          <a:noFill/>
        </p:spPr>
        <p:txBody>
          <a:bodyPr wrap="square" rtlCol="0">
            <a:spAutoFit/>
          </a:bodyPr>
          <a:lstStyle/>
          <a:p>
            <a:pPr algn="ctr"/>
            <a:r>
              <a:rPr lang="en-US" sz="2000" dirty="0"/>
              <a:t>Lecture by Kartavya Kothari</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panose="020F0502020204030204" pitchFamily="34" charset="0"/>
                <a:cs typeface="Calibri" panose="020F0502020204030204" pitchFamily="34" charset="0"/>
              </a:rPr>
              <a:t>3. Which of the following keywords is used to control access to a class member?</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A. Default</a:t>
            </a:r>
            <a:endParaRPr lang="en-US"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B. Break</a:t>
            </a:r>
            <a:endParaRPr lang="en-US"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r>
              <a:rPr lang="en" sz="1800" b="1" dirty="0">
                <a:solidFill>
                  <a:srgbClr val="FF0000"/>
                </a:solidFill>
                <a:latin typeface="Calibri" panose="020F0502020204030204" pitchFamily="34" charset="0"/>
                <a:cs typeface="Calibri" panose="020F0502020204030204" pitchFamily="34" charset="0"/>
              </a:rPr>
              <a:t>C. Protected</a:t>
            </a:r>
            <a:endParaRPr lang="en-US" sz="1800" b="1" dirty="0">
              <a:solidFill>
                <a:srgbClr val="FF0000"/>
              </a:solidFill>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D. </a:t>
            </a:r>
            <a:r>
              <a:rPr lang="en" sz="1800" dirty="0" err="1">
                <a:latin typeface="Calibri" panose="020F0502020204030204" pitchFamily="34" charset="0"/>
                <a:cs typeface="Calibri" panose="020F0502020204030204" pitchFamily="34" charset="0"/>
              </a:rPr>
              <a:t>Asm</a:t>
            </a:r>
          </a:p>
          <a:p>
            <a:endParaRPr lang="en"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r>
              <a:rPr lang="en" sz="1800" b="1" dirty="0">
                <a:solidFill>
                  <a:srgbClr val="FF0000"/>
                </a:solidFill>
                <a:latin typeface="Calibri" panose="020F0502020204030204" pitchFamily="34" charset="0"/>
                <a:cs typeface="Calibri" panose="020F0502020204030204" pitchFamily="34" charset="0"/>
              </a:rPr>
              <a:t>Ans : C</a:t>
            </a:r>
            <a:endParaRPr lang="en" sz="1800" dirty="0">
              <a:solidFill>
                <a:srgbClr val="FF0000"/>
              </a:solidFill>
              <a:latin typeface="Calibri" panose="020F0502020204030204" pitchFamily="34" charset="0"/>
              <a:cs typeface="Calibri" panose="020F0502020204030204" pitchFamily="34" charset="0"/>
            </a:endParaRPr>
          </a:p>
          <a:p>
            <a:r>
              <a:rPr lang="en" sz="1800" b="1" dirty="0">
                <a:solidFill>
                  <a:srgbClr val="FF0000"/>
                </a:solidFill>
                <a:latin typeface="Calibri" panose="020F0502020204030204" pitchFamily="34" charset="0"/>
                <a:cs typeface="Calibri" panose="020F0502020204030204" pitchFamily="34" charset="0"/>
              </a:rPr>
              <a:t>Explanation: Protected keywords is used to control access to a class mem</a:t>
            </a:r>
            <a:r>
              <a:rPr lang="en" sz="1800" dirty="0">
                <a:solidFill>
                  <a:srgbClr val="FF0000"/>
                </a:solidFill>
                <a:latin typeface="Calibri" panose="020F0502020204030204" pitchFamily="34" charset="0"/>
                <a:cs typeface="Calibri" panose="020F0502020204030204" pitchFamily="34" charset="0"/>
              </a:rPr>
              <a:t>ber</a:t>
            </a: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55490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panose="020F0502020204030204" pitchFamily="34" charset="0"/>
                <a:cs typeface="Calibri" panose="020F0502020204030204" pitchFamily="34" charset="0"/>
              </a:rPr>
              <a:t>4.What is the size of empty class?</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A. 0</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B. 2</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C. 4</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D. 1</a:t>
            </a: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- 4</a:t>
            </a:r>
            <a:endParaRPr lang="en-US"/>
          </a:p>
        </p:txBody>
      </p:sp>
    </p:spTree>
    <p:extLst>
      <p:ext uri="{BB962C8B-B14F-4D97-AF65-F5344CB8AC3E}">
        <p14:creationId xmlns:p14="http://schemas.microsoft.com/office/powerpoint/2010/main" val="295175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4054641"/>
          </a:xfrm>
          <a:prstGeom prst="rect">
            <a:avLst/>
          </a:prstGeom>
          <a:noFill/>
          <a:ln>
            <a:noFill/>
          </a:ln>
        </p:spPr>
        <p:txBody>
          <a:bodyPr spcFirstLastPara="1" wrap="square" lIns="91425" tIns="91425" rIns="91425" bIns="91425" anchor="t" anchorCtr="0">
            <a:noAutofit/>
          </a:bodyPr>
          <a:lstStyle/>
          <a:p>
            <a:r>
              <a:rPr lang="en" sz="1800" b="1" dirty="0">
                <a:latin typeface="Calibri" panose="020F0502020204030204" pitchFamily="34" charset="0"/>
                <a:cs typeface="Calibri" panose="020F0502020204030204" pitchFamily="34" charset="0"/>
              </a:rPr>
              <a:t>4.What is the size of empty class?</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A. 0</a:t>
            </a:r>
            <a:endParaRPr lang="en-US"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B. 2</a:t>
            </a:r>
            <a:endParaRPr lang="en-US"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C. 4</a:t>
            </a:r>
            <a:endParaRPr lang="en-US"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r>
              <a:rPr lang="en" sz="1800" b="1" dirty="0">
                <a:solidFill>
                  <a:srgbClr val="FF0000"/>
                </a:solidFill>
                <a:latin typeface="Calibri" panose="020F0502020204030204" pitchFamily="34" charset="0"/>
                <a:cs typeface="Calibri" panose="020F0502020204030204" pitchFamily="34" charset="0"/>
              </a:rPr>
              <a:t>D. 1</a:t>
            </a:r>
            <a:endParaRPr lang="en-US" sz="1800" b="1" dirty="0">
              <a:solidFill>
                <a:srgbClr val="FF0000"/>
              </a:solidFill>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 sz="1600" b="1" dirty="0">
                <a:solidFill>
                  <a:srgbClr val="FF0000"/>
                </a:solidFill>
                <a:latin typeface="Calibri" panose="020F0502020204030204" pitchFamily="34" charset="0"/>
                <a:cs typeface="Calibri" panose="020F0502020204030204" pitchFamily="34" charset="0"/>
              </a:rPr>
              <a:t>Explanation: When we create object of empty class at that time State of that object is nothing. Behaviour of that object is also nothing, but compiler assigns a unique address to that object. Memory in Computer is always organized in the form of bytes and minimum memory available at object address location is 1 byte. That's why size of object of empty class is 1 byte</a:t>
            </a:r>
            <a:endParaRPr lang="en" dirty="0">
              <a:solidFill>
                <a:srgbClr val="FF0000"/>
              </a:solidFill>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303969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panose="020F0502020204030204" pitchFamily="34" charset="0"/>
                <a:cs typeface="Calibri" panose="020F0502020204030204" pitchFamily="34" charset="0"/>
              </a:rPr>
              <a:t>5. The data elements in the structure are also known as what?</a:t>
            </a:r>
            <a:endParaRPr lang="en-US"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A.) objects</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B.) members</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C.) data</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D.) objects &amp; data</a:t>
            </a:r>
          </a:p>
          <a:p>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endParaRPr lang="en" sz="1800" b="1"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- 5</a:t>
            </a:r>
            <a:endParaRPr lang="en-US"/>
          </a:p>
        </p:txBody>
      </p:sp>
    </p:spTree>
    <p:extLst>
      <p:ext uri="{BB962C8B-B14F-4D97-AF65-F5344CB8AC3E}">
        <p14:creationId xmlns:p14="http://schemas.microsoft.com/office/powerpoint/2010/main" val="75953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panose="020F0502020204030204" pitchFamily="34" charset="0"/>
                <a:cs typeface="Calibri" panose="020F0502020204030204" pitchFamily="34" charset="0"/>
              </a:rPr>
              <a:t>5. The data elements in the structure are also known as what?</a:t>
            </a:r>
            <a:endParaRPr lang="en-US"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A.) objects</a:t>
            </a:r>
          </a:p>
          <a:p>
            <a:endParaRPr lang="en" sz="1800" dirty="0">
              <a:latin typeface="Calibri" panose="020F0502020204030204" pitchFamily="34" charset="0"/>
              <a:cs typeface="Calibri" panose="020F0502020204030204" pitchFamily="34" charset="0"/>
            </a:endParaRPr>
          </a:p>
          <a:p>
            <a:r>
              <a:rPr lang="en" sz="1800" b="1" dirty="0">
                <a:solidFill>
                  <a:srgbClr val="FF0000"/>
                </a:solidFill>
                <a:latin typeface="Calibri" panose="020F0502020204030204" pitchFamily="34" charset="0"/>
                <a:cs typeface="Calibri" panose="020F0502020204030204" pitchFamily="34" charset="0"/>
              </a:rPr>
              <a:t>B.) members</a:t>
            </a:r>
          </a:p>
          <a:p>
            <a:endParaRPr lang="en" sz="1800" b="1" dirty="0">
              <a:solidFill>
                <a:srgbClr val="FF0000"/>
              </a:solidFill>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C.) data</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D) objects &amp; data</a:t>
            </a: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 sz="1800" b="1" dirty="0">
                <a:solidFill>
                  <a:srgbClr val="FF0000"/>
                </a:solidFill>
                <a:latin typeface="Calibri" panose="020F0502020204030204" pitchFamily="34" charset="0"/>
                <a:cs typeface="Calibri" panose="020F0502020204030204" pitchFamily="34" charset="0"/>
              </a:rPr>
              <a:t>Explanation: Variables declared inside a class are called as data elements or data members.</a:t>
            </a:r>
            <a:endParaRPr lang="en" sz="1800"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66660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panose="020F0502020204030204" pitchFamily="34" charset="0"/>
                <a:cs typeface="Calibri" panose="020F0502020204030204" pitchFamily="34" charset="0"/>
              </a:rPr>
              <a:t>6. What will happen when the structure is declared?</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 sz="1800" dirty="0">
                <a:solidFill>
                  <a:schemeClr val="tx1"/>
                </a:solidFill>
                <a:latin typeface="Calibri" panose="020F0502020204030204" pitchFamily="34" charset="0"/>
                <a:cs typeface="Calibri" panose="020F0502020204030204" pitchFamily="34" charset="0"/>
              </a:rPr>
              <a:t>A.) it will not allocate any memory</a:t>
            </a:r>
          </a:p>
          <a:p>
            <a:endParaRPr lang="en" sz="1800" dirty="0">
              <a:solidFill>
                <a:schemeClr val="tx1"/>
              </a:solidFill>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B.) it will allocate the memory</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C.) it will be declared and initialized</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D) it will be declared</a:t>
            </a:r>
          </a:p>
          <a:p>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- 6</a:t>
            </a:r>
            <a:endParaRPr lang="en-US"/>
          </a:p>
        </p:txBody>
      </p:sp>
    </p:spTree>
    <p:extLst>
      <p:ext uri="{BB962C8B-B14F-4D97-AF65-F5344CB8AC3E}">
        <p14:creationId xmlns:p14="http://schemas.microsoft.com/office/powerpoint/2010/main" val="238337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panose="020F0502020204030204" pitchFamily="34" charset="0"/>
                <a:cs typeface="Calibri" panose="020F0502020204030204" pitchFamily="34" charset="0"/>
              </a:rPr>
              <a:t>6. What will happen when the structure is declared?</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 sz="1800" dirty="0">
                <a:solidFill>
                  <a:srgbClr val="FF0000"/>
                </a:solidFill>
                <a:latin typeface="Calibri" panose="020F0502020204030204" pitchFamily="34" charset="0"/>
                <a:cs typeface="Calibri" panose="020F0502020204030204" pitchFamily="34" charset="0"/>
              </a:rPr>
              <a:t>A.) it will not allocate any memory</a:t>
            </a:r>
          </a:p>
          <a:p>
            <a:endParaRPr lang="en" sz="1800" dirty="0">
              <a:solidFill>
                <a:srgbClr val="FF0000"/>
              </a:solidFill>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B.) it will allocate the memory</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C.) it will be declared and initialized</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D.) it will be declared</a:t>
            </a:r>
          </a:p>
          <a:p>
            <a:br>
              <a:rPr lang="en-US" sz="1800" dirty="0">
                <a:latin typeface="Calibri" panose="020F0502020204030204" pitchFamily="34" charset="0"/>
                <a:cs typeface="Calibri" panose="020F0502020204030204" pitchFamily="34" charset="0"/>
              </a:rPr>
            </a:br>
            <a:endParaRPr lang="en" sz="1800" b="1" dirty="0">
              <a:latin typeface="Calibri" panose="020F0502020204030204" pitchFamily="34" charset="0"/>
              <a:cs typeface="Calibri" panose="020F0502020204030204" pitchFamily="34" charset="0"/>
            </a:endParaRPr>
          </a:p>
          <a:p>
            <a:r>
              <a:rPr lang="en" sz="1800" b="1" dirty="0">
                <a:solidFill>
                  <a:srgbClr val="FF0000"/>
                </a:solidFill>
                <a:latin typeface="Calibri" panose="020F0502020204030204" pitchFamily="34" charset="0"/>
                <a:cs typeface="Calibri" panose="020F0502020204030204" pitchFamily="34" charset="0"/>
              </a:rPr>
              <a:t>Explanation: While the structure is declared, it will not be initialized, So it will not allocate any memory</a:t>
            </a:r>
            <a:endParaRPr lang="en" sz="1800" dirty="0">
              <a:solidFill>
                <a:srgbClr val="FF0000"/>
              </a:solidFill>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76980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panose="020F0502020204030204" pitchFamily="34" charset="0"/>
                <a:cs typeface="Calibri" panose="020F0502020204030204" pitchFamily="34" charset="0"/>
              </a:rPr>
              <a:t>7. Which of the following is a properly defined structure?</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 struct {int a;}</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B.) struct </a:t>
            </a:r>
            <a:r>
              <a:rPr lang="en-US" sz="1800" dirty="0" err="1">
                <a:latin typeface="Calibri" panose="020F0502020204030204" pitchFamily="34" charset="0"/>
                <a:cs typeface="Calibri" panose="020F0502020204030204" pitchFamily="34" charset="0"/>
              </a:rPr>
              <a:t>a_struct</a:t>
            </a:r>
            <a:r>
              <a:rPr lang="en-US" sz="1800" dirty="0">
                <a:latin typeface="Calibri" panose="020F0502020204030204" pitchFamily="34" charset="0"/>
                <a:cs typeface="Calibri" panose="020F0502020204030204" pitchFamily="34" charset="0"/>
              </a:rPr>
              <a:t> {int a;}</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 struct </a:t>
            </a:r>
            <a:r>
              <a:rPr lang="en-US" sz="1800" dirty="0" err="1">
                <a:latin typeface="Calibri" panose="020F0502020204030204" pitchFamily="34" charset="0"/>
                <a:cs typeface="Calibri" panose="020F0502020204030204" pitchFamily="34" charset="0"/>
              </a:rPr>
              <a:t>a_struct</a:t>
            </a:r>
            <a:r>
              <a:rPr lang="en-US" sz="1800" dirty="0">
                <a:latin typeface="Calibri" panose="020F0502020204030204" pitchFamily="34" charset="0"/>
                <a:cs typeface="Calibri" panose="020F0502020204030204" pitchFamily="34" charset="0"/>
              </a:rPr>
              <a:t> int a;</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D.) struct </a:t>
            </a:r>
            <a:r>
              <a:rPr lang="en-US" sz="1800" dirty="0" err="1">
                <a:latin typeface="Calibri" panose="020F0502020204030204" pitchFamily="34" charset="0"/>
                <a:cs typeface="Calibri" panose="020F0502020204030204" pitchFamily="34" charset="0"/>
              </a:rPr>
              <a:t>a_struct</a:t>
            </a:r>
            <a:r>
              <a:rPr lang="en-US" sz="1800" dirty="0">
                <a:latin typeface="Calibri" panose="020F0502020204030204" pitchFamily="34" charset="0"/>
                <a:cs typeface="Calibri" panose="020F0502020204030204" pitchFamily="34" charset="0"/>
              </a:rPr>
              <a:t> {int a;};</a:t>
            </a:r>
          </a:p>
          <a:p>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endParaRPr lang="en-US" sz="1800" b="1"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Problem-7</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54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panose="020F0502020204030204" pitchFamily="34" charset="0"/>
                <a:cs typeface="Calibri" panose="020F0502020204030204" pitchFamily="34" charset="0"/>
              </a:rPr>
              <a:t>7. Which of the following is a properly defined structure?</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 struct {int a;}</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B.) struct </a:t>
            </a:r>
            <a:r>
              <a:rPr lang="en-US" sz="1800" dirty="0" err="1">
                <a:latin typeface="Calibri" panose="020F0502020204030204" pitchFamily="34" charset="0"/>
                <a:cs typeface="Calibri" panose="020F0502020204030204" pitchFamily="34" charset="0"/>
              </a:rPr>
              <a:t>a_struct</a:t>
            </a:r>
            <a:r>
              <a:rPr lang="en-US" sz="1800" dirty="0">
                <a:latin typeface="Calibri" panose="020F0502020204030204" pitchFamily="34" charset="0"/>
                <a:cs typeface="Calibri" panose="020F0502020204030204" pitchFamily="34" charset="0"/>
              </a:rPr>
              <a:t> {int a;}</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 struct </a:t>
            </a:r>
            <a:r>
              <a:rPr lang="en-US" sz="1800" dirty="0" err="1">
                <a:latin typeface="Calibri" panose="020F0502020204030204" pitchFamily="34" charset="0"/>
                <a:cs typeface="Calibri" panose="020F0502020204030204" pitchFamily="34" charset="0"/>
              </a:rPr>
              <a:t>a_struct</a:t>
            </a:r>
            <a:r>
              <a:rPr lang="en-US" sz="1800" dirty="0">
                <a:latin typeface="Calibri" panose="020F0502020204030204" pitchFamily="34" charset="0"/>
                <a:cs typeface="Calibri" panose="020F0502020204030204" pitchFamily="34" charset="0"/>
              </a:rPr>
              <a:t> int a;</a:t>
            </a:r>
          </a:p>
          <a:p>
            <a:endParaRPr lang="en-US" sz="1800" dirty="0">
              <a:latin typeface="Calibri" panose="020F0502020204030204" pitchFamily="34" charset="0"/>
              <a:cs typeface="Calibri" panose="020F0502020204030204" pitchFamily="34" charset="0"/>
            </a:endParaRPr>
          </a:p>
          <a:p>
            <a:r>
              <a:rPr lang="en-US" sz="1800" b="1" dirty="0">
                <a:solidFill>
                  <a:srgbClr val="FF0000"/>
                </a:solidFill>
                <a:latin typeface="Calibri" panose="020F0502020204030204" pitchFamily="34" charset="0"/>
                <a:cs typeface="Calibri" panose="020F0502020204030204" pitchFamily="34" charset="0"/>
              </a:rPr>
              <a:t>D.) struct </a:t>
            </a:r>
            <a:r>
              <a:rPr lang="en-US" sz="1800" b="1" dirty="0" err="1">
                <a:solidFill>
                  <a:srgbClr val="FF0000"/>
                </a:solidFill>
                <a:latin typeface="Calibri" panose="020F0502020204030204" pitchFamily="34" charset="0"/>
                <a:cs typeface="Calibri" panose="020F0502020204030204" pitchFamily="34" charset="0"/>
              </a:rPr>
              <a:t>a_struct</a:t>
            </a:r>
            <a:r>
              <a:rPr lang="en-US" sz="1800" b="1" dirty="0">
                <a:solidFill>
                  <a:srgbClr val="FF0000"/>
                </a:solidFill>
                <a:latin typeface="Calibri" panose="020F0502020204030204" pitchFamily="34" charset="0"/>
                <a:cs typeface="Calibri" panose="020F0502020204030204" pitchFamily="34" charset="0"/>
              </a:rPr>
              <a:t> {int a;};</a:t>
            </a:r>
            <a:br>
              <a:rPr lang="en-US" sz="1600" dirty="0"/>
            </a:br>
            <a:endParaRPr lang="en-US" sz="1600" b="1" dirty="0"/>
          </a:p>
          <a:p>
            <a:r>
              <a:rPr lang="en-US" sz="1600" b="1" dirty="0">
                <a:solidFill>
                  <a:srgbClr val="FF0000"/>
                </a:solidFill>
                <a:latin typeface="Calibri" panose="020F0502020204030204" pitchFamily="34" charset="0"/>
                <a:cs typeface="Calibri" panose="020F0502020204030204" pitchFamily="34" charset="0"/>
              </a:rPr>
              <a:t>Explanation: option struct {int a;} is not correct because name of structure and ;(after declaration) are missing.  In option struct </a:t>
            </a:r>
            <a:r>
              <a:rPr lang="en-US" sz="1600" b="1" dirty="0" err="1">
                <a:solidFill>
                  <a:srgbClr val="FF0000"/>
                </a:solidFill>
                <a:latin typeface="Calibri" panose="020F0502020204030204" pitchFamily="34" charset="0"/>
                <a:cs typeface="Calibri" panose="020F0502020204030204" pitchFamily="34" charset="0"/>
              </a:rPr>
              <a:t>a_struct</a:t>
            </a:r>
            <a:r>
              <a:rPr lang="en-US" sz="1600" b="1" dirty="0">
                <a:solidFill>
                  <a:srgbClr val="FF0000"/>
                </a:solidFill>
                <a:latin typeface="Calibri" panose="020F0502020204030204" pitchFamily="34" charset="0"/>
                <a:cs typeface="Calibri" panose="020F0502020204030204" pitchFamily="34" charset="0"/>
              </a:rPr>
              <a:t> {int a;} ; is missing. In option struct </a:t>
            </a:r>
            <a:r>
              <a:rPr lang="en-US" sz="1600" b="1" dirty="0" err="1">
                <a:solidFill>
                  <a:srgbClr val="FF0000"/>
                </a:solidFill>
                <a:latin typeface="Calibri" panose="020F0502020204030204" pitchFamily="34" charset="0"/>
                <a:cs typeface="Calibri" panose="020F0502020204030204" pitchFamily="34" charset="0"/>
              </a:rPr>
              <a:t>a_struct</a:t>
            </a:r>
            <a:r>
              <a:rPr lang="en-US" sz="1600" b="1" dirty="0">
                <a:solidFill>
                  <a:srgbClr val="FF0000"/>
                </a:solidFill>
                <a:latin typeface="Calibri" panose="020F0502020204030204" pitchFamily="34" charset="0"/>
                <a:cs typeface="Calibri" panose="020F0502020204030204" pitchFamily="34" charset="0"/>
              </a:rPr>
              <a:t> int a; {} are missing.</a:t>
            </a:r>
            <a:endParaRPr lang="en" dirty="0">
              <a:solidFill>
                <a:srgbClr val="FF0000"/>
              </a:solidFill>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94395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panose="020F0502020204030204" pitchFamily="34" charset="0"/>
                <a:cs typeface="Calibri" panose="020F0502020204030204" pitchFamily="34" charset="0"/>
              </a:rPr>
              <a:t>8. Which keyword should be used to declare static variables?</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cs typeface="Calibri" panose="020F0502020204030204" pitchFamily="34" charset="0"/>
              </a:rPr>
              <a:t>A.) static</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B.) stat</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 common</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D.) const</a:t>
            </a:r>
          </a:p>
          <a:p>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endParaRPr lang="en-US" sz="1800" dirty="0">
              <a:solidFill>
                <a:srgbClr val="FF0000"/>
              </a:solidFill>
              <a:latin typeface="Calibri" panose="020F0502020204030204" pitchFamily="34" charset="0"/>
              <a:cs typeface="Calibri" panose="020F0502020204030204" pitchFamily="34" charset="0"/>
            </a:endParaRPr>
          </a:p>
          <a:p>
            <a:endParaRPr lang="en-US" sz="1800" b="1" dirty="0">
              <a:solidFill>
                <a:srgbClr val="FF0000"/>
              </a:solidFill>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Problem-8</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panose="020F0502020204030204" pitchFamily="34" charset="0"/>
                <a:cs typeface="Calibri" panose="020F0502020204030204" pitchFamily="34" charset="0"/>
              </a:rPr>
              <a:t>A) Features of IO stream</a:t>
            </a:r>
          </a:p>
          <a:p>
            <a:pPr marL="76200">
              <a:lnSpc>
                <a:spcPct val="200000"/>
              </a:lnSpc>
              <a:buSzPts val="2400"/>
            </a:pPr>
            <a:r>
              <a:rPr lang="en" sz="1800" dirty="0">
                <a:latin typeface="Calibri" panose="020F0502020204030204" pitchFamily="34" charset="0"/>
                <a:cs typeface="Calibri" panose="020F0502020204030204" pitchFamily="34" charset="0"/>
              </a:rPr>
              <a:t>B) Reading writing data using cin cout</a:t>
            </a:r>
          </a:p>
          <a:p>
            <a:pPr marL="76200">
              <a:lnSpc>
                <a:spcPct val="200000"/>
              </a:lnSpc>
              <a:buSzPts val="2400"/>
            </a:pPr>
            <a:r>
              <a:rPr lang="en" sz="1800" dirty="0">
                <a:latin typeface="Calibri" panose="020F0502020204030204" pitchFamily="34" charset="0"/>
                <a:cs typeface="Calibri" panose="020F0502020204030204" pitchFamily="34" charset="0"/>
              </a:rPr>
              <a:t>C) Creating classes</a:t>
            </a:r>
          </a:p>
          <a:p>
            <a:pPr marL="76200">
              <a:lnSpc>
                <a:spcPct val="200000"/>
              </a:lnSpc>
              <a:buSzPts val="2400"/>
            </a:pPr>
            <a:r>
              <a:rPr lang="en" sz="1800" dirty="0">
                <a:latin typeface="Calibri" panose="020F0502020204030204" pitchFamily="34" charset="0"/>
                <a:cs typeface="Calibri" panose="020F0502020204030204" pitchFamily="34" charset="0"/>
              </a:rPr>
              <a:t>D) Class objects and member funtions</a:t>
            </a:r>
          </a:p>
          <a:p>
            <a:pPr marL="76200">
              <a:lnSpc>
                <a:spcPct val="200000"/>
              </a:lnSpc>
              <a:buSzPts val="2400"/>
            </a:pPr>
            <a:r>
              <a:rPr lang="en" sz="1800" dirty="0">
                <a:latin typeface="Calibri" panose="020F0502020204030204" pitchFamily="34" charset="0"/>
                <a:cs typeface="Calibri" panose="020F0502020204030204" pitchFamily="34" charset="0"/>
              </a:rPr>
              <a:t>E) Difference between structures and union</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panose="020F0502020204030204" pitchFamily="34" charset="0"/>
                <a:cs typeface="Calibri" panose="020F0502020204030204" pitchFamily="34" charset="0"/>
              </a:rPr>
              <a:t>8. Which keyword should be used to declare static variables?</a:t>
            </a: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b="1" dirty="0">
                <a:solidFill>
                  <a:srgbClr val="FF0000"/>
                </a:solidFill>
                <a:latin typeface="Calibri" panose="020F0502020204030204" pitchFamily="34" charset="0"/>
                <a:cs typeface="Calibri" panose="020F0502020204030204" pitchFamily="34" charset="0"/>
              </a:rPr>
              <a:t>A.) static</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B.) stat</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 common</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D.) const</a:t>
            </a:r>
          </a:p>
          <a:p>
            <a:endParaRPr lang="en-US" sz="1800" dirty="0">
              <a:latin typeface="Calibri" panose="020F0502020204030204" pitchFamily="34" charset="0"/>
              <a:cs typeface="Calibri" panose="020F0502020204030204" pitchFamily="34" charset="0"/>
            </a:endParaRPr>
          </a:p>
          <a:p>
            <a:r>
              <a:rPr lang="en-US" sz="1600" b="1" dirty="0">
                <a:solidFill>
                  <a:srgbClr val="FF0000"/>
                </a:solidFill>
                <a:latin typeface="Calibri" panose="020F0502020204030204" pitchFamily="34" charset="0"/>
                <a:cs typeface="Calibri" panose="020F0502020204030204" pitchFamily="34" charset="0"/>
              </a:rPr>
              <a:t>Answer: a</a:t>
            </a:r>
            <a:endParaRPr lang="en" sz="1600" dirty="0">
              <a:solidFill>
                <a:srgbClr val="FF0000"/>
              </a:solidFill>
              <a:latin typeface="Calibri" panose="020F0502020204030204" pitchFamily="34" charset="0"/>
              <a:cs typeface="Calibri" panose="020F0502020204030204" pitchFamily="34" charset="0"/>
            </a:endParaRPr>
          </a:p>
          <a:p>
            <a:r>
              <a:rPr lang="en-US" sz="1600" b="1" dirty="0">
                <a:solidFill>
                  <a:srgbClr val="FF0000"/>
                </a:solidFill>
                <a:latin typeface="Calibri" panose="020F0502020204030204" pitchFamily="34" charset="0"/>
                <a:cs typeface="Calibri" panose="020F0502020204030204" pitchFamily="34" charset="0"/>
              </a:rPr>
              <a:t>Explanation: The keyword used to declare static variables is static. This is must be used while declaring the static variables.  The compiler can make variables static if and only if they are mentioned with static keyword.</a:t>
            </a:r>
            <a:endParaRPr lang="en" sz="1600" dirty="0">
              <a:solidFill>
                <a:srgbClr val="FF0000"/>
              </a:solidFill>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21245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panose="020F0502020204030204" pitchFamily="34" charset="0"/>
                <a:cs typeface="Calibri" panose="020F0502020204030204" pitchFamily="34" charset="0"/>
              </a:rPr>
              <a:t>9.The static data member ______________________</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 Must be defined inside the class.</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B.) Must be defined outside the class.</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 Must be defined in main function.</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D.) Must be defined using constructor.</a:t>
            </a: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Problem-9</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712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panose="020F0502020204030204" pitchFamily="34" charset="0"/>
                <a:cs typeface="Calibri" panose="020F0502020204030204" pitchFamily="34" charset="0"/>
              </a:rPr>
              <a:t>9.The static data member ______________________</a:t>
            </a: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 Must be defined inside the class.</a:t>
            </a:r>
          </a:p>
          <a:p>
            <a:endParaRPr lang="en-US" sz="1800" dirty="0">
              <a:latin typeface="Calibri" panose="020F0502020204030204" pitchFamily="34" charset="0"/>
              <a:cs typeface="Calibri" panose="020F0502020204030204" pitchFamily="34" charset="0"/>
            </a:endParaRPr>
          </a:p>
          <a:p>
            <a:r>
              <a:rPr lang="en-US" sz="1800" b="1" dirty="0">
                <a:solidFill>
                  <a:srgbClr val="FF0000"/>
                </a:solidFill>
                <a:latin typeface="Calibri" panose="020F0502020204030204" pitchFamily="34" charset="0"/>
                <a:cs typeface="Calibri" panose="020F0502020204030204" pitchFamily="34" charset="0"/>
              </a:rPr>
              <a:t>B.) Must be defined outside the class.</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 Must be defined in main function.</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D.) Must be defined using constructor.</a:t>
            </a:r>
          </a:p>
          <a:p>
            <a:endParaRPr lang="en-US" sz="1800" dirty="0">
              <a:latin typeface="Calibri" panose="020F0502020204030204" pitchFamily="34" charset="0"/>
              <a:cs typeface="Calibri" panose="020F0502020204030204" pitchFamily="34" charset="0"/>
            </a:endParaRPr>
          </a:p>
          <a:p>
            <a:r>
              <a:rPr lang="en-US" sz="1800" b="1" dirty="0">
                <a:solidFill>
                  <a:srgbClr val="FF0000"/>
                </a:solidFill>
                <a:latin typeface="Calibri" panose="020F0502020204030204" pitchFamily="34" charset="0"/>
                <a:cs typeface="Calibri" panose="020F0502020204030204" pitchFamily="34" charset="0"/>
              </a:rPr>
              <a:t>Answer: b</a:t>
            </a:r>
            <a:endParaRPr lang="en" sz="1800" dirty="0">
              <a:solidFill>
                <a:srgbClr val="FF0000"/>
              </a:solidFill>
              <a:latin typeface="Calibri" panose="020F0502020204030204" pitchFamily="34" charset="0"/>
              <a:cs typeface="Calibri" panose="020F0502020204030204" pitchFamily="34" charset="0"/>
            </a:endParaRPr>
          </a:p>
          <a:p>
            <a:r>
              <a:rPr lang="en-US" sz="1800" b="1" dirty="0">
                <a:solidFill>
                  <a:srgbClr val="FF0000"/>
                </a:solidFill>
                <a:latin typeface="Calibri" panose="020F0502020204030204" pitchFamily="34" charset="0"/>
                <a:cs typeface="Calibri" panose="020F0502020204030204" pitchFamily="34" charset="0"/>
              </a:rPr>
              <a:t>Explanation: The static data members must be defined outside the class. Since these are common to all the objects and should be created only once, they must not be defined in the constructor</a:t>
            </a:r>
            <a:endParaRPr lang="en" sz="1800" dirty="0">
              <a:solidFill>
                <a:srgbClr val="FF0000"/>
              </a:solidFill>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Solution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panose="020F0502020204030204" pitchFamily="34" charset="0"/>
                <a:cs typeface="Calibri" panose="020F0502020204030204" pitchFamily="34" charset="0"/>
              </a:rPr>
              <a:t>10.If object of class are created, then the static data members can be accessed ____________</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 Using dot operator</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B.) Using arrow operator</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 Using colon</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D.) Using dot or arrow operator</a:t>
            </a: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endParaRPr lang="en-US" sz="1800" b="1" dirty="0">
              <a:solidFill>
                <a:srgbClr val="FF0000"/>
              </a:solidFill>
              <a:latin typeface="Calibri" panose="020F0502020204030204" pitchFamily="34" charset="0"/>
              <a:cs typeface="Calibri" panose="020F0502020204030204" pitchFamily="34" charset="0"/>
            </a:endParaRPr>
          </a:p>
          <a:p>
            <a:endParaRPr lang="en-US" sz="1800" b="1"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Problem-10</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800" b="1" dirty="0">
                <a:latin typeface="Calibri" panose="020F0502020204030204" pitchFamily="34" charset="0"/>
                <a:cs typeface="Calibri" panose="020F0502020204030204" pitchFamily="34" charset="0"/>
              </a:rPr>
              <a:t>10.If object of class are created, then the static data members can be accessed ____________</a:t>
            </a: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 Using dot operator</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B.) Using arrow operator</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 Using colon</a:t>
            </a:r>
          </a:p>
          <a:p>
            <a:endParaRPr lang="en-US" sz="1800" b="1" dirty="0">
              <a:solidFill>
                <a:srgbClr val="FF0000"/>
              </a:solidFill>
              <a:latin typeface="Calibri" panose="020F0502020204030204" pitchFamily="34" charset="0"/>
              <a:cs typeface="Calibri" panose="020F0502020204030204" pitchFamily="34" charset="0"/>
            </a:endParaRPr>
          </a:p>
          <a:p>
            <a:r>
              <a:rPr lang="en-US" sz="1800" b="1" dirty="0">
                <a:solidFill>
                  <a:srgbClr val="FF0000"/>
                </a:solidFill>
                <a:latin typeface="Calibri" panose="020F0502020204030204" pitchFamily="34" charset="0"/>
                <a:cs typeface="Calibri" panose="020F0502020204030204" pitchFamily="34" charset="0"/>
              </a:rPr>
              <a:t>D.) Using dot or arrow operator</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US" sz="1800" b="1" dirty="0">
                <a:solidFill>
                  <a:srgbClr val="FF0000"/>
                </a:solidFill>
                <a:latin typeface="Calibri" panose="020F0502020204030204" pitchFamily="34" charset="0"/>
                <a:cs typeface="Calibri" panose="020F0502020204030204" pitchFamily="34" charset="0"/>
              </a:rPr>
              <a:t>Explanation: The static data members can be accessed in usual way as other members are accessed using the objects. The dot operator is used generally. Arrow can be used with the pointers.</a:t>
            </a:r>
            <a:endParaRPr lang="en-US" sz="1800" dirty="0">
              <a:solidFill>
                <a:srgbClr val="FF0000"/>
              </a:solidFill>
              <a:latin typeface="Calibri" panose="020F0502020204030204" pitchFamily="34" charset="0"/>
              <a:cs typeface="Calibri" panose="020F0502020204030204" pitchFamily="34" charset="0"/>
            </a:endParaRPr>
          </a:p>
          <a:p>
            <a:endParaRPr lang="en-US" sz="1800" b="1"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Soultion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Problem - 1</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 sz="1600" b="1" dirty="0">
                <a:latin typeface="Calibri"/>
              </a:rPr>
              <a:t>1.Which of the following statement is correct  about </a:t>
            </a:r>
            <a:r>
              <a:rPr lang="en" sz="1600" b="1" dirty="0" err="1">
                <a:latin typeface="Calibri"/>
              </a:rPr>
              <a:t>cout</a:t>
            </a:r>
            <a:r>
              <a:rPr lang="en" sz="1600" b="1" dirty="0">
                <a:latin typeface="Calibri"/>
              </a:rPr>
              <a:t>?</a:t>
            </a:r>
            <a:endParaRPr lang="en-US" sz="1600" dirty="0">
              <a:latin typeface="Calibri"/>
            </a:endParaRPr>
          </a:p>
          <a:p>
            <a:br>
              <a:rPr lang="en-US" sz="1800" dirty="0"/>
            </a:br>
            <a:endParaRPr lang="en-US" sz="1600" dirty="0">
              <a:latin typeface="Calibri"/>
            </a:endParaRPr>
          </a:p>
          <a:p>
            <a:r>
              <a:rPr lang="en" sz="1600" dirty="0">
                <a:latin typeface="Calibri"/>
              </a:rPr>
              <a:t>A.It is an instance of the iostream class.</a:t>
            </a:r>
          </a:p>
          <a:p>
            <a:endParaRPr lang="en" sz="1600" dirty="0">
              <a:latin typeface="Calibri"/>
            </a:endParaRPr>
          </a:p>
          <a:p>
            <a:r>
              <a:rPr lang="en" sz="1600" dirty="0" err="1">
                <a:latin typeface="Calibri"/>
              </a:rPr>
              <a:t>B.It</a:t>
            </a:r>
            <a:r>
              <a:rPr lang="en" sz="1600" dirty="0">
                <a:latin typeface="Calibri"/>
              </a:rPr>
              <a:t> is used to display output on the screen.</a:t>
            </a:r>
          </a:p>
          <a:p>
            <a:endParaRPr lang="en" sz="1600" dirty="0">
              <a:latin typeface="Calibri"/>
            </a:endParaRPr>
          </a:p>
          <a:p>
            <a:r>
              <a:rPr lang="en" sz="1600" dirty="0" err="1">
                <a:latin typeface="Calibri"/>
              </a:rPr>
              <a:t>C.The</a:t>
            </a:r>
            <a:r>
              <a:rPr lang="en" sz="1600" dirty="0">
                <a:latin typeface="Calibri"/>
              </a:rPr>
              <a:t> data displayed should be displayed in &gt;&gt;.</a:t>
            </a:r>
          </a:p>
          <a:p>
            <a:endParaRPr lang="en" sz="1600" dirty="0">
              <a:latin typeface="Calibri"/>
            </a:endParaRPr>
          </a:p>
          <a:p>
            <a:r>
              <a:rPr lang="en" sz="1600" dirty="0">
                <a:latin typeface="Calibri"/>
              </a:rPr>
              <a:t>D. Option 1 and 2 in correct.</a:t>
            </a:r>
          </a:p>
          <a:p>
            <a:pPr marL="114300"/>
            <a:br>
              <a:rPr lang="en" sz="1600" dirty="0">
                <a:latin typeface="Calibri"/>
              </a:rPr>
            </a:br>
            <a:r>
              <a:rPr lang="en" sz="1600" dirty="0">
                <a:latin typeface="Calibri"/>
              </a:rPr>
              <a:t>          </a:t>
            </a:r>
          </a:p>
          <a:p>
            <a:pPr marL="114300"/>
            <a:endParaRPr lang="en" sz="1600" dirty="0">
              <a:latin typeface="Calibri"/>
            </a:endParaRPr>
          </a:p>
          <a:p>
            <a:pPr marL="114300"/>
            <a:endParaRPr lang="en" sz="1600" dirty="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 sz="1800" b="1" dirty="0">
                <a:latin typeface="Calibri"/>
                <a:cs typeface="Calibri"/>
              </a:rPr>
              <a:t>1.Which of the following statement is correct  about </a:t>
            </a:r>
            <a:r>
              <a:rPr lang="en" sz="1800" b="1" dirty="0" err="1">
                <a:latin typeface="Calibri"/>
                <a:cs typeface="Calibri"/>
              </a:rPr>
              <a:t>cout</a:t>
            </a:r>
            <a:r>
              <a:rPr lang="en" sz="1800" b="1" dirty="0">
                <a:latin typeface="Calibri"/>
                <a:cs typeface="Calibri"/>
              </a:rPr>
              <a:t>?</a:t>
            </a:r>
            <a:endParaRPr lang="en-US" sz="1800" dirty="0"/>
          </a:p>
          <a:p>
            <a:br>
              <a:rPr lang="en-US" sz="1800" dirty="0"/>
            </a:br>
            <a:endParaRPr lang="en-US" sz="1800" dirty="0"/>
          </a:p>
          <a:p>
            <a:r>
              <a:rPr lang="en" sz="1800" dirty="0" err="1">
                <a:latin typeface="Calibri"/>
                <a:cs typeface="Calibri"/>
              </a:rPr>
              <a:t>A.It</a:t>
            </a:r>
            <a:r>
              <a:rPr lang="en" sz="1800" dirty="0">
                <a:latin typeface="Calibri"/>
                <a:cs typeface="Calibri"/>
              </a:rPr>
              <a:t> is an instance of the </a:t>
            </a:r>
            <a:r>
              <a:rPr lang="en" sz="1800" dirty="0" err="1">
                <a:latin typeface="Calibri"/>
                <a:cs typeface="Calibri"/>
              </a:rPr>
              <a:t>ostream</a:t>
            </a:r>
            <a:r>
              <a:rPr lang="en" sz="1800" dirty="0">
                <a:latin typeface="Calibri"/>
                <a:cs typeface="Calibri"/>
              </a:rPr>
              <a:t> class.</a:t>
            </a:r>
            <a:endParaRPr lang="en-US" sz="1800" dirty="0"/>
          </a:p>
          <a:p>
            <a:endParaRPr lang="en" sz="1800" dirty="0"/>
          </a:p>
          <a:p>
            <a:r>
              <a:rPr lang="en" sz="1800" dirty="0" err="1">
                <a:latin typeface="Calibri"/>
                <a:cs typeface="Calibri"/>
              </a:rPr>
              <a:t>B.It</a:t>
            </a:r>
            <a:r>
              <a:rPr lang="en" sz="1800" dirty="0">
                <a:latin typeface="Calibri"/>
                <a:cs typeface="Calibri"/>
              </a:rPr>
              <a:t> is used to display output on the screen.</a:t>
            </a:r>
            <a:endParaRPr lang="en-US" sz="1800" dirty="0">
              <a:latin typeface="Calibri"/>
              <a:cs typeface="Calibri"/>
            </a:endParaRPr>
          </a:p>
          <a:p>
            <a:endParaRPr lang="en" sz="1800" dirty="0"/>
          </a:p>
          <a:p>
            <a:r>
              <a:rPr lang="en" sz="1800" dirty="0" err="1">
                <a:latin typeface="Calibri"/>
                <a:cs typeface="Calibri"/>
              </a:rPr>
              <a:t>C.The</a:t>
            </a:r>
            <a:r>
              <a:rPr lang="en" sz="1800" dirty="0">
                <a:latin typeface="Calibri"/>
                <a:cs typeface="Calibri"/>
              </a:rPr>
              <a:t> data displayed should be displayed in &gt;&gt;.</a:t>
            </a:r>
            <a:endParaRPr lang="en-US" sz="1800" dirty="0"/>
          </a:p>
          <a:p>
            <a:endParaRPr lang="en" sz="1800" b="1" dirty="0">
              <a:solidFill>
                <a:srgbClr val="FF0000"/>
              </a:solidFill>
            </a:endParaRPr>
          </a:p>
          <a:p>
            <a:r>
              <a:rPr lang="en" sz="1800" b="1" dirty="0">
                <a:solidFill>
                  <a:srgbClr val="FF0000"/>
                </a:solidFill>
                <a:latin typeface="Calibri"/>
                <a:cs typeface="Calibri"/>
              </a:rPr>
              <a:t>D. Option 1 and 2 in correct.</a:t>
            </a:r>
            <a:endParaRPr lang="en-US" sz="1800" b="1" dirty="0">
              <a:solidFill>
                <a:srgbClr val="FF0000"/>
              </a:solidFill>
              <a:latin typeface="Calibri"/>
              <a:cs typeface="Calibri"/>
            </a:endParaRPr>
          </a:p>
          <a:p>
            <a:pPr marL="114300"/>
            <a:br>
              <a:rPr lang="en-US" sz="1800" dirty="0"/>
            </a:br>
            <a:r>
              <a:rPr lang="en" sz="1800" dirty="0">
                <a:latin typeface="Calibri"/>
                <a:cs typeface="Calibri"/>
              </a:rPr>
              <a:t>          </a:t>
            </a:r>
            <a:endParaRPr lang="en-US" sz="1800" dirty="0"/>
          </a:p>
          <a:p>
            <a:pPr marL="114300"/>
            <a:endParaRPr lang="en" sz="1800" dirty="0"/>
          </a:p>
          <a:p>
            <a:pPr marL="114300"/>
            <a:endParaRPr lang="en"/>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246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2.How does the object is created?</a:t>
            </a:r>
            <a:endParaRPr lang="en-US" sz="1600" dirty="0">
              <a:latin typeface="Calibri"/>
            </a:endParaRPr>
          </a:p>
          <a:p>
            <a:br>
              <a:rPr lang="en-US" sz="1600" dirty="0"/>
            </a:br>
            <a:endParaRPr lang="en-US" sz="1600" dirty="0">
              <a:latin typeface="Calibri"/>
            </a:endParaRPr>
          </a:p>
          <a:p>
            <a:r>
              <a:rPr lang="en" sz="1600" dirty="0">
                <a:latin typeface="Calibri"/>
              </a:rPr>
              <a:t>A. Class</a:t>
            </a:r>
          </a:p>
          <a:p>
            <a:endParaRPr lang="en" sz="1600" dirty="0">
              <a:latin typeface="Calibri"/>
            </a:endParaRPr>
          </a:p>
          <a:p>
            <a:r>
              <a:rPr lang="en" sz="1600" dirty="0">
                <a:latin typeface="Calibri"/>
              </a:rPr>
              <a:t>B. Constructor</a:t>
            </a:r>
          </a:p>
          <a:p>
            <a:endParaRPr lang="en" sz="1600" dirty="0">
              <a:latin typeface="Calibri"/>
            </a:endParaRPr>
          </a:p>
          <a:p>
            <a:r>
              <a:rPr lang="en" sz="1600" dirty="0">
                <a:latin typeface="Calibri"/>
              </a:rPr>
              <a:t>C. Destructors</a:t>
            </a:r>
          </a:p>
          <a:p>
            <a:endParaRPr lang="en" sz="1600" dirty="0">
              <a:latin typeface="Calibri"/>
            </a:endParaRPr>
          </a:p>
          <a:p>
            <a:r>
              <a:rPr lang="en" sz="1600" dirty="0">
                <a:latin typeface="Calibri"/>
              </a:rPr>
              <a:t>D. Attributes</a:t>
            </a:r>
          </a:p>
          <a:p>
            <a:br>
              <a:rPr lang="en-US" sz="1600" dirty="0"/>
            </a:br>
            <a:endParaRPr lang="en-US" sz="1600" dirty="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Problem - 2</a:t>
            </a:r>
          </a:p>
        </p:txBody>
      </p:sp>
    </p:spTree>
    <p:extLst>
      <p:ext uri="{BB962C8B-B14F-4D97-AF65-F5344CB8AC3E}">
        <p14:creationId xmlns:p14="http://schemas.microsoft.com/office/powerpoint/2010/main" val="28896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2.How does the object is created?</a:t>
            </a:r>
            <a:endParaRPr lang="en-US" sz="1600" dirty="0">
              <a:latin typeface="Calibri"/>
              <a:cs typeface="Calibri"/>
            </a:endParaRPr>
          </a:p>
          <a:p>
            <a:br>
              <a:rPr lang="en-US" sz="1600" dirty="0"/>
            </a:br>
            <a:endParaRPr lang="en-US" sz="1600" dirty="0"/>
          </a:p>
          <a:p>
            <a:r>
              <a:rPr lang="en" sz="1600" b="1" dirty="0">
                <a:solidFill>
                  <a:srgbClr val="FF0000"/>
                </a:solidFill>
                <a:latin typeface="Calibri"/>
                <a:cs typeface="Calibri"/>
              </a:rPr>
              <a:t>A. Class</a:t>
            </a:r>
            <a:endParaRPr lang="en-US" sz="1600" b="1" dirty="0">
              <a:solidFill>
                <a:srgbClr val="FF0000"/>
              </a:solidFill>
              <a:latin typeface="Calibri"/>
              <a:cs typeface="Calibri"/>
            </a:endParaRPr>
          </a:p>
          <a:p>
            <a:endParaRPr lang="en" sz="1600" dirty="0"/>
          </a:p>
          <a:p>
            <a:r>
              <a:rPr lang="en" sz="1600" dirty="0">
                <a:latin typeface="Calibri"/>
                <a:cs typeface="Calibri"/>
              </a:rPr>
              <a:t>B. Constructor</a:t>
            </a:r>
            <a:endParaRPr lang="en-US" sz="1600" dirty="0"/>
          </a:p>
          <a:p>
            <a:endParaRPr lang="en" sz="1600" dirty="0"/>
          </a:p>
          <a:p>
            <a:r>
              <a:rPr lang="en" sz="1600" dirty="0">
                <a:latin typeface="Calibri"/>
                <a:cs typeface="Calibri"/>
              </a:rPr>
              <a:t>C. Destructors</a:t>
            </a:r>
            <a:endParaRPr lang="en-US" sz="1600" dirty="0"/>
          </a:p>
          <a:p>
            <a:endParaRPr lang="en" sz="1600" dirty="0"/>
          </a:p>
          <a:p>
            <a:r>
              <a:rPr lang="en" sz="1600" dirty="0">
                <a:latin typeface="Calibri"/>
                <a:cs typeface="Calibri"/>
              </a:rPr>
              <a:t>D. Attributes</a:t>
            </a:r>
            <a:endParaRPr lang="en-US" sz="1600" dirty="0"/>
          </a:p>
          <a:p>
            <a:br>
              <a:rPr lang="en-US" sz="1600" dirty="0"/>
            </a:br>
            <a:endParaRPr lang="en-US" sz="1600" dirty="0"/>
          </a:p>
          <a:p>
            <a:endParaRPr lang="en" sz="1600" b="1" dirty="0">
              <a:latin typeface="Calibri"/>
              <a:cs typeface="Calibri"/>
            </a:endParaRPr>
          </a:p>
          <a:p>
            <a:r>
              <a:rPr lang="en" sz="1600" b="1" dirty="0">
                <a:solidFill>
                  <a:srgbClr val="FF0000"/>
                </a:solidFill>
                <a:latin typeface="Calibri"/>
                <a:cs typeface="Calibri"/>
              </a:rPr>
              <a:t>Explanation: In class, only all the listed items except class will be declared.</a:t>
            </a:r>
            <a:endParaRPr lang="en" sz="1600" dirty="0">
              <a:solidFill>
                <a:srgbClr val="FF0000"/>
              </a:solidFill>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1313406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3. Which of the following is not correct (in C++) ?</a:t>
            </a:r>
            <a:endParaRPr lang="en-US" sz="1600" dirty="0">
              <a:latin typeface="Calibri"/>
            </a:endParaRPr>
          </a:p>
          <a:p>
            <a:br>
              <a:rPr lang="en-US" sz="1600" dirty="0"/>
            </a:br>
            <a:endParaRPr lang="en-US" sz="1600" dirty="0">
              <a:latin typeface="Calibri"/>
            </a:endParaRPr>
          </a:p>
          <a:p>
            <a:r>
              <a:rPr lang="en" sz="1600" dirty="0">
                <a:latin typeface="Calibri"/>
              </a:rPr>
              <a:t>A.) Class templates and function templates are instantiated in the same way .</a:t>
            </a:r>
          </a:p>
          <a:p>
            <a:endParaRPr lang="en" sz="1600" dirty="0">
              <a:latin typeface="Calibri"/>
            </a:endParaRPr>
          </a:p>
          <a:p>
            <a:r>
              <a:rPr lang="en" sz="1600" dirty="0">
                <a:latin typeface="Calibri"/>
              </a:rPr>
              <a:t>B.) Class templates differ from function templates in the way they are initiated. </a:t>
            </a:r>
          </a:p>
          <a:p>
            <a:endParaRPr lang="en" sz="1600" dirty="0">
              <a:latin typeface="Calibri"/>
            </a:endParaRPr>
          </a:p>
          <a:p>
            <a:r>
              <a:rPr lang="en" sz="1600" dirty="0">
                <a:latin typeface="Calibri"/>
              </a:rPr>
              <a:t>C.) Class template is initiated by defining an object using the template argument. </a:t>
            </a:r>
          </a:p>
          <a:p>
            <a:endParaRPr lang="en" sz="1600" dirty="0">
              <a:latin typeface="Calibri"/>
            </a:endParaRPr>
          </a:p>
          <a:p>
            <a:r>
              <a:rPr lang="en" sz="1600" dirty="0">
                <a:latin typeface="Calibri"/>
              </a:rPr>
              <a:t>D.) Class templates are generally used for storage classes.</a:t>
            </a:r>
          </a:p>
          <a:p>
            <a:endParaRPr lang="en-US" sz="1600" dirty="0"/>
          </a:p>
          <a:p>
            <a:r>
              <a:rPr lang="en" sz="1600" dirty="0">
                <a:latin typeface="Calibri"/>
              </a:rPr>
              <a:t>A. i</a:t>
            </a:r>
          </a:p>
          <a:p>
            <a:r>
              <a:rPr lang="en" sz="1600" dirty="0">
                <a:latin typeface="Calibri"/>
              </a:rPr>
              <a:t>B. </a:t>
            </a:r>
            <a:r>
              <a:rPr lang="en" sz="1600" dirty="0" err="1">
                <a:latin typeface="Calibri"/>
              </a:rPr>
              <a:t>i</a:t>
            </a:r>
            <a:r>
              <a:rPr lang="en" sz="1600" dirty="0">
                <a:latin typeface="Calibri"/>
              </a:rPr>
              <a:t> &amp; ii</a:t>
            </a:r>
          </a:p>
          <a:p>
            <a:r>
              <a:rPr lang="en" sz="1600" dirty="0">
                <a:latin typeface="Calibri"/>
              </a:rPr>
              <a:t>C. ii ,iii, iv</a:t>
            </a:r>
          </a:p>
          <a:p>
            <a:r>
              <a:rPr lang="en" sz="1600" dirty="0">
                <a:latin typeface="Calibri"/>
              </a:rPr>
              <a:t>D. iv</a:t>
            </a:r>
          </a:p>
          <a:p>
            <a:endParaRPr lang="en" sz="1600" dirty="0">
              <a:latin typeface="Calibri"/>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Problem - 3</a:t>
            </a:r>
            <a:endParaRPr lang="en-US" dirty="0"/>
          </a:p>
        </p:txBody>
      </p:sp>
    </p:spTree>
    <p:extLst>
      <p:ext uri="{BB962C8B-B14F-4D97-AF65-F5344CB8AC3E}">
        <p14:creationId xmlns:p14="http://schemas.microsoft.com/office/powerpoint/2010/main" val="77690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sym typeface="Calibri"/>
              </a:rPr>
              <a:t>MCQ Practice </a:t>
            </a:r>
            <a:r>
              <a:rPr lang="en" sz="2000" dirty="0">
                <a:latin typeface="Calibri" panose="020F0502020204030204" pitchFamily="34" charset="0"/>
                <a:cs typeface="Calibri" panose="020F0502020204030204" pitchFamily="34" charset="0"/>
              </a:rPr>
              <a:t>Questions</a:t>
            </a:r>
            <a:endParaRPr lang="en-US" sz="2000" dirty="0">
              <a:latin typeface="Calibri" panose="020F0502020204030204" pitchFamily="34" charset="0"/>
              <a:ea typeface="Calibri"/>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Theory Practice Question</a:t>
            </a:r>
            <a:endParaRPr lang="en-US"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Coding Practice Question</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Q&amp;A Time</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3. Which of the following is not correct (in C++) ?</a:t>
            </a:r>
            <a:endParaRPr lang="en-US" sz="1600" dirty="0"/>
          </a:p>
          <a:p>
            <a:br>
              <a:rPr lang="en-US" sz="1600" dirty="0"/>
            </a:br>
            <a:r>
              <a:rPr lang="en" sz="1600" dirty="0">
                <a:latin typeface="Calibri"/>
                <a:cs typeface="Calibri"/>
              </a:rPr>
              <a:t>A.) Class templates and function templates are instantiated in the same way .</a:t>
            </a:r>
            <a:endParaRPr lang="en-US" sz="1600" dirty="0"/>
          </a:p>
          <a:p>
            <a:endParaRPr lang="en" sz="1600" dirty="0"/>
          </a:p>
          <a:p>
            <a:r>
              <a:rPr lang="en" sz="1600" dirty="0">
                <a:latin typeface="Calibri"/>
                <a:cs typeface="Calibri"/>
              </a:rPr>
              <a:t>B.) Class templates differ from function templates in the way they are initiated. </a:t>
            </a:r>
            <a:endParaRPr lang="en-US" sz="1600" dirty="0"/>
          </a:p>
          <a:p>
            <a:endParaRPr lang="en" sz="1600" dirty="0"/>
          </a:p>
          <a:p>
            <a:r>
              <a:rPr lang="en" sz="1600" dirty="0">
                <a:latin typeface="Calibri"/>
                <a:cs typeface="Calibri"/>
              </a:rPr>
              <a:t>C.) Class template is initiated by defining an object using the template argument. </a:t>
            </a:r>
            <a:endParaRPr lang="en-US" sz="1600" dirty="0"/>
          </a:p>
          <a:p>
            <a:endParaRPr lang="en" sz="1600" dirty="0"/>
          </a:p>
          <a:p>
            <a:r>
              <a:rPr lang="en" sz="1600" dirty="0">
                <a:latin typeface="Calibri"/>
                <a:cs typeface="Calibri"/>
              </a:rPr>
              <a:t>D.) Class templates are generally used for storage classes.</a:t>
            </a:r>
            <a:endParaRPr lang="en-US" sz="1600" dirty="0"/>
          </a:p>
          <a:p>
            <a:endParaRPr lang="en-US" sz="1600" dirty="0"/>
          </a:p>
          <a:p>
            <a:r>
              <a:rPr lang="en" sz="1600" dirty="0">
                <a:latin typeface="Calibri"/>
                <a:cs typeface="Calibri"/>
              </a:rPr>
              <a:t>A. </a:t>
            </a:r>
            <a:r>
              <a:rPr lang="en" sz="1600" dirty="0" err="1">
                <a:latin typeface="Calibri"/>
                <a:cs typeface="Calibri"/>
              </a:rPr>
              <a:t>i</a:t>
            </a:r>
            <a:endParaRPr lang="en" sz="1600" dirty="0" err="1"/>
          </a:p>
          <a:p>
            <a:r>
              <a:rPr lang="en" sz="1600" dirty="0">
                <a:latin typeface="Calibri"/>
                <a:cs typeface="Calibri"/>
              </a:rPr>
              <a:t>B. </a:t>
            </a:r>
            <a:r>
              <a:rPr lang="en" sz="1600" dirty="0" err="1">
                <a:latin typeface="Calibri"/>
                <a:cs typeface="Calibri"/>
              </a:rPr>
              <a:t>i</a:t>
            </a:r>
            <a:r>
              <a:rPr lang="en" sz="1600" dirty="0">
                <a:latin typeface="Calibri"/>
                <a:cs typeface="Calibri"/>
              </a:rPr>
              <a:t> &amp; ii</a:t>
            </a:r>
            <a:endParaRPr lang="en-US" sz="1600" dirty="0"/>
          </a:p>
          <a:p>
            <a:r>
              <a:rPr lang="en" sz="1600" b="1" dirty="0">
                <a:solidFill>
                  <a:srgbClr val="FF0000"/>
                </a:solidFill>
                <a:latin typeface="Calibri"/>
                <a:cs typeface="Calibri"/>
              </a:rPr>
              <a:t>C. ii ,iii, iv</a:t>
            </a:r>
            <a:endParaRPr lang="en-US" sz="1600" b="1" dirty="0">
              <a:solidFill>
                <a:srgbClr val="FF0000"/>
              </a:solidFill>
            </a:endParaRPr>
          </a:p>
          <a:p>
            <a:r>
              <a:rPr lang="en" sz="1600" dirty="0">
                <a:latin typeface="Calibri"/>
                <a:cs typeface="Calibri"/>
              </a:rPr>
              <a:t>D. </a:t>
            </a:r>
            <a:r>
              <a:rPr lang="en-IN" sz="1600" dirty="0">
                <a:latin typeface="Calibri"/>
                <a:cs typeface="Calibri"/>
              </a:rPr>
              <a:t>I</a:t>
            </a:r>
            <a:r>
              <a:rPr lang="en" sz="1600" dirty="0">
                <a:latin typeface="Calibri"/>
                <a:cs typeface="Calibri"/>
              </a:rPr>
              <a:t>v</a:t>
            </a:r>
          </a:p>
          <a:p>
            <a:endParaRPr lang="en" sz="1600" dirty="0">
              <a:latin typeface="Calibri"/>
              <a:cs typeface="Calibri"/>
            </a:endParaRPr>
          </a:p>
          <a:p>
            <a:r>
              <a:rPr lang="en-US" sz="1600" dirty="0">
                <a:hlinkClick r:id="rId3"/>
              </a:rPr>
              <a:t>https://www.geeksforgeeks.org/templates-cpp/</a:t>
            </a:r>
            <a:r>
              <a:rPr lang="en" sz="1600" dirty="0">
                <a:latin typeface="Calibri"/>
                <a:cs typeface="Calibri"/>
              </a:rPr>
              <a:t> </a:t>
            </a:r>
            <a:endParaRPr lang="en-US" sz="1600" dirty="0"/>
          </a:p>
          <a:p>
            <a:endParaRPr lang="en" sz="1600" dirty="0"/>
          </a:p>
          <a:p>
            <a:endParaRPr lang="en"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995795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846968"/>
            <a:ext cx="8952289" cy="3990845"/>
          </a:xfrm>
          <a:prstGeom prst="rect">
            <a:avLst/>
          </a:prstGeom>
          <a:noFill/>
          <a:ln>
            <a:noFill/>
          </a:ln>
        </p:spPr>
        <p:txBody>
          <a:bodyPr spcFirstLastPara="1" wrap="square" lIns="91425" tIns="91425" rIns="91425" bIns="91425" anchor="t" anchorCtr="0">
            <a:noAutofit/>
          </a:bodyPr>
          <a:lstStyle/>
          <a:p>
            <a:r>
              <a:rPr lang="en" sz="1600" b="1" dirty="0"/>
              <a:t>4. Which operator </a:t>
            </a:r>
            <a:r>
              <a:rPr lang="en" sz="1600" b="1" dirty="0" err="1"/>
              <a:t>can not</a:t>
            </a:r>
            <a:r>
              <a:rPr lang="en" sz="1600" b="1" dirty="0"/>
              <a:t> be overloaded?</a:t>
            </a:r>
            <a:endParaRPr lang="en-US" sz="1600" dirty="0"/>
          </a:p>
          <a:p>
            <a:br>
              <a:rPr lang="en-US" sz="1600" dirty="0"/>
            </a:br>
            <a:endParaRPr lang="en-US" sz="1600" dirty="0"/>
          </a:p>
          <a:p>
            <a:r>
              <a:rPr lang="en" sz="1600" dirty="0"/>
              <a:t>A.)+</a:t>
            </a:r>
          </a:p>
          <a:p>
            <a:endParaRPr lang="en" sz="1600" dirty="0"/>
          </a:p>
          <a:p>
            <a:r>
              <a:rPr lang="en" sz="1600" dirty="0"/>
              <a:t>B.)::</a:t>
            </a:r>
          </a:p>
          <a:p>
            <a:endParaRPr lang="en" sz="1600" dirty="0"/>
          </a:p>
          <a:p>
            <a:r>
              <a:rPr lang="en" sz="1600" dirty="0"/>
              <a:t>C.) -</a:t>
            </a:r>
          </a:p>
          <a:p>
            <a:endParaRPr lang="en" sz="1600" dirty="0"/>
          </a:p>
          <a:p>
            <a:r>
              <a:rPr lang="en" sz="1600" dirty="0"/>
              <a:t>D.) *</a:t>
            </a:r>
          </a:p>
          <a:p>
            <a:br>
              <a:rPr lang="en-US" sz="1600" dirty="0"/>
            </a:br>
            <a:br>
              <a:rPr lang="en-US" sz="1600" dirty="0"/>
            </a:br>
            <a:br>
              <a:rPr lang="en-US" sz="1600" dirty="0"/>
            </a:br>
            <a:endParaRPr lang="en-US" sz="1600" dirty="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- 4</a:t>
            </a:r>
            <a:endParaRPr lang="en-US"/>
          </a:p>
        </p:txBody>
      </p:sp>
    </p:spTree>
    <p:extLst>
      <p:ext uri="{BB962C8B-B14F-4D97-AF65-F5344CB8AC3E}">
        <p14:creationId xmlns:p14="http://schemas.microsoft.com/office/powerpoint/2010/main" val="2553633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4. Which operator </a:t>
            </a:r>
            <a:r>
              <a:rPr lang="en" sz="1600" b="1" dirty="0" err="1"/>
              <a:t>can not</a:t>
            </a:r>
            <a:r>
              <a:rPr lang="en" sz="1600" b="1" dirty="0"/>
              <a:t> be overloaded?</a:t>
            </a:r>
            <a:endParaRPr lang="en-US" sz="1600" dirty="0"/>
          </a:p>
          <a:p>
            <a:br>
              <a:rPr lang="en-US" sz="1600" dirty="0"/>
            </a:br>
            <a:endParaRPr lang="en-US" sz="1600" dirty="0"/>
          </a:p>
          <a:p>
            <a:r>
              <a:rPr lang="en" sz="1600" dirty="0"/>
              <a:t>A.)+</a:t>
            </a:r>
            <a:endParaRPr lang="en-US" sz="1600" dirty="0"/>
          </a:p>
          <a:p>
            <a:endParaRPr lang="en" sz="1600" dirty="0"/>
          </a:p>
          <a:p>
            <a:r>
              <a:rPr lang="en" sz="1600" b="1" dirty="0">
                <a:solidFill>
                  <a:srgbClr val="FF0000"/>
                </a:solidFill>
              </a:rPr>
              <a:t>B.)::</a:t>
            </a:r>
            <a:endParaRPr lang="en-US" sz="1600" b="1" dirty="0">
              <a:solidFill>
                <a:srgbClr val="FF0000"/>
              </a:solidFill>
            </a:endParaRPr>
          </a:p>
          <a:p>
            <a:endParaRPr lang="en" sz="1600" dirty="0"/>
          </a:p>
          <a:p>
            <a:r>
              <a:rPr lang="en" sz="1600" dirty="0"/>
              <a:t>C.) -</a:t>
            </a:r>
            <a:endParaRPr lang="en-US" sz="1600" dirty="0"/>
          </a:p>
          <a:p>
            <a:endParaRPr lang="en" sz="1600" dirty="0"/>
          </a:p>
          <a:p>
            <a:r>
              <a:rPr lang="en" sz="1600" dirty="0"/>
              <a:t>D.) *</a:t>
            </a:r>
            <a:endParaRPr lang="en-US" sz="1600" dirty="0"/>
          </a:p>
          <a:p>
            <a:br>
              <a:rPr lang="en-US" sz="1600" dirty="0"/>
            </a:br>
            <a:br>
              <a:rPr lang="en-US" sz="1600" dirty="0"/>
            </a:br>
            <a:endParaRPr lang="en-US" sz="1600" dirty="0"/>
          </a:p>
          <a:p>
            <a:endParaRPr lang="en" sz="1600" b="1" dirty="0"/>
          </a:p>
          <a:p>
            <a:r>
              <a:rPr lang="en" sz="1600" b="1" dirty="0">
                <a:solidFill>
                  <a:srgbClr val="FF0000"/>
                </a:solidFill>
              </a:rPr>
              <a:t>Explanation: :: operator </a:t>
            </a:r>
            <a:r>
              <a:rPr lang="en" sz="1600" b="1" dirty="0" err="1">
                <a:solidFill>
                  <a:srgbClr val="FF0000"/>
                </a:solidFill>
              </a:rPr>
              <a:t>can not</a:t>
            </a:r>
            <a:r>
              <a:rPr lang="en" sz="1600" b="1" dirty="0">
                <a:solidFill>
                  <a:srgbClr val="FF0000"/>
                </a:solidFill>
              </a:rPr>
              <a:t> be overloaded.</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3075014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5. When struct is used instead of the keyword class means, what will happen in the program?</a:t>
            </a:r>
            <a:endParaRPr lang="en-US" sz="1600" dirty="0"/>
          </a:p>
          <a:p>
            <a:br>
              <a:rPr lang="en-US" sz="1600" dirty="0"/>
            </a:br>
            <a:endParaRPr lang="en-US" sz="1600" dirty="0"/>
          </a:p>
          <a:p>
            <a:r>
              <a:rPr lang="en" sz="1600" dirty="0"/>
              <a:t>A.) Access is public by default.</a:t>
            </a:r>
          </a:p>
          <a:p>
            <a:endParaRPr lang="en" sz="1600" dirty="0"/>
          </a:p>
          <a:p>
            <a:r>
              <a:rPr lang="en" sz="1600" dirty="0"/>
              <a:t>B.) Access is private by default.</a:t>
            </a:r>
          </a:p>
          <a:p>
            <a:endParaRPr lang="en" sz="1600" dirty="0"/>
          </a:p>
          <a:p>
            <a:r>
              <a:rPr lang="en" sz="1600" dirty="0"/>
              <a:t>C.) Access is protected by default.</a:t>
            </a:r>
          </a:p>
          <a:p>
            <a:endParaRPr lang="en" sz="1600" dirty="0"/>
          </a:p>
          <a:p>
            <a:r>
              <a:rPr lang="en" sz="1600" dirty="0"/>
              <a:t>D.) None of the mentioned.</a:t>
            </a:r>
          </a:p>
          <a:p>
            <a:br>
              <a:rPr lang="en-US" sz="1600" dirty="0"/>
            </a:br>
            <a:endParaRPr lang="en-US" sz="1600" dirty="0"/>
          </a:p>
          <a:p>
            <a:endParaRPr lang="en" sz="1600" b="1" dirty="0"/>
          </a:p>
          <a:p>
            <a:br>
              <a:rPr lang="en-US" sz="1600" dirty="0"/>
            </a:br>
            <a:br>
              <a:rPr lang="en-US" sz="1600" dirty="0"/>
            </a:br>
            <a:endParaRPr lang="en-US" sz="160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- 5</a:t>
            </a:r>
            <a:endParaRPr lang="en-US"/>
          </a:p>
        </p:txBody>
      </p:sp>
    </p:spTree>
    <p:extLst>
      <p:ext uri="{BB962C8B-B14F-4D97-AF65-F5344CB8AC3E}">
        <p14:creationId xmlns:p14="http://schemas.microsoft.com/office/powerpoint/2010/main" val="667934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5. When struct is used instead of the keyword class means, what will happen in the program?</a:t>
            </a:r>
            <a:endParaRPr lang="en-US" sz="1600" dirty="0"/>
          </a:p>
          <a:p>
            <a:br>
              <a:rPr lang="en-US" sz="1600" dirty="0"/>
            </a:br>
            <a:endParaRPr lang="en-US" sz="1600" dirty="0"/>
          </a:p>
          <a:p>
            <a:r>
              <a:rPr lang="en" sz="1600" b="1" dirty="0">
                <a:solidFill>
                  <a:srgbClr val="FF0000"/>
                </a:solidFill>
              </a:rPr>
              <a:t>A.) Access is public by default.</a:t>
            </a:r>
            <a:endParaRPr lang="en-US" sz="1600" b="1" dirty="0">
              <a:solidFill>
                <a:srgbClr val="FF0000"/>
              </a:solidFill>
            </a:endParaRPr>
          </a:p>
          <a:p>
            <a:endParaRPr lang="en" sz="1600" dirty="0"/>
          </a:p>
          <a:p>
            <a:r>
              <a:rPr lang="en" sz="1600" dirty="0"/>
              <a:t>B.) Access is private by default.</a:t>
            </a:r>
            <a:endParaRPr lang="en-US" sz="1600" dirty="0"/>
          </a:p>
          <a:p>
            <a:endParaRPr lang="en" sz="1600" dirty="0"/>
          </a:p>
          <a:p>
            <a:r>
              <a:rPr lang="en" sz="1600" dirty="0"/>
              <a:t>C.) Access is protected by default.</a:t>
            </a:r>
            <a:endParaRPr lang="en-US" sz="1600" dirty="0"/>
          </a:p>
          <a:p>
            <a:endParaRPr lang="en" sz="1600" dirty="0"/>
          </a:p>
          <a:p>
            <a:r>
              <a:rPr lang="en" sz="1600" dirty="0"/>
              <a:t>D.) None of the mentioned.</a:t>
            </a:r>
            <a:endParaRPr lang="en-US" sz="1600" dirty="0"/>
          </a:p>
          <a:p>
            <a:br>
              <a:rPr lang="en-US" sz="1600" dirty="0"/>
            </a:br>
            <a:endParaRPr lang="en-US" sz="1600" dirty="0"/>
          </a:p>
          <a:p>
            <a:r>
              <a:rPr lang="en" sz="1600" b="1" dirty="0">
                <a:solidFill>
                  <a:srgbClr val="FF0000"/>
                </a:solidFill>
              </a:rPr>
              <a:t>Explanation: Access is public by default will happen When struct is used instead of the keyword class.</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507663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6.What will be used when terminating a structure?</a:t>
            </a:r>
            <a:endParaRPr lang="en-US" sz="1600">
              <a:latin typeface="Calibri"/>
            </a:endParaRPr>
          </a:p>
          <a:p>
            <a:endParaRPr lang="en" sz="1600" dirty="0">
              <a:latin typeface="Calibri"/>
            </a:endParaRPr>
          </a:p>
          <a:p>
            <a:r>
              <a:rPr lang="en" sz="1600" dirty="0">
                <a:latin typeface="Calibri"/>
              </a:rPr>
              <a:t>a) :</a:t>
            </a:r>
          </a:p>
          <a:p>
            <a:endParaRPr lang="en" sz="1600" dirty="0">
              <a:latin typeface="Calibri"/>
            </a:endParaRPr>
          </a:p>
          <a:p>
            <a:r>
              <a:rPr lang="en" sz="1600" dirty="0">
                <a:latin typeface="Calibri"/>
              </a:rPr>
              <a:t>b) }</a:t>
            </a:r>
          </a:p>
          <a:p>
            <a:endParaRPr lang="en" sz="1600" dirty="0">
              <a:latin typeface="Calibri"/>
            </a:endParaRPr>
          </a:p>
          <a:p>
            <a:r>
              <a:rPr lang="en" sz="1600" dirty="0">
                <a:latin typeface="Calibri"/>
              </a:rPr>
              <a:t>c) ;</a:t>
            </a:r>
          </a:p>
          <a:p>
            <a:endParaRPr lang="en" sz="1600" dirty="0">
              <a:latin typeface="Calibri"/>
            </a:endParaRPr>
          </a:p>
          <a:p>
            <a:r>
              <a:rPr lang="en" sz="1600" dirty="0">
                <a:latin typeface="Calibri"/>
              </a:rPr>
              <a:t>d) ;;</a:t>
            </a:r>
          </a:p>
          <a:p>
            <a:br>
              <a:rPr lang="en-US" sz="1600" dirty="0"/>
            </a:br>
            <a:endParaRPr lang="en-US" sz="1600">
              <a:latin typeface="Calibri"/>
            </a:endParaRPr>
          </a:p>
          <a:p>
            <a:br>
              <a:rPr lang="en-US" sz="1600" dirty="0"/>
            </a:br>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- 6</a:t>
            </a:r>
            <a:endParaRPr lang="en-US"/>
          </a:p>
        </p:txBody>
      </p:sp>
    </p:spTree>
    <p:extLst>
      <p:ext uri="{BB962C8B-B14F-4D97-AF65-F5344CB8AC3E}">
        <p14:creationId xmlns:p14="http://schemas.microsoft.com/office/powerpoint/2010/main" val="2833718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6.What will be used when terminating a structure?</a:t>
            </a:r>
            <a:endParaRPr lang="en-US" sz="1600" dirty="0">
              <a:cs typeface="Calibri"/>
            </a:endParaRPr>
          </a:p>
          <a:p>
            <a:endParaRPr lang="en" sz="1600" dirty="0"/>
          </a:p>
          <a:p>
            <a:r>
              <a:rPr lang="en" sz="1600" dirty="0">
                <a:latin typeface="Calibri"/>
                <a:cs typeface="Calibri"/>
              </a:rPr>
              <a:t>A) :</a:t>
            </a:r>
            <a:endParaRPr lang="en-US" sz="1600" dirty="0"/>
          </a:p>
          <a:p>
            <a:endParaRPr lang="en" sz="1600" dirty="0"/>
          </a:p>
          <a:p>
            <a:r>
              <a:rPr lang="en" sz="1600" dirty="0">
                <a:latin typeface="Calibri"/>
                <a:cs typeface="Calibri"/>
              </a:rPr>
              <a:t>B) }</a:t>
            </a:r>
            <a:endParaRPr lang="en-US" sz="1600" dirty="0"/>
          </a:p>
          <a:p>
            <a:endParaRPr lang="en" sz="1600" dirty="0"/>
          </a:p>
          <a:p>
            <a:r>
              <a:rPr lang="en" sz="1600" b="1" dirty="0">
                <a:solidFill>
                  <a:srgbClr val="FF0000"/>
                </a:solidFill>
                <a:latin typeface="Calibri"/>
                <a:cs typeface="Calibri"/>
              </a:rPr>
              <a:t>C) ;</a:t>
            </a:r>
            <a:endParaRPr lang="en-US" sz="1600" b="1" dirty="0">
              <a:solidFill>
                <a:srgbClr val="FF0000"/>
              </a:solidFill>
            </a:endParaRPr>
          </a:p>
          <a:p>
            <a:endParaRPr lang="en" sz="1600" dirty="0"/>
          </a:p>
          <a:p>
            <a:r>
              <a:rPr lang="en" sz="1600" dirty="0">
                <a:latin typeface="Calibri"/>
                <a:cs typeface="Calibri"/>
              </a:rPr>
              <a:t>D) ;;</a:t>
            </a:r>
            <a:endParaRPr lang="en-US" sz="1600" dirty="0"/>
          </a:p>
          <a:p>
            <a:br>
              <a:rPr lang="en-US" sz="1600" dirty="0"/>
            </a:br>
            <a:endParaRPr lang="en-US" sz="1600" dirty="0"/>
          </a:p>
          <a:p>
            <a:endParaRPr lang="en" sz="1600" b="1" dirty="0">
              <a:latin typeface="Calibri"/>
              <a:cs typeface="Calibri"/>
            </a:endParaRPr>
          </a:p>
          <a:p>
            <a:r>
              <a:rPr lang="en" sz="1600" b="1" dirty="0">
                <a:solidFill>
                  <a:srgbClr val="FF0000"/>
                </a:solidFill>
                <a:latin typeface="Calibri"/>
                <a:cs typeface="Calibri"/>
              </a:rPr>
              <a:t>Explanation: While terminating a structure, a semicolon is used to end this up.</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1816737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t>7.What is the similarity between a structure, union and enumeration?</a:t>
            </a:r>
            <a:endParaRPr lang="en-US" sz="1600" dirty="0"/>
          </a:p>
          <a:p>
            <a:br>
              <a:rPr lang="en-US" sz="1600" dirty="0"/>
            </a:br>
            <a:endParaRPr lang="en-US" sz="1600" dirty="0"/>
          </a:p>
          <a:p>
            <a:r>
              <a:rPr lang="en-US" sz="1600" dirty="0"/>
              <a:t>A.)All of them let you define new values.</a:t>
            </a:r>
            <a:endParaRPr lang="en" sz="1600" dirty="0"/>
          </a:p>
          <a:p>
            <a:endParaRPr lang="en-US" sz="1600" dirty="0"/>
          </a:p>
          <a:p>
            <a:r>
              <a:rPr lang="en-US" sz="1600" dirty="0"/>
              <a:t>B.)All of them let you define new data types.</a:t>
            </a:r>
            <a:endParaRPr lang="en" sz="1600" dirty="0"/>
          </a:p>
          <a:p>
            <a:endParaRPr lang="en-US" sz="1600" dirty="0"/>
          </a:p>
          <a:p>
            <a:r>
              <a:rPr lang="en-US" sz="1600" dirty="0"/>
              <a:t>C.)All of them let you define new pointers.</a:t>
            </a:r>
            <a:endParaRPr lang="en" sz="1600" dirty="0"/>
          </a:p>
          <a:p>
            <a:endParaRPr lang="en-US" sz="1600" dirty="0"/>
          </a:p>
          <a:p>
            <a:r>
              <a:rPr lang="en-US" sz="1600" dirty="0"/>
              <a:t>D.)All of them let you define new structures.</a:t>
            </a:r>
            <a:endParaRPr lang="en" sz="1600" dirty="0"/>
          </a:p>
          <a:p>
            <a:br>
              <a:rPr lang="en-US" sz="1600" dirty="0"/>
            </a:br>
            <a:endParaRPr lang="en-US" sz="1600" dirty="0"/>
          </a:p>
          <a:p>
            <a:endParaRPr lang="en-US" sz="1600" b="1" dirty="0">
              <a:latin typeface="Calibri"/>
            </a:endParaRPr>
          </a:p>
          <a:p>
            <a:br>
              <a:rPr lang="en-US" sz="1600" dirty="0"/>
            </a:br>
            <a:br>
              <a:rPr lang="en-US" sz="1600" dirty="0"/>
            </a:br>
            <a:endParaRPr lang="en-US" sz="1600">
              <a:latin typeface="Calibri"/>
            </a:endParaRP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Problem-7</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2080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t>7.What is the similarity between a structure, union and enumeration?</a:t>
            </a:r>
            <a:endParaRPr lang="en-US" sz="1600" dirty="0"/>
          </a:p>
          <a:p>
            <a:br>
              <a:rPr lang="en-US" sz="1600" dirty="0"/>
            </a:br>
            <a:endParaRPr lang="en-US" sz="1600" dirty="0"/>
          </a:p>
          <a:p>
            <a:r>
              <a:rPr lang="en-US" sz="1600" dirty="0"/>
              <a:t>A.)All of them let you define new values.</a:t>
            </a:r>
            <a:endParaRPr lang="en" sz="1600" dirty="0"/>
          </a:p>
          <a:p>
            <a:endParaRPr lang="en-US" sz="1600" dirty="0"/>
          </a:p>
          <a:p>
            <a:r>
              <a:rPr lang="en-US" sz="1600" b="1" dirty="0">
                <a:solidFill>
                  <a:srgbClr val="FF0000"/>
                </a:solidFill>
              </a:rPr>
              <a:t>B.)All of them let you define new data types.</a:t>
            </a:r>
            <a:endParaRPr lang="en" sz="1600" b="1" dirty="0">
              <a:solidFill>
                <a:srgbClr val="FF0000"/>
              </a:solidFill>
            </a:endParaRPr>
          </a:p>
          <a:p>
            <a:endParaRPr lang="en-US" sz="1600" dirty="0"/>
          </a:p>
          <a:p>
            <a:r>
              <a:rPr lang="en-US" sz="1600" dirty="0"/>
              <a:t>C.)All of them let you define new pointers.</a:t>
            </a:r>
            <a:endParaRPr lang="en" sz="1600" dirty="0"/>
          </a:p>
          <a:p>
            <a:endParaRPr lang="en-US" sz="1600" dirty="0"/>
          </a:p>
          <a:p>
            <a:r>
              <a:rPr lang="en-US" sz="1600" dirty="0"/>
              <a:t>D.)All of them let you define new structures.</a:t>
            </a:r>
            <a:endParaRPr lang="en" sz="1600" dirty="0"/>
          </a:p>
          <a:p>
            <a:br>
              <a:rPr lang="en-US" sz="1600" dirty="0"/>
            </a:br>
            <a:endParaRPr lang="en-US" sz="1600" dirty="0"/>
          </a:p>
          <a:p>
            <a:endParaRPr lang="en-US" sz="1600" b="1" dirty="0"/>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510850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rPr>
              <a:t>8.A union cannot be nested in a structure</a:t>
            </a:r>
            <a:endParaRPr lang="en-US" sz="1600" dirty="0">
              <a:latin typeface="Calibri"/>
            </a:endParaRPr>
          </a:p>
          <a:p>
            <a:br>
              <a:rPr lang="en-US" sz="1600" dirty="0"/>
            </a:br>
            <a:endParaRPr lang="en-US" sz="1600">
              <a:latin typeface="Calibri"/>
            </a:endParaRPr>
          </a:p>
          <a:p>
            <a:r>
              <a:rPr lang="en-US" sz="1600" dirty="0" err="1">
                <a:latin typeface="Calibri"/>
              </a:rPr>
              <a:t>A.True</a:t>
            </a:r>
            <a:endParaRPr lang="en" sz="1600" dirty="0" err="1">
              <a:latin typeface="Calibri"/>
            </a:endParaRPr>
          </a:p>
          <a:p>
            <a:endParaRPr lang="en-US" sz="1600" dirty="0">
              <a:latin typeface="Calibri"/>
            </a:endParaRPr>
          </a:p>
          <a:p>
            <a:r>
              <a:rPr lang="en-US" sz="1600" dirty="0" err="1">
                <a:latin typeface="Calibri"/>
              </a:rPr>
              <a:t>B.False</a:t>
            </a:r>
            <a:endParaRPr lang="en" sz="1600" dirty="0" err="1">
              <a:latin typeface="Calibri"/>
            </a:endParaRPr>
          </a:p>
          <a:p>
            <a:br>
              <a:rPr lang="en-US" sz="1600" dirty="0"/>
            </a:br>
            <a:endParaRPr lang="en-US" sz="1600">
              <a:latin typeface="Calibri"/>
            </a:endParaRPr>
          </a:p>
          <a:p>
            <a:endParaRPr lang="en-US" sz="1600" b="1" dirty="0">
              <a:latin typeface="Calibri"/>
            </a:endParaRPr>
          </a:p>
          <a:p>
            <a:br>
              <a:rPr lang="en-US" sz="1600" dirty="0"/>
            </a:b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Problem-8</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981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MCQ Questions</a:t>
            </a:r>
            <a:endParaRPr lang="en" sz="2800" b="1" dirty="0">
              <a:latin typeface="Calibri" panose="020F0502020204030204" pitchFamily="34" charset="0"/>
              <a:cs typeface="Calibri" panose="020F0502020204030204" pitchFamily="34" charset="0"/>
            </a:endParaRP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8.A union cannot be nested in a structure</a:t>
            </a:r>
            <a:endParaRPr lang="en-US" sz="1600" dirty="0"/>
          </a:p>
          <a:p>
            <a:br>
              <a:rPr lang="en-US" sz="1600" dirty="0"/>
            </a:br>
            <a:endParaRPr lang="en-US" sz="1600" dirty="0"/>
          </a:p>
          <a:p>
            <a:r>
              <a:rPr lang="en-US" sz="1600" dirty="0" err="1">
                <a:latin typeface="Calibri"/>
                <a:cs typeface="Calibri"/>
              </a:rPr>
              <a:t>A.True</a:t>
            </a:r>
            <a:endParaRPr lang="en" sz="1600" dirty="0" err="1"/>
          </a:p>
          <a:p>
            <a:endParaRPr lang="en-US" sz="1600" dirty="0"/>
          </a:p>
          <a:p>
            <a:r>
              <a:rPr lang="en-US" sz="1600" b="1" dirty="0" err="1">
                <a:solidFill>
                  <a:srgbClr val="FF0000"/>
                </a:solidFill>
                <a:latin typeface="Calibri"/>
                <a:cs typeface="Calibri"/>
              </a:rPr>
              <a:t>B.False</a:t>
            </a:r>
            <a:endParaRPr lang="en" sz="1600" b="1" dirty="0" err="1">
              <a:solidFill>
                <a:srgbClr val="FF0000"/>
              </a:solidFill>
            </a:endParaRPr>
          </a:p>
          <a:p>
            <a:br>
              <a:rPr lang="en-US" sz="1600" dirty="0"/>
            </a:br>
            <a:endParaRPr lang="en-US" sz="1600">
              <a:solidFill>
                <a:srgbClr val="FF0000"/>
              </a:solidFill>
            </a:endParaRPr>
          </a:p>
          <a:p>
            <a:r>
              <a:rPr lang="en-US" sz="1600" b="1" dirty="0">
                <a:solidFill>
                  <a:srgbClr val="FF0000"/>
                </a:solidFill>
                <a:latin typeface="Calibri"/>
                <a:cs typeface="Calibri"/>
              </a:rPr>
              <a:t>Answer: Option B</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3507006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rPr>
              <a:t>9.Any changes made to static data member from one member function _____________</a:t>
            </a:r>
            <a:endParaRPr lang="en-US" sz="1600" dirty="0">
              <a:latin typeface="Calibri"/>
            </a:endParaRPr>
          </a:p>
          <a:p>
            <a:br>
              <a:rPr lang="en-US" sz="1600" dirty="0"/>
            </a:br>
            <a:endParaRPr lang="en-US" sz="1600" dirty="0">
              <a:latin typeface="Calibri"/>
            </a:endParaRPr>
          </a:p>
          <a:p>
            <a:r>
              <a:rPr lang="en-US" sz="1600" dirty="0">
                <a:latin typeface="Calibri"/>
              </a:rPr>
              <a:t>A.) Is reflected to only the corresponding object.</a:t>
            </a:r>
          </a:p>
          <a:p>
            <a:endParaRPr lang="en-US" sz="1600" dirty="0">
              <a:latin typeface="Calibri"/>
            </a:endParaRPr>
          </a:p>
          <a:p>
            <a:r>
              <a:rPr lang="en-US" sz="1600" dirty="0">
                <a:latin typeface="Calibri"/>
              </a:rPr>
              <a:t>B.) Is reflected to all the variables in a program.</a:t>
            </a:r>
          </a:p>
          <a:p>
            <a:endParaRPr lang="en-US" sz="1600" dirty="0">
              <a:latin typeface="Calibri"/>
            </a:endParaRPr>
          </a:p>
          <a:p>
            <a:r>
              <a:rPr lang="en-US" sz="1600" dirty="0">
                <a:latin typeface="Calibri"/>
              </a:rPr>
              <a:t>C.) Is reflected to all the objects of that class.</a:t>
            </a:r>
            <a:endParaRPr lang="en" sz="1600" dirty="0">
              <a:latin typeface="Calibri"/>
            </a:endParaRPr>
          </a:p>
          <a:p>
            <a:endParaRPr lang="en-US" sz="1600" dirty="0">
              <a:latin typeface="Calibri"/>
            </a:endParaRPr>
          </a:p>
          <a:p>
            <a:r>
              <a:rPr lang="en-US" sz="1600" dirty="0">
                <a:latin typeface="Calibri"/>
              </a:rPr>
              <a:t>D.) Is constant to that function only.</a:t>
            </a:r>
            <a:endParaRPr lang="en" sz="1600" dirty="0">
              <a:latin typeface="Calibri"/>
            </a:endParaRPr>
          </a:p>
          <a:p>
            <a:br>
              <a:rPr lang="en-US" sz="1600" dirty="0"/>
            </a:br>
            <a:endParaRPr lang="en-US" sz="1600" dirty="0">
              <a:latin typeface="Calibri"/>
            </a:endParaRPr>
          </a:p>
          <a:p>
            <a:br>
              <a:rPr lang="en-US" sz="1600" dirty="0"/>
            </a:br>
            <a:endParaRPr lang="en-US" sz="1600" dirty="0">
              <a:latin typeface="Calibri"/>
              <a:cs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Problem-9</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8134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9.Any changes made to static data member from one member function _____________</a:t>
            </a:r>
            <a:endParaRPr lang="en-US" sz="1600" dirty="0"/>
          </a:p>
          <a:p>
            <a:br>
              <a:rPr lang="en-US" sz="1600" dirty="0"/>
            </a:br>
            <a:endParaRPr lang="en-US" sz="1600" dirty="0"/>
          </a:p>
          <a:p>
            <a:r>
              <a:rPr lang="en-US" sz="1600" dirty="0">
                <a:latin typeface="Calibri"/>
                <a:cs typeface="Calibri"/>
              </a:rPr>
              <a:t>A.) Is reflected to only the corresponding object.</a:t>
            </a:r>
            <a:endParaRPr lang="en-US" sz="1600" dirty="0"/>
          </a:p>
          <a:p>
            <a:endParaRPr lang="en-US" sz="1600" dirty="0"/>
          </a:p>
          <a:p>
            <a:r>
              <a:rPr lang="en-US" sz="1600" dirty="0">
                <a:latin typeface="Calibri"/>
                <a:cs typeface="Calibri"/>
              </a:rPr>
              <a:t>B.) Is reflected to all the variables in a program.</a:t>
            </a:r>
            <a:endParaRPr lang="en-US" sz="1600" dirty="0"/>
          </a:p>
          <a:p>
            <a:endParaRPr lang="en-US" sz="1600" dirty="0"/>
          </a:p>
          <a:p>
            <a:r>
              <a:rPr lang="en-US" sz="1600" b="1" dirty="0">
                <a:solidFill>
                  <a:srgbClr val="FF0000"/>
                </a:solidFill>
                <a:latin typeface="Calibri"/>
                <a:cs typeface="Calibri"/>
              </a:rPr>
              <a:t>C.) Is reflected to all the objects of that class.</a:t>
            </a:r>
            <a:endParaRPr lang="en" sz="1600" b="1" dirty="0">
              <a:solidFill>
                <a:srgbClr val="FF0000"/>
              </a:solidFill>
            </a:endParaRPr>
          </a:p>
          <a:p>
            <a:endParaRPr lang="en-US" sz="1600" dirty="0"/>
          </a:p>
          <a:p>
            <a:r>
              <a:rPr lang="en-US" sz="1600" dirty="0">
                <a:latin typeface="Calibri"/>
                <a:cs typeface="Calibri"/>
              </a:rPr>
              <a:t>D.) Is constant to that function only.</a:t>
            </a:r>
            <a:endParaRPr lang="en" sz="1600" dirty="0"/>
          </a:p>
          <a:p>
            <a:br>
              <a:rPr lang="en-US" sz="1600" dirty="0"/>
            </a:br>
            <a:endParaRPr lang="en-US" sz="1600" dirty="0"/>
          </a:p>
          <a:p>
            <a:r>
              <a:rPr lang="en-US" sz="1600" b="1" dirty="0">
                <a:solidFill>
                  <a:srgbClr val="FF0000"/>
                </a:solidFill>
                <a:latin typeface="Calibri"/>
                <a:cs typeface="Calibri"/>
              </a:rPr>
              <a:t>Explanation: The changes made from any function to static data member will be a common change for all the other objects also.</a:t>
            </a:r>
            <a:endParaRPr lang="en-US" sz="1600" dirty="0">
              <a:solidFill>
                <a:srgbClr val="FF0000"/>
              </a:solidFill>
            </a:endParaRPr>
          </a:p>
          <a:p>
            <a:r>
              <a:rPr lang="en-US" sz="1600" b="1" dirty="0">
                <a:solidFill>
                  <a:srgbClr val="FF0000"/>
                </a:solidFill>
                <a:latin typeface="Calibri"/>
                <a:cs typeface="Calibri"/>
              </a:rPr>
              <a:t> If the change is made with respect to one object and change is printed from another object, the result will be same.</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Solution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8949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dirty="0"/>
          </a:p>
          <a:p>
            <a:r>
              <a:rPr lang="en-US" sz="1600" b="1" dirty="0">
                <a:latin typeface="Calibri"/>
              </a:rPr>
              <a:t>10. Which data members among the following are static by default?</a:t>
            </a:r>
            <a:endParaRPr lang="en-US" sz="1600" dirty="0">
              <a:latin typeface="Calibri"/>
            </a:endParaRPr>
          </a:p>
          <a:p>
            <a:endParaRPr lang="en-US" sz="1600" b="1" dirty="0">
              <a:latin typeface="Calibri"/>
            </a:endParaRPr>
          </a:p>
          <a:p>
            <a:r>
              <a:rPr lang="en-US" sz="1600" dirty="0">
                <a:latin typeface="Calibri"/>
              </a:rPr>
              <a:t>A.) extern</a:t>
            </a:r>
          </a:p>
          <a:p>
            <a:endParaRPr lang="en-US" sz="1600" dirty="0">
              <a:latin typeface="Calibri"/>
            </a:endParaRPr>
          </a:p>
          <a:p>
            <a:r>
              <a:rPr lang="en-US" sz="1600" dirty="0">
                <a:latin typeface="Calibri"/>
              </a:rPr>
              <a:t>B.) integer</a:t>
            </a:r>
          </a:p>
          <a:p>
            <a:endParaRPr lang="en-US" sz="1600" dirty="0">
              <a:latin typeface="Calibri"/>
            </a:endParaRPr>
          </a:p>
          <a:p>
            <a:r>
              <a:rPr lang="en-US" sz="1600" dirty="0">
                <a:latin typeface="Calibri"/>
              </a:rPr>
              <a:t>C.) const</a:t>
            </a:r>
            <a:endParaRPr lang="en" sz="1600" dirty="0">
              <a:latin typeface="Calibri"/>
            </a:endParaRPr>
          </a:p>
          <a:p>
            <a:endParaRPr lang="en-US" sz="1600" dirty="0">
              <a:latin typeface="Calibri"/>
            </a:endParaRPr>
          </a:p>
          <a:p>
            <a:r>
              <a:rPr lang="en-US" sz="1600" dirty="0">
                <a:latin typeface="Calibri"/>
              </a:rPr>
              <a:t>D.) void</a:t>
            </a:r>
            <a:endParaRPr lang="en" sz="1600" dirty="0">
              <a:latin typeface="Calibri"/>
            </a:endParaRPr>
          </a:p>
          <a:p>
            <a:br>
              <a:rPr lang="en-US" sz="1600" dirty="0"/>
            </a:br>
            <a:endParaRPr lang="en-US" sz="1600">
              <a:latin typeface="Calibri"/>
            </a:endParaRPr>
          </a:p>
          <a:p>
            <a:endParaRPr lang="en-US" sz="1600" b="1" dirty="0">
              <a:latin typeface="Calibri"/>
            </a:endParaRPr>
          </a:p>
          <a:p>
            <a:endParaRPr lang="en-US" sz="1600" b="1" dirty="0"/>
          </a:p>
          <a:p>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Problem-10</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6781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10. Which data members among the following are static by default?</a:t>
            </a:r>
            <a:endParaRPr lang="en-US" sz="1600" dirty="0"/>
          </a:p>
          <a:p>
            <a:endParaRPr lang="en-US" sz="1600" dirty="0"/>
          </a:p>
          <a:p>
            <a:r>
              <a:rPr lang="en-US" sz="1600" dirty="0">
                <a:latin typeface="Calibri"/>
                <a:cs typeface="Calibri"/>
              </a:rPr>
              <a:t>A.) extern</a:t>
            </a:r>
            <a:endParaRPr lang="en-US" sz="1600" dirty="0"/>
          </a:p>
          <a:p>
            <a:endParaRPr lang="en-US" sz="1600" dirty="0"/>
          </a:p>
          <a:p>
            <a:r>
              <a:rPr lang="en-US" sz="1600" dirty="0">
                <a:latin typeface="Calibri"/>
                <a:cs typeface="Calibri"/>
              </a:rPr>
              <a:t>B.) integer</a:t>
            </a:r>
            <a:endParaRPr lang="en-US" sz="1600" dirty="0"/>
          </a:p>
          <a:p>
            <a:endParaRPr lang="en-US" sz="1600" dirty="0"/>
          </a:p>
          <a:p>
            <a:r>
              <a:rPr lang="en-US" sz="1600" b="1" dirty="0">
                <a:solidFill>
                  <a:srgbClr val="FF0000"/>
                </a:solidFill>
                <a:latin typeface="Calibri"/>
                <a:cs typeface="Calibri"/>
              </a:rPr>
              <a:t>C.) const</a:t>
            </a:r>
            <a:endParaRPr lang="en" sz="1600" b="1" dirty="0">
              <a:solidFill>
                <a:srgbClr val="FF0000"/>
              </a:solidFill>
            </a:endParaRPr>
          </a:p>
          <a:p>
            <a:endParaRPr lang="en-US" sz="1600" dirty="0"/>
          </a:p>
          <a:p>
            <a:r>
              <a:rPr lang="en-US" sz="1600" dirty="0">
                <a:latin typeface="Calibri"/>
                <a:cs typeface="Calibri"/>
              </a:rPr>
              <a:t>D.) void</a:t>
            </a:r>
            <a:endParaRPr lang="en" sz="1600" dirty="0"/>
          </a:p>
          <a:p>
            <a:br>
              <a:rPr lang="en-US" sz="1600" dirty="0"/>
            </a:br>
            <a:endParaRPr lang="en-US" sz="1600" dirty="0"/>
          </a:p>
          <a:p>
            <a:r>
              <a:rPr lang="en-US" sz="1600" b="1" dirty="0">
                <a:solidFill>
                  <a:srgbClr val="FF0000"/>
                </a:solidFill>
                <a:latin typeface="Calibri"/>
                <a:cs typeface="Calibri"/>
              </a:rPr>
              <a:t>Explanation: The const data members of any class are made static by default. This is an implicit meaning given by the compiler to the member. Since const values won’t change from object to </a:t>
            </a:r>
            <a:r>
              <a:rPr lang="en-US" sz="1600" b="1" dirty="0" err="1">
                <a:solidFill>
                  <a:srgbClr val="FF0000"/>
                </a:solidFill>
                <a:latin typeface="Calibri"/>
                <a:cs typeface="Calibri"/>
              </a:rPr>
              <a:t>object,hence</a:t>
            </a:r>
            <a:r>
              <a:rPr lang="en-US" sz="1600" b="1" dirty="0">
                <a:solidFill>
                  <a:srgbClr val="FF0000"/>
                </a:solidFill>
                <a:latin typeface="Calibri"/>
                <a:cs typeface="Calibri"/>
              </a:rPr>
              <a:t> are made static instead.</a:t>
            </a:r>
            <a:endParaRPr lang="en-US" dirty="0">
              <a:solidFill>
                <a:srgbClr val="FF0000"/>
              </a:solidFill>
              <a:latin typeface="Calibri"/>
              <a:cs typeface="Calibri"/>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Soultion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9045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Let’s have a quick hands-on some 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dirty="0">
                <a:latin typeface="Calibri" panose="020F0502020204030204" pitchFamily="34" charset="0"/>
                <a:cs typeface="Calibri" panose="020F0502020204030204" pitchFamily="34" charset="0"/>
              </a:rPr>
              <a:t>1.Explain Procedural paradigms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2.What do you understand by input and output stream.</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3.What do you understand by class explain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4.What is difference b/w class and object?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5.How can we access private data members?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6.How can we access protected data members?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7.What is structure explain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8.What Union are important explain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9.Explain Enumeration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10.What is static members and static members functions.</a:t>
            </a:r>
          </a:p>
        </p:txBody>
      </p:sp>
    </p:spTree>
    <p:extLst>
      <p:ext uri="{BB962C8B-B14F-4D97-AF65-F5344CB8AC3E}">
        <p14:creationId xmlns:p14="http://schemas.microsoft.com/office/powerpoint/2010/main" val="263388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D9BBFA8-ED78-4B0F-B753-33C360D7E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0"/>
            <a:ext cx="53784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186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pPr>
              <a:lnSpc>
                <a:spcPct val="150000"/>
              </a:lnSpc>
            </a:pPr>
            <a:r>
              <a:rPr lang="en-US" sz="1800" b="1" dirty="0">
                <a:latin typeface="Calibri" panose="020F0502020204030204" pitchFamily="34" charset="0"/>
                <a:cs typeface="Calibri" panose="020F0502020204030204" pitchFamily="34" charset="0"/>
              </a:rPr>
              <a:t>1. Write a program in C++ to convert temperature in Celsius to Fahrenheit. </a:t>
            </a:r>
            <a:endParaRPr lang="en-US" sz="1800" dirty="0">
              <a:latin typeface="Calibri" panose="020F0502020204030204" pitchFamily="34" charset="0"/>
              <a:cs typeface="Calibri" panose="020F0502020204030204" pitchFamily="34" charset="0"/>
            </a:endParaRP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US" sz="1800" b="1" u="sng" dirty="0">
                <a:latin typeface="Calibri" panose="020F0502020204030204" pitchFamily="34" charset="0"/>
                <a:cs typeface="Calibri" panose="020F0502020204030204" pitchFamily="34" charset="0"/>
              </a:rPr>
              <a:t>Sample Output</a:t>
            </a:r>
            <a:r>
              <a:rPr lang="en-US" sz="1800" b="1" dirty="0">
                <a:latin typeface="Calibri" panose="020F0502020204030204" pitchFamily="34" charset="0"/>
                <a:cs typeface="Calibri" panose="020F0502020204030204" pitchFamily="34" charset="0"/>
              </a:rPr>
              <a:t>:</a:t>
            </a: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cs typeface="Calibri" panose="020F0502020204030204" pitchFamily="34" charset="0"/>
              </a:rPr>
              <a:t>Convert temperature in Celsius to Fahrenheit :</a:t>
            </a: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cs typeface="Calibri" panose="020F0502020204030204" pitchFamily="34" charset="0"/>
              </a:rPr>
              <a:t>Input the temperature in Celsius : 35</a:t>
            </a:r>
          </a:p>
          <a:p>
            <a:pPr>
              <a:lnSpc>
                <a:spcPct val="150000"/>
              </a:lnSpc>
            </a:pPr>
            <a:r>
              <a:rPr lang="en-US" sz="1800" dirty="0">
                <a:latin typeface="Calibri" panose="020F0502020204030204" pitchFamily="34" charset="0"/>
                <a:cs typeface="Calibri" panose="020F0502020204030204" pitchFamily="34" charset="0"/>
              </a:rPr>
              <a:t>The temperature in Celsius : 35</a:t>
            </a:r>
          </a:p>
          <a:p>
            <a:pPr>
              <a:lnSpc>
                <a:spcPct val="150000"/>
              </a:lnSpc>
            </a:pPr>
            <a:r>
              <a:rPr lang="en-US" sz="1800" dirty="0">
                <a:latin typeface="Calibri" panose="020F0502020204030204" pitchFamily="34" charset="0"/>
                <a:cs typeface="Calibri" panose="020F0502020204030204" pitchFamily="34" charset="0"/>
              </a:rPr>
              <a:t>The temperature in Fahrenheit : 95</a:t>
            </a:r>
          </a:p>
        </p:txBody>
      </p:sp>
    </p:spTree>
    <p:extLst>
      <p:ext uri="{BB962C8B-B14F-4D97-AF65-F5344CB8AC3E}">
        <p14:creationId xmlns:p14="http://schemas.microsoft.com/office/powerpoint/2010/main" val="3380971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a:lnSpc>
                <a:spcPct val="150000"/>
              </a:lnSpc>
            </a:pPr>
            <a:r>
              <a:rPr lang="en-US" sz="1800" b="1" dirty="0">
                <a:latin typeface="Calibri" panose="020F0502020204030204" pitchFamily="34" charset="0"/>
                <a:cs typeface="Calibri" panose="020F0502020204030204" pitchFamily="34" charset="0"/>
              </a:rPr>
              <a:t>2.Write a program to print all the prime number from 1-100.</a:t>
            </a:r>
          </a:p>
          <a:p>
            <a:pPr>
              <a:lnSpc>
                <a:spcPct val="150000"/>
              </a:lnSpc>
            </a:pPr>
            <a:endParaRPr lang="en-US" sz="1800" b="1" dirty="0">
              <a:latin typeface="Calibri" panose="020F0502020204030204" pitchFamily="34" charset="0"/>
              <a:cs typeface="Calibri" panose="020F0502020204030204" pitchFamily="34" charset="0"/>
            </a:endParaRPr>
          </a:p>
          <a:p>
            <a:pPr>
              <a:lnSpc>
                <a:spcPct val="150000"/>
              </a:lnSpc>
            </a:pPr>
            <a:r>
              <a:rPr lang="en-US" sz="1800" b="1" dirty="0">
                <a:latin typeface="Calibri" panose="020F0502020204030204" pitchFamily="34" charset="0"/>
                <a:cs typeface="Calibri" panose="020F0502020204030204" pitchFamily="34" charset="0"/>
              </a:rPr>
              <a:t>3.Write a program to print the factorial of a number.</a:t>
            </a:r>
            <a:endParaRPr lang="en-US" sz="1800" dirty="0">
              <a:latin typeface="Calibri" panose="020F0502020204030204" pitchFamily="34" charset="0"/>
              <a:cs typeface="Calibri" panose="020F0502020204030204" pitchFamily="34" charset="0"/>
            </a:endParaRP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cs typeface="Calibri" panose="020F0502020204030204" pitchFamily="34" charset="0"/>
              </a:rPr>
              <a:t>Input:-5</a:t>
            </a:r>
          </a:p>
          <a:p>
            <a:pPr>
              <a:lnSpc>
                <a:spcPct val="150000"/>
              </a:lnSpc>
            </a:pPr>
            <a:r>
              <a:rPr lang="en-US" sz="1800" dirty="0">
                <a:latin typeface="Calibri" panose="020F0502020204030204" pitchFamily="34" charset="0"/>
                <a:cs typeface="Calibri" panose="020F0502020204030204" pitchFamily="34" charset="0"/>
              </a:rPr>
              <a:t>Output:-120</a:t>
            </a:r>
          </a:p>
          <a:p>
            <a:pPr>
              <a:lnSpc>
                <a:spcPct val="150000"/>
              </a:lnSpc>
            </a:pPr>
            <a:endParaRPr lang="en-US" sz="1800" b="1" dirty="0">
              <a:latin typeface="Calibri" panose="020F0502020204030204" pitchFamily="34" charset="0"/>
              <a:cs typeface="Calibri" panose="020F0502020204030204" pitchFamily="34" charset="0"/>
            </a:endParaRPr>
          </a:p>
          <a:p>
            <a:pPr>
              <a:lnSpc>
                <a:spcPct val="150000"/>
              </a:lnSpc>
            </a:pPr>
            <a:r>
              <a:rPr lang="en-US" sz="1800" b="1" dirty="0">
                <a:latin typeface="Calibri" panose="020F0502020204030204" pitchFamily="34" charset="0"/>
                <a:cs typeface="Calibri" panose="020F0502020204030204" pitchFamily="34" charset="0"/>
              </a:rPr>
              <a:t>4.Write a C++ program to find LCM of two numbers using functions.</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nSpc>
                <a:spcPct val="150000"/>
              </a:lnSpc>
            </a:pPr>
            <a:r>
              <a:rPr lang="en-US" b="1" dirty="0">
                <a:latin typeface="Calibri" panose="020F0502020204030204" pitchFamily="34" charset="0"/>
                <a:cs typeface="Calibri" panose="020F0502020204030204" pitchFamily="34" charset="0"/>
              </a:rPr>
              <a:t> 5. Define a class TEST in C++ with following description:    </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Private Members</a:t>
            </a: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TestCode</a:t>
            </a:r>
            <a:r>
              <a:rPr lang="en-US" dirty="0">
                <a:latin typeface="Calibri" panose="020F0502020204030204" pitchFamily="34" charset="0"/>
                <a:cs typeface="Calibri" panose="020F0502020204030204" pitchFamily="34" charset="0"/>
              </a:rPr>
              <a:t> of type integer</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Description of type string</a:t>
            </a: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NoCandidate</a:t>
            </a:r>
            <a:r>
              <a:rPr lang="en-US" dirty="0">
                <a:latin typeface="Calibri" panose="020F0502020204030204" pitchFamily="34" charset="0"/>
                <a:cs typeface="Calibri" panose="020F0502020204030204" pitchFamily="34" charset="0"/>
              </a:rPr>
              <a:t> of type integer</a:t>
            </a: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CenterReqd</a:t>
            </a:r>
            <a:r>
              <a:rPr lang="en-US" dirty="0">
                <a:latin typeface="Calibri" panose="020F0502020204030204" pitchFamily="34" charset="0"/>
                <a:cs typeface="Calibri" panose="020F0502020204030204" pitchFamily="34" charset="0"/>
              </a:rPr>
              <a:t> (number of centers required) of type integer</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member function CALCNTR() to calculate and return the number of centers as</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NoCandidates</a:t>
            </a:r>
            <a:r>
              <a:rPr lang="en-US" dirty="0">
                <a:latin typeface="Calibri" panose="020F0502020204030204" pitchFamily="34" charset="0"/>
                <a:cs typeface="Calibri" panose="020F0502020204030204" pitchFamily="34" charset="0"/>
              </a:rPr>
              <a:t>/100+1)</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Public Members</a:t>
            </a:r>
          </a:p>
          <a:p>
            <a:pPr lvl="2">
              <a:lnSpc>
                <a:spcPct val="150000"/>
              </a:lnSpc>
            </a:pPr>
            <a:r>
              <a:rPr lang="en-US" dirty="0">
                <a:latin typeface="Calibri" panose="020F0502020204030204" pitchFamily="34" charset="0"/>
                <a:cs typeface="Calibri" panose="020F0502020204030204" pitchFamily="34" charset="0"/>
              </a:rPr>
              <a:t>-  A function SCHEDULE() to allow user to enter values for </a:t>
            </a:r>
            <a:r>
              <a:rPr lang="en-US" dirty="0" err="1">
                <a:latin typeface="Calibri" panose="020F0502020204030204" pitchFamily="34" charset="0"/>
                <a:cs typeface="Calibri" panose="020F0502020204030204" pitchFamily="34" charset="0"/>
              </a:rPr>
              <a:t>TestCode</a:t>
            </a:r>
            <a:r>
              <a:rPr lang="en-US" dirty="0">
                <a:latin typeface="Calibri" panose="020F0502020204030204" pitchFamily="34" charset="0"/>
                <a:cs typeface="Calibri" panose="020F0502020204030204" pitchFamily="34" charset="0"/>
              </a:rPr>
              <a:t>, Description, </a:t>
            </a:r>
            <a:r>
              <a:rPr lang="en-US" dirty="0" err="1">
                <a:latin typeface="Calibri" panose="020F0502020204030204" pitchFamily="34" charset="0"/>
                <a:cs typeface="Calibri" panose="020F0502020204030204" pitchFamily="34" charset="0"/>
              </a:rPr>
              <a:t>NoCandidate</a:t>
            </a:r>
            <a:r>
              <a:rPr lang="en-US" dirty="0">
                <a:latin typeface="Calibri" panose="020F0502020204030204" pitchFamily="34" charset="0"/>
                <a:cs typeface="Calibri" panose="020F0502020204030204" pitchFamily="34" charset="0"/>
              </a:rPr>
              <a:t> &amp; call function CALCNTR() to calculate the number of </a:t>
            </a:r>
            <a:r>
              <a:rPr lang="en-US" dirty="0" err="1">
                <a:latin typeface="Calibri" panose="020F0502020204030204" pitchFamily="34" charset="0"/>
                <a:cs typeface="Calibri" panose="020F0502020204030204" pitchFamily="34" charset="0"/>
              </a:rPr>
              <a:t>Centres</a:t>
            </a:r>
          </a:p>
          <a:p>
            <a:pPr marL="285750" lvl="2" indent="-285750">
              <a:lnSpc>
                <a:spcPct val="150000"/>
              </a:lnSpc>
              <a:buFontTx/>
              <a:buChar char="-"/>
            </a:pPr>
            <a:r>
              <a:rPr lang="en-US" dirty="0">
                <a:latin typeface="Calibri" panose="020F0502020204030204" pitchFamily="34" charset="0"/>
                <a:cs typeface="Calibri" panose="020F0502020204030204" pitchFamily="34" charset="0"/>
              </a:rPr>
              <a:t>A function DISPTEST() to allow user to view the content of all the data members</a:t>
            </a:r>
          </a:p>
          <a:p>
            <a:pPr lvl="2">
              <a:lnSpc>
                <a:spcPct val="150000"/>
              </a:lnSpc>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Problem - 1</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panose="020F0502020204030204" pitchFamily="34" charset="0"/>
                <a:cs typeface="Calibri" panose="020F0502020204030204" pitchFamily="34" charset="0"/>
              </a:rPr>
              <a:t>Ques 1. Which of the following statement is incorrect  about “cin”?</a:t>
            </a:r>
            <a:endParaRPr lang="en-US" sz="1800" b="1" dirty="0">
              <a:latin typeface="Calibri" panose="020F0502020204030204" pitchFamily="34" charset="0"/>
              <a:cs typeface="Calibri" panose="020F0502020204030204" pitchFamily="34" charset="0"/>
            </a:endParaRP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 sz="1800" dirty="0">
                <a:latin typeface="Calibri" panose="020F0502020204030204" pitchFamily="34" charset="0"/>
                <a:cs typeface="Calibri" panose="020F0502020204030204" pitchFamily="34" charset="0"/>
              </a:rPr>
              <a:t>A. “cin” statement is the instance of the class istream </a:t>
            </a:r>
          </a:p>
          <a:p>
            <a:pPr>
              <a:lnSpc>
                <a:spcPct val="150000"/>
              </a:lnSpc>
            </a:pPr>
            <a:r>
              <a:rPr lang="en" sz="1800" dirty="0">
                <a:latin typeface="Calibri" panose="020F0502020204030204" pitchFamily="34" charset="0"/>
                <a:cs typeface="Calibri" panose="020F0502020204030204" pitchFamily="34" charset="0"/>
              </a:rPr>
              <a:t>B. It is used to display output on the screen.</a:t>
            </a:r>
          </a:p>
          <a:p>
            <a:pPr>
              <a:lnSpc>
                <a:spcPct val="150000"/>
              </a:lnSpc>
            </a:pPr>
            <a:r>
              <a:rPr lang="en" sz="1800" dirty="0">
                <a:latin typeface="Calibri" panose="020F0502020204030204" pitchFamily="34" charset="0"/>
                <a:cs typeface="Calibri" panose="020F0502020204030204" pitchFamily="34" charset="0"/>
              </a:rPr>
              <a:t>C. The extraction operator &lt;&lt; is used along with the object cin for reading inputs.</a:t>
            </a:r>
          </a:p>
          <a:p>
            <a:pPr>
              <a:lnSpc>
                <a:spcPct val="150000"/>
              </a:lnSpc>
            </a:pPr>
            <a:r>
              <a:rPr lang="en" sz="1800" dirty="0">
                <a:latin typeface="Calibri" panose="020F0502020204030204" pitchFamily="34" charset="0"/>
                <a:cs typeface="Calibri" panose="020F0502020204030204" pitchFamily="34" charset="0"/>
              </a:rPr>
              <a:t>D. Option B and C is correct.</a:t>
            </a: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nSpc>
                <a:spcPct val="150000"/>
              </a:lnSpc>
            </a:pPr>
            <a:r>
              <a:rPr lang="en-US" sz="1800" dirty="0">
                <a:latin typeface="Calibri" panose="020F0502020204030204" pitchFamily="34" charset="0"/>
                <a:cs typeface="Calibri" panose="020F0502020204030204" pitchFamily="34" charset="0"/>
              </a:rPr>
              <a:t>6. An array stores details of 25 students (roll no, name, marks in three subject).</a:t>
            </a:r>
          </a:p>
          <a:p>
            <a:pPr>
              <a:lnSpc>
                <a:spcPct val="150000"/>
              </a:lnSpc>
            </a:pPr>
            <a:r>
              <a:rPr lang="en-US" sz="1800" dirty="0">
                <a:latin typeface="Calibri" panose="020F0502020204030204" pitchFamily="34" charset="0"/>
                <a:cs typeface="Calibri" panose="020F0502020204030204" pitchFamily="34" charset="0"/>
              </a:rPr>
              <a:t>Write a program to create such an array and print out a list of students who have failed in more than one subject.</a:t>
            </a: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600" b="1" dirty="0">
                <a:latin typeface="Calibri"/>
              </a:rPr>
              <a:t>1.Write a program in C++ to swap two numbers without taking third variable.</a:t>
            </a:r>
            <a:endParaRPr lang="en-US" sz="1600" dirty="0">
              <a:latin typeface="Calibri"/>
            </a:endParaRPr>
          </a:p>
          <a:p>
            <a:br>
              <a:rPr lang="en-US" sz="1600" dirty="0">
                <a:latin typeface="Calibri"/>
              </a:rPr>
            </a:br>
            <a:r>
              <a:rPr lang="en-US" sz="1600" dirty="0">
                <a:latin typeface="Calibri"/>
              </a:rPr>
              <a:t>Sample Output:</a:t>
            </a:r>
          </a:p>
          <a:p>
            <a:br>
              <a:rPr lang="en-US" sz="1600" dirty="0">
                <a:latin typeface="Calibri"/>
              </a:rPr>
            </a:br>
            <a:r>
              <a:rPr lang="en-US" sz="1600" dirty="0">
                <a:latin typeface="Calibri"/>
              </a:rPr>
              <a:t>Swap two numbers :</a:t>
            </a:r>
          </a:p>
          <a:p>
            <a:endParaRPr lang="en-US" sz="1600" dirty="0">
              <a:latin typeface="Calibri"/>
            </a:endParaRPr>
          </a:p>
          <a:p>
            <a:r>
              <a:rPr lang="en-US" sz="1600" dirty="0">
                <a:latin typeface="Calibri"/>
              </a:rPr>
              <a:t>Int a, b, temp;</a:t>
            </a:r>
          </a:p>
          <a:p>
            <a:r>
              <a:rPr lang="en-US" sz="1600" dirty="0">
                <a:latin typeface="Calibri"/>
              </a:rPr>
              <a:t>Temp = b;</a:t>
            </a:r>
          </a:p>
          <a:p>
            <a:r>
              <a:rPr lang="en-US" sz="1600" dirty="0">
                <a:latin typeface="Calibri"/>
              </a:rPr>
              <a:t>B = a;</a:t>
            </a:r>
          </a:p>
          <a:p>
            <a:r>
              <a:rPr lang="en-US" sz="1600" dirty="0">
                <a:latin typeface="Calibri"/>
              </a:rPr>
              <a:t>A = temp;</a:t>
            </a:r>
          </a:p>
          <a:p>
            <a:br>
              <a:rPr lang="en-US" sz="1600" dirty="0"/>
            </a:br>
            <a:endParaRPr lang="en-US" sz="1600" dirty="0">
              <a:latin typeface="Calibri"/>
            </a:endParaRPr>
          </a:p>
          <a:p>
            <a:r>
              <a:rPr lang="en-US" sz="1600" dirty="0">
                <a:latin typeface="Calibri"/>
              </a:rPr>
              <a:t>Input 1st number : 25</a:t>
            </a:r>
          </a:p>
          <a:p>
            <a:r>
              <a:rPr lang="en-US" sz="1600" dirty="0">
                <a:latin typeface="Calibri"/>
              </a:rPr>
              <a:t>Input 2nd number : 39</a:t>
            </a:r>
          </a:p>
          <a:p>
            <a:r>
              <a:rPr lang="en-US" sz="1600" dirty="0">
                <a:latin typeface="Calibri"/>
              </a:rPr>
              <a:t>After swapping the 1st number is : 39</a:t>
            </a:r>
          </a:p>
          <a:p>
            <a:r>
              <a:rPr lang="en-US" sz="1600" dirty="0">
                <a:latin typeface="Calibri"/>
              </a:rPr>
              <a:t>After swapping the 2nd number is : 25</a:t>
            </a:r>
            <a:endParaRPr lang="en-US" dirty="0">
              <a:latin typeface="Calibri"/>
            </a:endParaRPr>
          </a:p>
        </p:txBody>
      </p:sp>
    </p:spTree>
    <p:extLst>
      <p:ext uri="{BB962C8B-B14F-4D97-AF65-F5344CB8AC3E}">
        <p14:creationId xmlns:p14="http://schemas.microsoft.com/office/powerpoint/2010/main" val="253840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600" b="1" dirty="0">
                <a:latin typeface="Calibri"/>
              </a:rPr>
              <a:t>2.Write a program to print the sum and product of all number in a given array.</a:t>
            </a:r>
            <a:endParaRPr lang="en-US" sz="1600" dirty="0">
              <a:latin typeface="Calibri"/>
            </a:endParaRPr>
          </a:p>
          <a:p>
            <a:br>
              <a:rPr lang="en-US" sz="1600" dirty="0"/>
            </a:br>
            <a:endParaRPr lang="en-US" sz="1600">
              <a:latin typeface="Calibri"/>
            </a:endParaRPr>
          </a:p>
          <a:p>
            <a:r>
              <a:rPr lang="en-US" sz="1600" dirty="0">
                <a:latin typeface="Calibri"/>
              </a:rPr>
              <a:t>a=[2,3,4,1,10,8]</a:t>
            </a:r>
          </a:p>
          <a:p>
            <a:endParaRPr lang="en-US" sz="1600" dirty="0">
              <a:latin typeface="Calibri"/>
            </a:endParaRPr>
          </a:p>
          <a:p>
            <a:r>
              <a:rPr lang="en-US" sz="1600" dirty="0">
                <a:latin typeface="Calibri"/>
              </a:rPr>
              <a:t>sum=28</a:t>
            </a:r>
          </a:p>
          <a:p>
            <a:endParaRPr lang="en-US" sz="1600" dirty="0">
              <a:latin typeface="Calibri"/>
            </a:endParaRPr>
          </a:p>
          <a:p>
            <a:r>
              <a:rPr lang="en-US" sz="1600" dirty="0">
                <a:latin typeface="Calibri"/>
              </a:rPr>
              <a:t>product=1920</a:t>
            </a:r>
          </a:p>
          <a:p>
            <a:endParaRPr lang="en-US" sz="1600" dirty="0">
              <a:latin typeface="Calibri"/>
            </a:endParaRPr>
          </a:p>
          <a:p>
            <a:endParaRPr lang="en-US" sz="1600" b="1" dirty="0">
              <a:latin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554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3.Write a program to print the sum of all numbers in a digit.</a:t>
            </a:r>
            <a:endParaRPr lang="en-US" sz="1600" dirty="0">
              <a:cs typeface="Calibri"/>
            </a:endParaRPr>
          </a:p>
          <a:p>
            <a:br>
              <a:rPr lang="en-US" sz="1600" dirty="0"/>
            </a:br>
            <a:endParaRPr lang="en-US" sz="1600" dirty="0"/>
          </a:p>
          <a:p>
            <a:r>
              <a:rPr lang="en-US" sz="1600" dirty="0">
                <a:latin typeface="Calibri"/>
                <a:cs typeface="Calibri"/>
              </a:rPr>
              <a:t> Input:-2981</a:t>
            </a:r>
            <a:endParaRPr lang="en-US" sz="1600" dirty="0"/>
          </a:p>
          <a:p>
            <a:endParaRPr lang="en-US" sz="1600" dirty="0">
              <a:latin typeface="Calibri"/>
              <a:cs typeface="Calibri"/>
            </a:endParaRPr>
          </a:p>
          <a:p>
            <a:r>
              <a:rPr lang="en-US" sz="1600" dirty="0">
                <a:latin typeface="Calibri"/>
                <a:cs typeface="Calibri"/>
              </a:rPr>
              <a:t> Output:-20</a:t>
            </a:r>
            <a:endParaRPr lang="en-US" sz="1600" dirty="0"/>
          </a:p>
          <a:p>
            <a:endParaRPr lang="en-US" sz="1600" dirty="0"/>
          </a:p>
          <a:p>
            <a:r>
              <a:rPr lang="en-US" sz="1600" b="1" dirty="0">
                <a:latin typeface="Calibri"/>
                <a:cs typeface="Calibri"/>
              </a:rPr>
              <a:t>4.Write a program to check whether a number is palindrome or not.</a:t>
            </a:r>
            <a:endParaRPr lang="en-US" sz="1600" dirty="0"/>
          </a:p>
          <a:p>
            <a:br>
              <a:rPr lang="en-US" sz="1600" dirty="0"/>
            </a:br>
            <a:endParaRPr lang="en-US" sz="1600" dirty="0"/>
          </a:p>
          <a:p>
            <a:r>
              <a:rPr lang="en-US" sz="1600" dirty="0">
                <a:latin typeface="Calibri"/>
                <a:cs typeface="Calibri"/>
              </a:rPr>
              <a:t>Input:13231</a:t>
            </a:r>
            <a:br>
              <a:rPr lang="en-US" sz="1600" dirty="0">
                <a:latin typeface="Calibri"/>
                <a:cs typeface="Calibri"/>
              </a:rPr>
            </a:br>
            <a:endParaRPr lang="en-US" sz="1600" dirty="0"/>
          </a:p>
          <a:p>
            <a:endParaRPr lang="en-US" sz="1600" dirty="0">
              <a:latin typeface="Calibri"/>
            </a:endParaRPr>
          </a:p>
          <a:p>
            <a:endParaRPr lang="en-US" sz="1600" b="1" dirty="0">
              <a:latin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5022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600" dirty="0"/>
          </a:p>
          <a:p>
            <a:r>
              <a:rPr lang="en-US" sz="1600" b="1" dirty="0">
                <a:latin typeface="Calibri"/>
              </a:rPr>
              <a:t>5.Write a program to print the area and perimeter of a triangle having sides of 3, 4 and 5 units by         creating a class named 'Triangle' with a function to print the area and perimeter.</a:t>
            </a:r>
          </a:p>
          <a:p>
            <a:endParaRPr lang="en-US" sz="1600" dirty="0">
              <a:latin typeface="Calibri"/>
            </a:endParaRPr>
          </a:p>
          <a:p>
            <a:endParaRPr lang="en-US" sz="1600" dirty="0">
              <a:latin typeface="Calibri"/>
            </a:endParaRPr>
          </a:p>
          <a:p>
            <a:endParaRPr lang="en-US" sz="1600" dirty="0">
              <a:latin typeface="Calibri"/>
            </a:endParaRPr>
          </a:p>
          <a:p>
            <a:r>
              <a:rPr lang="en-US" sz="1600" b="1" dirty="0">
                <a:latin typeface="Calibri"/>
              </a:rPr>
              <a:t>6.Declare a structure to represent a complex number (a number having a real part and imaginary part). Write C++ functions to add, subtract, multiply and divide two complex numbers</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7459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panose="020F0502020204030204" pitchFamily="34" charset="0"/>
                <a:cs typeface="Calibri" panose="020F0502020204030204" pitchFamily="34" charset="0"/>
              </a:rPr>
              <a:t>Ques 1. Which of the following statement is incorrect  about “cin”?</a:t>
            </a:r>
            <a:endParaRPr lang="en-US" sz="1800" b="1" dirty="0">
              <a:latin typeface="Calibri" panose="020F0502020204030204" pitchFamily="34" charset="0"/>
              <a:cs typeface="Calibri" panose="020F0502020204030204" pitchFamily="34" charset="0"/>
            </a:endParaRP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 sz="1800" dirty="0">
                <a:latin typeface="Calibri" panose="020F0502020204030204" pitchFamily="34" charset="0"/>
                <a:cs typeface="Calibri" panose="020F0502020204030204" pitchFamily="34" charset="0"/>
              </a:rPr>
              <a:t>A. “cin” statement is the instance of the class istream </a:t>
            </a:r>
          </a:p>
          <a:p>
            <a:pPr>
              <a:lnSpc>
                <a:spcPct val="150000"/>
              </a:lnSpc>
            </a:pPr>
            <a:r>
              <a:rPr lang="en" sz="1800" dirty="0">
                <a:latin typeface="Calibri" panose="020F0502020204030204" pitchFamily="34" charset="0"/>
                <a:cs typeface="Calibri" panose="020F0502020204030204" pitchFamily="34" charset="0"/>
              </a:rPr>
              <a:t>B. It is used to display output on the screen.</a:t>
            </a:r>
          </a:p>
          <a:p>
            <a:pPr>
              <a:lnSpc>
                <a:spcPct val="150000"/>
              </a:lnSpc>
            </a:pPr>
            <a:r>
              <a:rPr lang="en" sz="1800" dirty="0">
                <a:latin typeface="Calibri" panose="020F0502020204030204" pitchFamily="34" charset="0"/>
                <a:cs typeface="Calibri" panose="020F0502020204030204" pitchFamily="34" charset="0"/>
              </a:rPr>
              <a:t>C. The extraction operator &lt;&lt; is used along with the object cin for reading inputs.</a:t>
            </a:r>
          </a:p>
          <a:p>
            <a:pPr>
              <a:lnSpc>
                <a:spcPct val="150000"/>
              </a:lnSpc>
            </a:pPr>
            <a:r>
              <a:rPr lang="en" sz="1800" b="1" dirty="0">
                <a:solidFill>
                  <a:srgbClr val="FF0000"/>
                </a:solidFill>
                <a:latin typeface="Calibri" panose="020F0502020204030204" pitchFamily="34" charset="0"/>
                <a:cs typeface="Calibri" panose="020F0502020204030204" pitchFamily="34" charset="0"/>
              </a:rPr>
              <a:t>D. Option B and C is correct.</a:t>
            </a: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panose="020F0502020204030204" pitchFamily="34" charset="0"/>
                <a:cs typeface="Calibri" panose="020F0502020204030204" pitchFamily="34" charset="0"/>
              </a:rPr>
              <a:t>2. Which of the following is a valid class declaration?</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 sz="1800" dirty="0">
                <a:latin typeface="Calibri" panose="020F0502020204030204" pitchFamily="34" charset="0"/>
                <a:cs typeface="Calibri" panose="020F0502020204030204" pitchFamily="34" charset="0"/>
              </a:rPr>
              <a:t>A. Class A { int x; };</a:t>
            </a:r>
          </a:p>
          <a:p>
            <a:pPr>
              <a:lnSpc>
                <a:spcPct val="150000"/>
              </a:lnSpc>
            </a:pPr>
            <a:r>
              <a:rPr lang="en" sz="1800" dirty="0">
                <a:latin typeface="Calibri" panose="020F0502020204030204" pitchFamily="34" charset="0"/>
                <a:cs typeface="Calibri" panose="020F0502020204030204" pitchFamily="34" charset="0"/>
              </a:rPr>
              <a:t>B. Class B { }</a:t>
            </a:r>
          </a:p>
          <a:p>
            <a:pPr>
              <a:lnSpc>
                <a:spcPct val="150000"/>
              </a:lnSpc>
            </a:pPr>
            <a:r>
              <a:rPr lang="en" sz="1800" dirty="0">
                <a:latin typeface="Calibri" panose="020F0502020204030204" pitchFamily="34" charset="0"/>
                <a:cs typeface="Calibri" panose="020F0502020204030204" pitchFamily="34" charset="0"/>
              </a:rPr>
              <a:t>C. Public class A { }</a:t>
            </a:r>
          </a:p>
          <a:p>
            <a:pPr>
              <a:lnSpc>
                <a:spcPct val="150000"/>
              </a:lnSpc>
            </a:pPr>
            <a:r>
              <a:rPr lang="en" sz="1800" dirty="0">
                <a:latin typeface="Calibri" panose="020F0502020204030204" pitchFamily="34" charset="0"/>
                <a:cs typeface="Calibri" panose="020F0502020204030204" pitchFamily="34" charset="0"/>
              </a:rPr>
              <a:t>D. Object A { int x; };</a:t>
            </a: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Problem - 2</a:t>
            </a:r>
          </a:p>
        </p:txBody>
      </p:sp>
    </p:spTree>
    <p:extLst>
      <p:ext uri="{BB962C8B-B14F-4D97-AF65-F5344CB8AC3E}">
        <p14:creationId xmlns:p14="http://schemas.microsoft.com/office/powerpoint/2010/main" val="24797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panose="020F0502020204030204" pitchFamily="34" charset="0"/>
                <a:cs typeface="Calibri" panose="020F0502020204030204" pitchFamily="34" charset="0"/>
              </a:rPr>
              <a:t>2. Which of the following is a valid class declaration?</a:t>
            </a:r>
            <a:endParaRPr lang="en-US" sz="1800" dirty="0">
              <a:latin typeface="Calibri" panose="020F0502020204030204" pitchFamily="34" charset="0"/>
              <a:cs typeface="Calibri" panose="020F0502020204030204" pitchFamily="34" charset="0"/>
            </a:endParaRP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 sz="1800" b="1" dirty="0">
                <a:solidFill>
                  <a:srgbClr val="FF0000"/>
                </a:solidFill>
                <a:latin typeface="Calibri" panose="020F0502020204030204" pitchFamily="34" charset="0"/>
                <a:cs typeface="Calibri" panose="020F0502020204030204" pitchFamily="34" charset="0"/>
              </a:rPr>
              <a:t>A. Class A { int x; };</a:t>
            </a:r>
          </a:p>
          <a:p>
            <a:pPr>
              <a:lnSpc>
                <a:spcPct val="150000"/>
              </a:lnSpc>
            </a:pPr>
            <a:r>
              <a:rPr lang="en" sz="1800" dirty="0">
                <a:latin typeface="Calibri" panose="020F0502020204030204" pitchFamily="34" charset="0"/>
                <a:cs typeface="Calibri" panose="020F0502020204030204" pitchFamily="34" charset="0"/>
              </a:rPr>
              <a:t>B. Class B { }</a:t>
            </a:r>
          </a:p>
          <a:p>
            <a:pPr>
              <a:lnSpc>
                <a:spcPct val="150000"/>
              </a:lnSpc>
            </a:pPr>
            <a:r>
              <a:rPr lang="en" sz="1800" dirty="0">
                <a:latin typeface="Calibri" panose="020F0502020204030204" pitchFamily="34" charset="0"/>
                <a:cs typeface="Calibri" panose="020F0502020204030204" pitchFamily="34" charset="0"/>
              </a:rPr>
              <a:t>C. Public class A { }</a:t>
            </a:r>
          </a:p>
          <a:p>
            <a:pPr>
              <a:lnSpc>
                <a:spcPct val="150000"/>
              </a:lnSpc>
            </a:pPr>
            <a:r>
              <a:rPr lang="en" sz="1800" dirty="0">
                <a:latin typeface="Calibri" panose="020F0502020204030204" pitchFamily="34" charset="0"/>
                <a:cs typeface="Calibri" panose="020F0502020204030204" pitchFamily="34" charset="0"/>
              </a:rPr>
              <a:t>D. Object A { int x; };</a:t>
            </a: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 sz="1800" b="1" dirty="0">
                <a:solidFill>
                  <a:srgbClr val="FF0000"/>
                </a:solidFill>
                <a:latin typeface="Calibri" panose="020F0502020204030204" pitchFamily="34" charset="0"/>
                <a:cs typeface="Calibri" panose="020F0502020204030204" pitchFamily="34" charset="0"/>
              </a:rPr>
              <a:t>Explanation: Class A { int x; }; is a valid class declaration.</a:t>
            </a: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422309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800" b="1" dirty="0">
                <a:latin typeface="Calibri" panose="020F0502020204030204" pitchFamily="34" charset="0"/>
                <a:cs typeface="Calibri" panose="020F0502020204030204" pitchFamily="34" charset="0"/>
              </a:rPr>
              <a:t>3. Which of the following keywords is used to control access to a class member?</a:t>
            </a:r>
            <a:endParaRPr lang="en-US" sz="1800" dirty="0">
              <a:latin typeface="Calibri" panose="020F0502020204030204" pitchFamily="34" charset="0"/>
              <a:cs typeface="Calibri" panose="020F0502020204030204" pitchFamily="34" charset="0"/>
            </a:endParaRPr>
          </a:p>
          <a:p>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A. Default</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B. Break</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C. Protected</a:t>
            </a:r>
          </a:p>
          <a:p>
            <a:endParaRPr lang="en" sz="1800" dirty="0">
              <a:latin typeface="Calibri" panose="020F0502020204030204" pitchFamily="34" charset="0"/>
              <a:cs typeface="Calibri" panose="020F0502020204030204" pitchFamily="34" charset="0"/>
            </a:endParaRPr>
          </a:p>
          <a:p>
            <a:r>
              <a:rPr lang="en" sz="1800" dirty="0">
                <a:latin typeface="Calibri" panose="020F0502020204030204" pitchFamily="34" charset="0"/>
                <a:cs typeface="Calibri" panose="020F0502020204030204" pitchFamily="34" charset="0"/>
              </a:rPr>
              <a:t>D. Asm</a:t>
            </a: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Problem - 3</a:t>
            </a:r>
            <a:endParaRPr lang="en-US" dirty="0"/>
          </a:p>
        </p:txBody>
      </p:sp>
    </p:spTree>
    <p:extLst>
      <p:ext uri="{BB962C8B-B14F-4D97-AF65-F5344CB8AC3E}">
        <p14:creationId xmlns:p14="http://schemas.microsoft.com/office/powerpoint/2010/main" val="10366117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2285</TotalTime>
  <Words>3014</Words>
  <Application>Microsoft Office PowerPoint</Application>
  <PresentationFormat>On-screen Show (16:9)</PresentationFormat>
  <Paragraphs>699</Paragraphs>
  <Slides>56</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Calibri,Sans-Serif</vt:lpstr>
      <vt:lpstr>Trebuchet MS</vt:lpstr>
      <vt:lpstr>Arial</vt:lpstr>
      <vt:lpstr>Calibri</vt:lpstr>
      <vt:lpstr>Simple Light</vt:lpstr>
      <vt:lpstr>PowerPoint Presentation</vt:lpstr>
      <vt:lpstr>PowerPoint Presentation</vt:lpstr>
      <vt:lpstr>PowerPoint Presentation</vt:lpstr>
      <vt:lpstr>PowerPoint Presentation</vt:lpstr>
      <vt:lpstr>Problem - 1</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- 1</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have a quick hands-on some practice Questions</vt:lpstr>
      <vt:lpstr>PowerPoint Presentation</vt:lpstr>
      <vt:lpstr>Coding Questions Time</vt:lpstr>
      <vt:lpstr>PowerPoint Presentation</vt:lpstr>
      <vt:lpstr>PowerPoint Presentation</vt:lpstr>
      <vt:lpstr>PowerPoint Presentation</vt:lpstr>
      <vt:lpstr>Coding Questions Time</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1199</cp:revision>
  <dcterms:modified xsi:type="dcterms:W3CDTF">2021-01-29T03:28:35Z</dcterms:modified>
</cp:coreProperties>
</file>