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4"/>
  </p:notesMasterIdLst>
  <p:sldIdLst>
    <p:sldId id="256" r:id="rId2"/>
    <p:sldId id="258" r:id="rId3"/>
    <p:sldId id="311"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06" r:id="rId26"/>
    <p:sldId id="336" r:id="rId27"/>
    <p:sldId id="308" r:id="rId28"/>
    <p:sldId id="309" r:id="rId29"/>
    <p:sldId id="337" r:id="rId30"/>
    <p:sldId id="310" r:id="rId31"/>
    <p:sldId id="316" r:id="rId32"/>
    <p:sldId id="272"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2042463A-4CBB-42D6-951A-385F6624A263}" v="243" dt="2021-01-23T02:48:50.621"/>
    <p1510:client id="{39509037-2B39-4708-82CD-F0C0CC26B104}" v="277" dt="2021-01-12T06:52:38.457"/>
    <p1510:client id="{3E9574E5-BE2B-4A60-8784-70B87DA9EE13}" v="293" dt="2021-01-22T17:10:13.672"/>
    <p1510:client id="{59751EE2-E915-412C-BBA9-18ABF5CCEEBA}" v="248" dt="2021-01-19T19:07:17.180"/>
    <p1510:client id="{88E0966D-0821-4501-A0E3-03A6F564B65B}" v="3052" dt="2021-01-17T15:58:03.317"/>
    <p1510:client id="{9C156D09-B980-42AE-B4D4-72C644ADC050}" v="1333" dt="2021-01-18T13:31:52.969"/>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745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08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templates-cpp/"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differences-between-procedural-and-object-oriented-programming/"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hyperlink" Target="https://stackoverflow.com/questions/1932311/when-to-use-inline-function-and-when-not-to-use-it" TargetMode="External"/><Relationship Id="rId4" Type="http://schemas.openxmlformats.org/officeDocument/2006/relationships/hyperlink" Target="https://www3.ntu.edu.sg/home/ehchua/programming/cpp/cp10_IO.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rtlCol="0">
            <a:spAutoFit/>
          </a:bodyPr>
          <a:lstStyle/>
          <a:p>
            <a:pPr algn="ctr"/>
            <a:r>
              <a:rPr lang="en-US" sz="2000" b="1" dirty="0"/>
              <a:t>Practical Lecture 2: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3. Which of the following is not correct (in C++) ?</a:t>
            </a:r>
            <a:endParaRPr lang="en-US" sz="1600" dirty="0"/>
          </a:p>
          <a:p>
            <a:br>
              <a:rPr lang="en-US" sz="1600" dirty="0"/>
            </a:br>
            <a:r>
              <a:rPr lang="en" sz="1600" dirty="0">
                <a:latin typeface="Calibri"/>
                <a:cs typeface="Calibri"/>
              </a:rPr>
              <a:t>A.) Class templates and function templates are instantiated in the same way .</a:t>
            </a:r>
            <a:endParaRPr lang="en-US" sz="1600" dirty="0"/>
          </a:p>
          <a:p>
            <a:endParaRPr lang="en" sz="1600" dirty="0"/>
          </a:p>
          <a:p>
            <a:r>
              <a:rPr lang="en" sz="1600" dirty="0">
                <a:latin typeface="Calibri"/>
                <a:cs typeface="Calibri"/>
              </a:rPr>
              <a:t>B.) Class templates differ from function templates in the way they are initiated. </a:t>
            </a:r>
            <a:endParaRPr lang="en-US" sz="1600" dirty="0"/>
          </a:p>
          <a:p>
            <a:endParaRPr lang="en" sz="1600" dirty="0"/>
          </a:p>
          <a:p>
            <a:r>
              <a:rPr lang="en" sz="1600" dirty="0">
                <a:latin typeface="Calibri"/>
                <a:cs typeface="Calibri"/>
              </a:rPr>
              <a:t>C.) Class template is initiated by defining an object using the template argument. </a:t>
            </a:r>
            <a:endParaRPr lang="en-US" sz="1600" dirty="0"/>
          </a:p>
          <a:p>
            <a:endParaRPr lang="en" sz="1600" dirty="0"/>
          </a:p>
          <a:p>
            <a:r>
              <a:rPr lang="en" sz="1600" dirty="0">
                <a:latin typeface="Calibri"/>
                <a:cs typeface="Calibri"/>
              </a:rPr>
              <a:t>D.) Class templates are generally used for storage classes.</a:t>
            </a:r>
            <a:endParaRPr lang="en-US" sz="1600" dirty="0"/>
          </a:p>
          <a:p>
            <a:endParaRPr lang="en-US" sz="1600" dirty="0"/>
          </a:p>
          <a:p>
            <a:r>
              <a:rPr lang="en" sz="1600" dirty="0">
                <a:latin typeface="Calibri"/>
                <a:cs typeface="Calibri"/>
              </a:rPr>
              <a:t>A. </a:t>
            </a:r>
            <a:r>
              <a:rPr lang="en" sz="1600" dirty="0" err="1">
                <a:latin typeface="Calibri"/>
                <a:cs typeface="Calibri"/>
              </a:rPr>
              <a:t>i</a:t>
            </a:r>
            <a:endParaRPr lang="en" sz="1600" dirty="0" err="1"/>
          </a:p>
          <a:p>
            <a:r>
              <a:rPr lang="en" sz="1600" dirty="0">
                <a:latin typeface="Calibri"/>
                <a:cs typeface="Calibri"/>
              </a:rPr>
              <a:t>B. </a:t>
            </a:r>
            <a:r>
              <a:rPr lang="en" sz="1600" dirty="0" err="1">
                <a:latin typeface="Calibri"/>
                <a:cs typeface="Calibri"/>
              </a:rPr>
              <a:t>i</a:t>
            </a:r>
            <a:r>
              <a:rPr lang="en" sz="1600" dirty="0">
                <a:latin typeface="Calibri"/>
                <a:cs typeface="Calibri"/>
              </a:rPr>
              <a:t> &amp; ii</a:t>
            </a:r>
            <a:endParaRPr lang="en-US" sz="1600" dirty="0"/>
          </a:p>
          <a:p>
            <a:r>
              <a:rPr lang="en" sz="1600" b="1" dirty="0">
                <a:solidFill>
                  <a:srgbClr val="FF0000"/>
                </a:solidFill>
                <a:latin typeface="Calibri"/>
                <a:cs typeface="Calibri"/>
              </a:rPr>
              <a:t>C. ii ,iii, iv</a:t>
            </a:r>
            <a:endParaRPr lang="en-US" sz="1600" b="1" dirty="0">
              <a:solidFill>
                <a:srgbClr val="FF0000"/>
              </a:solidFill>
            </a:endParaRPr>
          </a:p>
          <a:p>
            <a:r>
              <a:rPr lang="en" sz="1600" dirty="0">
                <a:latin typeface="Calibri"/>
                <a:cs typeface="Calibri"/>
              </a:rPr>
              <a:t>D. </a:t>
            </a:r>
            <a:r>
              <a:rPr lang="en-IN" sz="1600" dirty="0">
                <a:latin typeface="Calibri"/>
                <a:cs typeface="Calibri"/>
              </a:rPr>
              <a:t>I</a:t>
            </a:r>
            <a:r>
              <a:rPr lang="en" sz="1600" dirty="0">
                <a:latin typeface="Calibri"/>
                <a:cs typeface="Calibri"/>
              </a:rPr>
              <a:t>v</a:t>
            </a:r>
          </a:p>
          <a:p>
            <a:endParaRPr lang="en" sz="1600" dirty="0">
              <a:latin typeface="Calibri"/>
              <a:cs typeface="Calibri"/>
            </a:endParaRPr>
          </a:p>
          <a:p>
            <a:r>
              <a:rPr lang="en-US" sz="1600" dirty="0">
                <a:hlinkClick r:id="rId3"/>
              </a:rPr>
              <a:t>https://www.geeksforgeeks.org/templates-cpp/</a:t>
            </a:r>
            <a:r>
              <a:rPr lang="en" sz="1600" dirty="0">
                <a:latin typeface="Calibri"/>
                <a:cs typeface="Calibri"/>
              </a:rPr>
              <a:t> </a:t>
            </a:r>
            <a:endParaRPr lang="en-US" sz="1600" dirty="0"/>
          </a:p>
          <a:p>
            <a:endParaRPr lang="en" sz="1600" dirty="0"/>
          </a:p>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p>
          <a:p>
            <a:endParaRPr lang="en" sz="1600" dirty="0"/>
          </a:p>
          <a:p>
            <a:r>
              <a:rPr lang="en" sz="1600" dirty="0"/>
              <a:t>B.)::</a:t>
            </a:r>
          </a:p>
          <a:p>
            <a:endParaRPr lang="en" sz="1600" dirty="0"/>
          </a:p>
          <a:p>
            <a:r>
              <a:rPr lang="en" sz="1600" dirty="0"/>
              <a:t>C.) -</a:t>
            </a:r>
          </a:p>
          <a:p>
            <a:endParaRPr lang="en" sz="1600" dirty="0"/>
          </a:p>
          <a:p>
            <a:r>
              <a:rPr lang="en" sz="1600" dirty="0"/>
              <a:t>D.) *</a:t>
            </a:r>
          </a:p>
          <a:p>
            <a:br>
              <a:rPr lang="en-US" sz="1600" dirty="0"/>
            </a:br>
            <a:br>
              <a:rPr lang="en-US" sz="1600" dirty="0"/>
            </a:br>
            <a:br>
              <a:rPr lang="en-US" sz="1600" dirty="0"/>
            </a:br>
            <a:endParaRPr lang="en-US" sz="1600" dirty="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- 4</a:t>
            </a:r>
            <a:endParaRPr lang="en-US"/>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endParaRPr lang="en-US" sz="1600" dirty="0"/>
          </a:p>
          <a:p>
            <a:endParaRPr lang="en" sz="1600" dirty="0"/>
          </a:p>
          <a:p>
            <a:r>
              <a:rPr lang="en" sz="1600" b="1" dirty="0">
                <a:solidFill>
                  <a:srgbClr val="FF0000"/>
                </a:solidFill>
              </a:rPr>
              <a:t>B.)::</a:t>
            </a:r>
            <a:endParaRPr lang="en-US" sz="1600" b="1" dirty="0">
              <a:solidFill>
                <a:srgbClr val="FF0000"/>
              </a:solidFill>
            </a:endParaRPr>
          </a:p>
          <a:p>
            <a:endParaRPr lang="en" sz="1600" dirty="0"/>
          </a:p>
          <a:p>
            <a:r>
              <a:rPr lang="en" sz="1600" dirty="0"/>
              <a:t>C.) -</a:t>
            </a:r>
            <a:endParaRPr lang="en-US" sz="1600" dirty="0"/>
          </a:p>
          <a:p>
            <a:endParaRPr lang="en" sz="1600" dirty="0"/>
          </a:p>
          <a:p>
            <a:r>
              <a:rPr lang="en" sz="1600" dirty="0"/>
              <a:t>D.) *</a:t>
            </a:r>
            <a:endParaRPr lang="en-US" sz="1600" dirty="0"/>
          </a:p>
          <a:p>
            <a:br>
              <a:rPr lang="en-US" sz="1600" dirty="0"/>
            </a:br>
            <a:br>
              <a:rPr lang="en-US" sz="1600" dirty="0"/>
            </a:br>
            <a:endParaRPr lang="en-US" sz="1600" dirty="0"/>
          </a:p>
          <a:p>
            <a:endParaRPr lang="en" sz="1600" b="1" dirty="0"/>
          </a:p>
          <a:p>
            <a:r>
              <a:rPr lang="en" sz="1600" b="1" dirty="0">
                <a:solidFill>
                  <a:srgbClr val="FF0000"/>
                </a:solidFill>
              </a:rPr>
              <a:t>Explanation: :: operator </a:t>
            </a:r>
            <a:r>
              <a:rPr lang="en" sz="1600" b="1" dirty="0" err="1">
                <a:solidFill>
                  <a:srgbClr val="FF0000"/>
                </a:solidFill>
              </a:rPr>
              <a:t>can not</a:t>
            </a:r>
            <a:r>
              <a:rPr lang="en" sz="1600" b="1" dirty="0">
                <a:solidFill>
                  <a:srgbClr val="FF0000"/>
                </a:solidFill>
              </a:rPr>
              <a:t> be overloaded.</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dirty="0"/>
              <a:t>A.) Access is public by default.</a:t>
            </a:r>
          </a:p>
          <a:p>
            <a:endParaRPr lang="en" sz="1600" dirty="0"/>
          </a:p>
          <a:p>
            <a:r>
              <a:rPr lang="en" sz="1600" dirty="0"/>
              <a:t>B.) Access is private by default.</a:t>
            </a:r>
          </a:p>
          <a:p>
            <a:endParaRPr lang="en" sz="1600" dirty="0"/>
          </a:p>
          <a:p>
            <a:r>
              <a:rPr lang="en" sz="1600" dirty="0"/>
              <a:t>C.) Access is protected by default.</a:t>
            </a:r>
          </a:p>
          <a:p>
            <a:endParaRPr lang="en" sz="1600" dirty="0"/>
          </a:p>
          <a:p>
            <a:r>
              <a:rPr lang="en" sz="1600" dirty="0"/>
              <a:t>D.) None of the mentioned.</a:t>
            </a:r>
          </a:p>
          <a:p>
            <a:br>
              <a:rPr lang="en-US" sz="1600" dirty="0"/>
            </a:br>
            <a:endParaRPr lang="en-US" sz="1600" dirty="0"/>
          </a:p>
          <a:p>
            <a:endParaRPr lang="en" sz="1600" b="1"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- 5</a:t>
            </a:r>
            <a:endParaRPr lang="en-US"/>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b="1" dirty="0">
                <a:solidFill>
                  <a:srgbClr val="FF0000"/>
                </a:solidFill>
              </a:rPr>
              <a:t>A.) Access is public by default.</a:t>
            </a:r>
            <a:endParaRPr lang="en-US" sz="1600" b="1" dirty="0">
              <a:solidFill>
                <a:srgbClr val="FF0000"/>
              </a:solidFill>
            </a:endParaRPr>
          </a:p>
          <a:p>
            <a:endParaRPr lang="en" sz="1600" dirty="0"/>
          </a:p>
          <a:p>
            <a:r>
              <a:rPr lang="en" sz="1600" dirty="0"/>
              <a:t>B.) Access is private by default.</a:t>
            </a:r>
            <a:endParaRPr lang="en-US" sz="1600" dirty="0"/>
          </a:p>
          <a:p>
            <a:endParaRPr lang="en" sz="1600" dirty="0"/>
          </a:p>
          <a:p>
            <a:r>
              <a:rPr lang="en" sz="1600" dirty="0"/>
              <a:t>C.) Access is protected by default.</a:t>
            </a:r>
            <a:endParaRPr lang="en-US" sz="1600" dirty="0"/>
          </a:p>
          <a:p>
            <a:endParaRPr lang="en" sz="1600" dirty="0"/>
          </a:p>
          <a:p>
            <a:r>
              <a:rPr lang="en" sz="1600" dirty="0"/>
              <a:t>D.) None of the mentioned.</a:t>
            </a:r>
            <a:endParaRPr lang="en-US" sz="1600" dirty="0"/>
          </a:p>
          <a:p>
            <a:br>
              <a:rPr lang="en-US" sz="1600" dirty="0"/>
            </a:br>
            <a:endParaRPr lang="en-US" sz="1600" dirty="0"/>
          </a:p>
          <a:p>
            <a:r>
              <a:rPr lang="en" sz="1600" b="1" dirty="0">
                <a:solidFill>
                  <a:srgbClr val="FF0000"/>
                </a:solidFill>
              </a:rPr>
              <a:t>Explanation: Access is public by default will happen When struct is used instead of the keyword class.</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6.What will be used when terminating a structure?</a:t>
            </a:r>
            <a:endParaRPr lang="en-US" sz="1600">
              <a:latin typeface="Calibri"/>
            </a:endParaRPr>
          </a:p>
          <a:p>
            <a:endParaRPr lang="en" sz="1600" dirty="0">
              <a:latin typeface="Calibri"/>
            </a:endParaRPr>
          </a:p>
          <a:p>
            <a:r>
              <a:rPr lang="en" sz="1600" dirty="0">
                <a:latin typeface="Calibri"/>
              </a:rPr>
              <a:t>a) :</a:t>
            </a:r>
          </a:p>
          <a:p>
            <a:endParaRPr lang="en" sz="1600" dirty="0">
              <a:latin typeface="Calibri"/>
            </a:endParaRPr>
          </a:p>
          <a:p>
            <a:r>
              <a:rPr lang="en" sz="1600" dirty="0">
                <a:latin typeface="Calibri"/>
              </a:rPr>
              <a:t>b) }</a:t>
            </a:r>
          </a:p>
          <a:p>
            <a:endParaRPr lang="en" sz="1600" dirty="0">
              <a:latin typeface="Calibri"/>
            </a:endParaRPr>
          </a:p>
          <a:p>
            <a:r>
              <a:rPr lang="en" sz="1600" dirty="0">
                <a:latin typeface="Calibri"/>
              </a:rPr>
              <a:t>c) ;</a:t>
            </a:r>
          </a:p>
          <a:p>
            <a:endParaRPr lang="en" sz="1600" dirty="0">
              <a:latin typeface="Calibri"/>
            </a:endParaRPr>
          </a:p>
          <a:p>
            <a:r>
              <a:rPr lang="en" sz="1600" dirty="0">
                <a:latin typeface="Calibri"/>
              </a:rPr>
              <a:t>d) ;;</a:t>
            </a:r>
          </a:p>
          <a:p>
            <a:br>
              <a:rPr lang="en-US" sz="1600" dirty="0"/>
            </a:br>
            <a:endParaRPr lang="en-US" sz="160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- 6</a:t>
            </a:r>
            <a:endParaRPr lang="en-US"/>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6.What will be used when terminating a structure?</a:t>
            </a:r>
            <a:endParaRPr lang="en-US" sz="1600" dirty="0">
              <a:cs typeface="Calibri"/>
            </a:endParaRPr>
          </a:p>
          <a:p>
            <a:endParaRPr lang="en" sz="1600" dirty="0"/>
          </a:p>
          <a:p>
            <a:r>
              <a:rPr lang="en" sz="1600" dirty="0">
                <a:latin typeface="Calibri"/>
                <a:cs typeface="Calibri"/>
              </a:rPr>
              <a:t>A) :</a:t>
            </a:r>
            <a:endParaRPr lang="en-US" sz="1600" dirty="0"/>
          </a:p>
          <a:p>
            <a:endParaRPr lang="en" sz="1600" dirty="0"/>
          </a:p>
          <a:p>
            <a:r>
              <a:rPr lang="en" sz="1600" dirty="0">
                <a:latin typeface="Calibri"/>
                <a:cs typeface="Calibri"/>
              </a:rPr>
              <a:t>B) }</a:t>
            </a:r>
            <a:endParaRPr lang="en-US" sz="1600" dirty="0"/>
          </a:p>
          <a:p>
            <a:endParaRPr lang="en" sz="1600" dirty="0"/>
          </a:p>
          <a:p>
            <a:r>
              <a:rPr lang="en" sz="1600" b="1" dirty="0">
                <a:solidFill>
                  <a:srgbClr val="FF0000"/>
                </a:solidFill>
                <a:latin typeface="Calibri"/>
                <a:cs typeface="Calibri"/>
              </a:rPr>
              <a:t>C) ;</a:t>
            </a:r>
            <a:endParaRPr lang="en-US" sz="1600" b="1" dirty="0">
              <a:solidFill>
                <a:srgbClr val="FF0000"/>
              </a:solidFill>
            </a:endParaRPr>
          </a:p>
          <a:p>
            <a:endParaRPr lang="en" sz="1600" dirty="0"/>
          </a:p>
          <a:p>
            <a:r>
              <a:rPr lang="en" sz="1600" dirty="0">
                <a:latin typeface="Calibri"/>
                <a:cs typeface="Calibri"/>
              </a:rPr>
              <a:t>D) ;;</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While terminating a structure, a semicolon is used to end this up.</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dirty="0"/>
              <a:t>B.)All of them let you define new data types.</a:t>
            </a:r>
            <a:endParaRPr lang="en" sz="1600" dirty="0"/>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latin typeface="Calibri"/>
            </a:endParaRP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Problem-7</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b="1" dirty="0">
                <a:solidFill>
                  <a:srgbClr val="FF0000"/>
                </a:solidFill>
              </a:rPr>
              <a:t>B.)All of them let you define new data types.</a:t>
            </a:r>
            <a:endParaRPr lang="en" sz="1600" b="1" dirty="0">
              <a:solidFill>
                <a:srgbClr val="FF0000"/>
              </a:solidFill>
            </a:endParaRPr>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8.A union cannot be nested in a structure</a:t>
            </a:r>
            <a:endParaRPr lang="en-US" sz="1600" dirty="0">
              <a:latin typeface="Calibri"/>
            </a:endParaRPr>
          </a:p>
          <a:p>
            <a:br>
              <a:rPr lang="en-US" sz="1600" dirty="0"/>
            </a:br>
            <a:endParaRPr lang="en-US" sz="1600">
              <a:latin typeface="Calibri"/>
            </a:endParaRPr>
          </a:p>
          <a:p>
            <a:r>
              <a:rPr lang="en-US" sz="1600" dirty="0" err="1">
                <a:latin typeface="Calibri"/>
              </a:rPr>
              <a:t>A.True</a:t>
            </a:r>
            <a:endParaRPr lang="en" sz="1600" dirty="0" err="1">
              <a:latin typeface="Calibri"/>
            </a:endParaRPr>
          </a:p>
          <a:p>
            <a:endParaRPr lang="en-US" sz="1600" dirty="0">
              <a:latin typeface="Calibri"/>
            </a:endParaRPr>
          </a:p>
          <a:p>
            <a:r>
              <a:rPr lang="en-US" sz="1600" dirty="0" err="1">
                <a:latin typeface="Calibri"/>
              </a:rPr>
              <a:t>B.False</a:t>
            </a:r>
            <a:endParaRPr lang="en" sz="1600" dirty="0" err="1">
              <a:latin typeface="Calibri"/>
            </a:endParaRPr>
          </a:p>
          <a:p>
            <a:br>
              <a:rPr lang="en-US" sz="1600" dirty="0"/>
            </a:br>
            <a:endParaRPr lang="en-US" sz="1600">
              <a:latin typeface="Calibri"/>
            </a:endParaRPr>
          </a:p>
          <a:p>
            <a:endParaRPr lang="en-US" sz="1600" b="1" dirty="0">
              <a:latin typeface="Calibri"/>
            </a:endParaRPr>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Problem-8</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panose="020F0502020204030204" pitchFamily="34" charset="0"/>
                <a:cs typeface="Calibri" panose="020F0502020204030204" pitchFamily="34" charset="0"/>
              </a:rPr>
              <a:t>A) Classes</a:t>
            </a:r>
          </a:p>
          <a:p>
            <a:pPr marL="76200">
              <a:lnSpc>
                <a:spcPct val="200000"/>
              </a:lnSpc>
              <a:buSzPts val="2400"/>
            </a:pPr>
            <a:r>
              <a:rPr lang="en" sz="1800" dirty="0">
                <a:latin typeface="Calibri" panose="020F0502020204030204" pitchFamily="34" charset="0"/>
                <a:cs typeface="Calibri" panose="020F0502020204030204" pitchFamily="34" charset="0"/>
              </a:rPr>
              <a:t>B) Objects</a:t>
            </a:r>
          </a:p>
          <a:p>
            <a:pPr marL="76200">
              <a:lnSpc>
                <a:spcPct val="200000"/>
              </a:lnSpc>
              <a:buSzPts val="2400"/>
            </a:pPr>
            <a:r>
              <a:rPr lang="en" sz="1800" dirty="0">
                <a:latin typeface="Calibri" panose="020F0502020204030204" pitchFamily="34" charset="0"/>
                <a:cs typeface="Calibri" panose="020F0502020204030204" pitchFamily="34" charset="0"/>
              </a:rPr>
              <a:t>C) structs</a:t>
            </a:r>
          </a:p>
          <a:p>
            <a:pPr marL="76200">
              <a:lnSpc>
                <a:spcPct val="200000"/>
              </a:lnSpc>
              <a:buSzPts val="2400"/>
            </a:pPr>
            <a:r>
              <a:rPr lang="en" sz="1800" dirty="0">
                <a:latin typeface="Calibri" panose="020F0502020204030204" pitchFamily="34" charset="0"/>
                <a:cs typeface="Calibri" panose="020F0502020204030204" pitchFamily="34" charset="0"/>
              </a:rPr>
              <a:t>D) </a:t>
            </a:r>
            <a:r>
              <a:rPr lang="en-IN" sz="1800" dirty="0">
                <a:latin typeface="Calibri" panose="020F0502020204030204" pitchFamily="34" charset="0"/>
                <a:cs typeface="Calibri" panose="020F0502020204030204" pitchFamily="34" charset="0"/>
              </a:rPr>
              <a:t>E</a:t>
            </a:r>
            <a:r>
              <a:rPr lang="en" sz="1800" dirty="0">
                <a:latin typeface="Calibri" panose="020F0502020204030204" pitchFamily="34" charset="0"/>
                <a:cs typeface="Calibri" panose="020F0502020204030204" pitchFamily="34" charset="0"/>
              </a:rPr>
              <a:t>nums and union</a:t>
            </a:r>
          </a:p>
          <a:p>
            <a:pPr marL="76200">
              <a:lnSpc>
                <a:spcPct val="200000"/>
              </a:lnSpc>
              <a:buSzPts val="2400"/>
            </a:pPr>
            <a:r>
              <a:rPr lang="en" sz="1800" dirty="0">
                <a:latin typeface="Calibri" panose="020F0502020204030204" pitchFamily="34" charset="0"/>
                <a:cs typeface="Calibri" panose="020F0502020204030204" pitchFamily="34" charset="0"/>
              </a:rPr>
              <a:t>E) Code environment setup</a:t>
            </a:r>
          </a:p>
          <a:p>
            <a:pPr marL="76200">
              <a:lnSpc>
                <a:spcPct val="200000"/>
              </a:lnSpc>
              <a:buSzPts val="2400"/>
            </a:pPr>
            <a:r>
              <a:rPr lang="en" sz="1800" dirty="0">
                <a:latin typeface="Calibri" panose="020F0502020204030204" pitchFamily="34" charset="0"/>
                <a:cs typeface="Calibri" panose="020F0502020204030204" pitchFamily="34" charset="0"/>
              </a:rPr>
              <a:t>F) General programming concepts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8.A union cannot be nested in a structure</a:t>
            </a:r>
            <a:endParaRPr lang="en-US" sz="1600" dirty="0"/>
          </a:p>
          <a:p>
            <a:br>
              <a:rPr lang="en-US" sz="1600" dirty="0"/>
            </a:br>
            <a:endParaRPr lang="en-US" sz="1600" dirty="0"/>
          </a:p>
          <a:p>
            <a:r>
              <a:rPr lang="en-US" sz="1600" dirty="0" err="1">
                <a:latin typeface="Calibri"/>
                <a:cs typeface="Calibri"/>
              </a:rPr>
              <a:t>A.True</a:t>
            </a:r>
            <a:endParaRPr lang="en" sz="1600" dirty="0" err="1"/>
          </a:p>
          <a:p>
            <a:endParaRPr lang="en-US" sz="1600" dirty="0"/>
          </a:p>
          <a:p>
            <a:r>
              <a:rPr lang="en-US" sz="1600" b="1" dirty="0" err="1">
                <a:solidFill>
                  <a:srgbClr val="FF0000"/>
                </a:solidFill>
                <a:latin typeface="Calibri"/>
                <a:cs typeface="Calibri"/>
              </a:rPr>
              <a:t>B.False</a:t>
            </a:r>
            <a:endParaRPr lang="en" sz="1600" b="1" dirty="0" err="1">
              <a:solidFill>
                <a:srgbClr val="FF0000"/>
              </a:solidFill>
            </a:endParaRPr>
          </a:p>
          <a:p>
            <a:br>
              <a:rPr lang="en-US" sz="1600" dirty="0"/>
            </a:br>
            <a:endParaRPr lang="en-US" sz="1600">
              <a:solidFill>
                <a:srgbClr val="FF0000"/>
              </a:solidFill>
            </a:endParaRPr>
          </a:p>
          <a:p>
            <a:r>
              <a:rPr lang="en-US" sz="1600" b="1" dirty="0">
                <a:solidFill>
                  <a:srgbClr val="FF0000"/>
                </a:solidFill>
                <a:latin typeface="Calibri"/>
                <a:cs typeface="Calibri"/>
              </a:rPr>
              <a:t>Answer: Option B</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9.Any changes made to static data member from one member function _____________</a:t>
            </a:r>
            <a:endParaRPr lang="en-US" sz="1600" dirty="0">
              <a:latin typeface="Calibri"/>
            </a:endParaRPr>
          </a:p>
          <a:p>
            <a:br>
              <a:rPr lang="en-US" sz="1600" dirty="0"/>
            </a:br>
            <a:endParaRPr lang="en-US" sz="1600" dirty="0">
              <a:latin typeface="Calibri"/>
            </a:endParaRPr>
          </a:p>
          <a:p>
            <a:r>
              <a:rPr lang="en-US" sz="1600" dirty="0">
                <a:latin typeface="Calibri"/>
              </a:rPr>
              <a:t>A.) Is reflected to only the corresponding object.</a:t>
            </a:r>
          </a:p>
          <a:p>
            <a:endParaRPr lang="en-US" sz="1600" dirty="0">
              <a:latin typeface="Calibri"/>
            </a:endParaRPr>
          </a:p>
          <a:p>
            <a:r>
              <a:rPr lang="en-US" sz="1600" dirty="0">
                <a:latin typeface="Calibri"/>
              </a:rPr>
              <a:t>B.) Is reflected to all the variables in a program.</a:t>
            </a:r>
          </a:p>
          <a:p>
            <a:endParaRPr lang="en-US" sz="1600" dirty="0">
              <a:latin typeface="Calibri"/>
            </a:endParaRPr>
          </a:p>
          <a:p>
            <a:r>
              <a:rPr lang="en-US" sz="1600" dirty="0">
                <a:latin typeface="Calibri"/>
              </a:rPr>
              <a:t>C.) Is reflected to all the objects of that class.</a:t>
            </a:r>
            <a:endParaRPr lang="en" sz="1600" dirty="0">
              <a:latin typeface="Calibri"/>
            </a:endParaRPr>
          </a:p>
          <a:p>
            <a:endParaRPr lang="en-US" sz="1600" dirty="0">
              <a:latin typeface="Calibri"/>
            </a:endParaRPr>
          </a:p>
          <a:p>
            <a:r>
              <a:rPr lang="en-US" sz="1600" dirty="0">
                <a:latin typeface="Calibri"/>
              </a:rPr>
              <a:t>D.) Is constant to that function only.</a:t>
            </a:r>
            <a:endParaRPr lang="en" sz="1600" dirty="0">
              <a:latin typeface="Calibri"/>
            </a:endParaRPr>
          </a:p>
          <a:p>
            <a:br>
              <a:rPr lang="en-US" sz="1600" dirty="0"/>
            </a:br>
            <a:endParaRPr lang="en-US" sz="1600" dirty="0">
              <a:latin typeface="Calibri"/>
            </a:endParaRPr>
          </a:p>
          <a:p>
            <a:br>
              <a:rPr lang="en-US" sz="1600" dirty="0"/>
            </a:br>
            <a:endParaRPr lang="en-US" sz="1600" dirty="0">
              <a:latin typeface="Calibri"/>
              <a:cs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Problem-9</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9.Any changes made to static data member from one member function _____________</a:t>
            </a:r>
            <a:endParaRPr lang="en-US" sz="1600" dirty="0"/>
          </a:p>
          <a:p>
            <a:br>
              <a:rPr lang="en-US" sz="1600" dirty="0"/>
            </a:br>
            <a:endParaRPr lang="en-US" sz="1600" dirty="0"/>
          </a:p>
          <a:p>
            <a:r>
              <a:rPr lang="en-US" sz="1600" dirty="0">
                <a:latin typeface="Calibri"/>
                <a:cs typeface="Calibri"/>
              </a:rPr>
              <a:t>A.) Is reflected to only the corresponding object.</a:t>
            </a:r>
            <a:endParaRPr lang="en-US" sz="1600" dirty="0"/>
          </a:p>
          <a:p>
            <a:endParaRPr lang="en-US" sz="1600" dirty="0"/>
          </a:p>
          <a:p>
            <a:r>
              <a:rPr lang="en-US" sz="1600" dirty="0">
                <a:latin typeface="Calibri"/>
                <a:cs typeface="Calibri"/>
              </a:rPr>
              <a:t>B.) Is reflected to all the variables in a program.</a:t>
            </a:r>
            <a:endParaRPr lang="en-US" sz="1600" dirty="0"/>
          </a:p>
          <a:p>
            <a:endParaRPr lang="en-US" sz="1600" dirty="0"/>
          </a:p>
          <a:p>
            <a:r>
              <a:rPr lang="en-US" sz="1600" b="1" dirty="0">
                <a:solidFill>
                  <a:srgbClr val="FF0000"/>
                </a:solidFill>
                <a:latin typeface="Calibri"/>
                <a:cs typeface="Calibri"/>
              </a:rPr>
              <a:t>C.) Is reflected to all the objects of that class.</a:t>
            </a:r>
            <a:endParaRPr lang="en" sz="1600" b="1" dirty="0">
              <a:solidFill>
                <a:srgbClr val="FF0000"/>
              </a:solidFill>
            </a:endParaRPr>
          </a:p>
          <a:p>
            <a:endParaRPr lang="en-US" sz="1600" dirty="0"/>
          </a:p>
          <a:p>
            <a:r>
              <a:rPr lang="en-US" sz="1600" dirty="0">
                <a:latin typeface="Calibri"/>
                <a:cs typeface="Calibri"/>
              </a:rPr>
              <a:t>D.) Is constant to that function only.</a:t>
            </a:r>
            <a:endParaRPr lang="en" sz="1600" dirty="0"/>
          </a:p>
          <a:p>
            <a:br>
              <a:rPr lang="en-US" sz="1600" dirty="0"/>
            </a:br>
            <a:endParaRPr lang="en-US" sz="1600" dirty="0"/>
          </a:p>
          <a:p>
            <a:r>
              <a:rPr lang="en-US" sz="1600" b="1" dirty="0">
                <a:solidFill>
                  <a:srgbClr val="FF0000"/>
                </a:solidFill>
                <a:latin typeface="Calibri"/>
                <a:cs typeface="Calibri"/>
              </a:rPr>
              <a:t>Explanation: The changes made from any function to static data member will be a common change for all the other objects also.</a:t>
            </a:r>
            <a:endParaRPr lang="en-US" sz="1600" dirty="0">
              <a:solidFill>
                <a:srgbClr val="FF0000"/>
              </a:solidFill>
            </a:endParaRPr>
          </a:p>
          <a:p>
            <a:r>
              <a:rPr lang="en-US" sz="1600" b="1" dirty="0">
                <a:solidFill>
                  <a:srgbClr val="FF0000"/>
                </a:solidFill>
                <a:latin typeface="Calibri"/>
                <a:cs typeface="Calibri"/>
              </a:rPr>
              <a:t> If the change is made with respect to one object and change is printed from another object, the result will be same.</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Solution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10. Which data members among the following are static by default?</a:t>
            </a:r>
            <a:endParaRPr lang="en-US" sz="1600" dirty="0">
              <a:latin typeface="Calibri"/>
            </a:endParaRPr>
          </a:p>
          <a:p>
            <a:endParaRPr lang="en-US" sz="1600" b="1" dirty="0">
              <a:latin typeface="Calibri"/>
            </a:endParaRPr>
          </a:p>
          <a:p>
            <a:r>
              <a:rPr lang="en-US" sz="1600" dirty="0">
                <a:latin typeface="Calibri"/>
              </a:rPr>
              <a:t>A.) extern</a:t>
            </a:r>
          </a:p>
          <a:p>
            <a:endParaRPr lang="en-US" sz="1600" dirty="0">
              <a:latin typeface="Calibri"/>
            </a:endParaRPr>
          </a:p>
          <a:p>
            <a:r>
              <a:rPr lang="en-US" sz="1600" dirty="0">
                <a:latin typeface="Calibri"/>
              </a:rPr>
              <a:t>B.) integer</a:t>
            </a:r>
          </a:p>
          <a:p>
            <a:endParaRPr lang="en-US" sz="1600" dirty="0">
              <a:latin typeface="Calibri"/>
            </a:endParaRPr>
          </a:p>
          <a:p>
            <a:r>
              <a:rPr lang="en-US" sz="1600" dirty="0">
                <a:latin typeface="Calibri"/>
              </a:rPr>
              <a:t>C.) const</a:t>
            </a:r>
            <a:endParaRPr lang="en" sz="1600" dirty="0">
              <a:latin typeface="Calibri"/>
            </a:endParaRPr>
          </a:p>
          <a:p>
            <a:endParaRPr lang="en-US" sz="1600" dirty="0">
              <a:latin typeface="Calibri"/>
            </a:endParaRPr>
          </a:p>
          <a:p>
            <a:r>
              <a:rPr lang="en-US" sz="1600" dirty="0">
                <a:latin typeface="Calibri"/>
              </a:rPr>
              <a:t>D.) void</a:t>
            </a:r>
            <a:endParaRPr lang="en" sz="1600" dirty="0">
              <a:latin typeface="Calibri"/>
            </a:endParaRPr>
          </a:p>
          <a:p>
            <a:br>
              <a:rPr lang="en-US" sz="1600" dirty="0"/>
            </a:br>
            <a:endParaRPr lang="en-US" sz="1600">
              <a:latin typeface="Calibri"/>
            </a:endParaRPr>
          </a:p>
          <a:p>
            <a:endParaRPr lang="en-US" sz="1600" b="1" dirty="0">
              <a:latin typeface="Calibri"/>
            </a:endParaRPr>
          </a:p>
          <a:p>
            <a:endParaRPr lang="en-US" sz="1600" b="1"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Problem-10</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10. Which data members among the following are static by default?</a:t>
            </a:r>
            <a:endParaRPr lang="en-US" sz="1600" dirty="0"/>
          </a:p>
          <a:p>
            <a:endParaRPr lang="en-US" sz="1600" dirty="0"/>
          </a:p>
          <a:p>
            <a:r>
              <a:rPr lang="en-US" sz="1600" dirty="0">
                <a:latin typeface="Calibri"/>
                <a:cs typeface="Calibri"/>
              </a:rPr>
              <a:t>A.) extern</a:t>
            </a:r>
            <a:endParaRPr lang="en-US" sz="1600" dirty="0"/>
          </a:p>
          <a:p>
            <a:endParaRPr lang="en-US" sz="1600" dirty="0"/>
          </a:p>
          <a:p>
            <a:r>
              <a:rPr lang="en-US" sz="1600" dirty="0">
                <a:latin typeface="Calibri"/>
                <a:cs typeface="Calibri"/>
              </a:rPr>
              <a:t>B.) integer</a:t>
            </a:r>
            <a:endParaRPr lang="en-US" sz="1600" dirty="0"/>
          </a:p>
          <a:p>
            <a:endParaRPr lang="en-US" sz="1600" dirty="0"/>
          </a:p>
          <a:p>
            <a:r>
              <a:rPr lang="en-US" sz="1600" b="1" dirty="0">
                <a:solidFill>
                  <a:srgbClr val="FF0000"/>
                </a:solidFill>
                <a:latin typeface="Calibri"/>
                <a:cs typeface="Calibri"/>
              </a:rPr>
              <a:t>C.) const</a:t>
            </a:r>
            <a:endParaRPr lang="en" sz="1600" b="1" dirty="0">
              <a:solidFill>
                <a:srgbClr val="FF0000"/>
              </a:solidFill>
            </a:endParaRPr>
          </a:p>
          <a:p>
            <a:endParaRPr lang="en-US" sz="1600" dirty="0"/>
          </a:p>
          <a:p>
            <a:r>
              <a:rPr lang="en-US" sz="1600" dirty="0">
                <a:latin typeface="Calibri"/>
                <a:cs typeface="Calibri"/>
              </a:rPr>
              <a:t>D.) void</a:t>
            </a:r>
            <a:endParaRPr lang="en" sz="1600" dirty="0"/>
          </a:p>
          <a:p>
            <a:br>
              <a:rPr lang="en-US" sz="1600" dirty="0"/>
            </a:br>
            <a:endParaRPr lang="en-US" sz="1600" dirty="0"/>
          </a:p>
          <a:p>
            <a:r>
              <a:rPr lang="en-US" sz="1600" b="1" dirty="0">
                <a:solidFill>
                  <a:srgbClr val="FF0000"/>
                </a:solidFill>
                <a:latin typeface="Calibri"/>
                <a:cs typeface="Calibri"/>
              </a:rPr>
              <a:t>Explanation: The const data members of any class are made static by default. This is an implicit meaning given by the compiler to the member. Since const values won’t change from object to </a:t>
            </a:r>
            <a:r>
              <a:rPr lang="en-US" sz="1600" b="1" dirty="0" err="1">
                <a:solidFill>
                  <a:srgbClr val="FF0000"/>
                </a:solidFill>
                <a:latin typeface="Calibri"/>
                <a:cs typeface="Calibri"/>
              </a:rPr>
              <a:t>object,hence</a:t>
            </a:r>
            <a:r>
              <a:rPr lang="en-US" sz="1600" b="1" dirty="0">
                <a:solidFill>
                  <a:srgbClr val="FF0000"/>
                </a:solidFill>
                <a:latin typeface="Calibri"/>
                <a:cs typeface="Calibri"/>
              </a:rPr>
              <a:t> are made static instead.</a:t>
            </a:r>
            <a:endParaRPr lang="en-US" dirty="0">
              <a:solidFill>
                <a:srgbClr val="FF0000"/>
              </a:solidFill>
              <a:latin typeface="Calibri"/>
              <a:cs typeface="Calibri"/>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Soultion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746802"/>
            <a:ext cx="8952289" cy="4396698"/>
          </a:xfrm>
          <a:prstGeom prst="rect">
            <a:avLst/>
          </a:prstGeom>
          <a:noFill/>
          <a:ln>
            <a:noFill/>
          </a:ln>
        </p:spPr>
        <p:txBody>
          <a:bodyPr spcFirstLastPara="1" wrap="square" lIns="91425" tIns="91425" rIns="91425" bIns="91425" anchor="t" anchorCtr="0">
            <a:noAutofit/>
          </a:bodyPr>
          <a:lstStyle/>
          <a:p>
            <a:r>
              <a:rPr lang="en-US" sz="1600" dirty="0">
                <a:latin typeface="Calibri"/>
              </a:rPr>
              <a:t>1.Explian Object Oriented programming paradigms.</a:t>
            </a:r>
          </a:p>
          <a:p>
            <a:endParaRPr lang="en-US" sz="1600" dirty="0">
              <a:latin typeface="Calibri"/>
            </a:endParaRPr>
          </a:p>
          <a:p>
            <a:r>
              <a:rPr lang="en-US" sz="1600" dirty="0">
                <a:latin typeface="Calibri"/>
              </a:rPr>
              <a:t>2.explain difference between procedural and object oriented programming paradigms. </a:t>
            </a:r>
            <a:r>
              <a:rPr lang="en-US" sz="1600" dirty="0">
                <a:latin typeface="Calibri"/>
                <a:hlinkClick r:id="rId3"/>
              </a:rPr>
              <a:t>here</a:t>
            </a:r>
            <a:endParaRPr lang="en-US" sz="1600" dirty="0">
              <a:latin typeface="Calibri"/>
            </a:endParaRPr>
          </a:p>
          <a:p>
            <a:endParaRPr lang="en-US" sz="1600" dirty="0">
              <a:latin typeface="Calibri"/>
            </a:endParaRPr>
          </a:p>
          <a:p>
            <a:r>
              <a:rPr lang="en-US" sz="1600" dirty="0">
                <a:latin typeface="Calibri"/>
              </a:rPr>
              <a:t>3.What are the header files available in C++ for Input/Output operations. </a:t>
            </a:r>
            <a:r>
              <a:rPr lang="en-US" sz="1600" dirty="0">
                <a:latin typeface="Calibri"/>
                <a:hlinkClick r:id="rId4"/>
              </a:rPr>
              <a:t>here</a:t>
            </a:r>
            <a:endParaRPr lang="en-US" sz="1600" dirty="0">
              <a:latin typeface="Calibri"/>
            </a:endParaRPr>
          </a:p>
          <a:p>
            <a:endParaRPr lang="en-US" sz="1600" dirty="0">
              <a:latin typeface="Calibri"/>
            </a:endParaRPr>
          </a:p>
          <a:p>
            <a:r>
              <a:rPr lang="en-US" sz="1600" dirty="0">
                <a:latin typeface="Calibri"/>
              </a:rPr>
              <a:t>4.Explain class and object with example.</a:t>
            </a:r>
          </a:p>
          <a:p>
            <a:endParaRPr lang="en-US" sz="1600" dirty="0">
              <a:latin typeface="Calibri"/>
            </a:endParaRPr>
          </a:p>
          <a:p>
            <a:r>
              <a:rPr lang="en-US" sz="1600" dirty="0">
                <a:latin typeface="Calibri"/>
              </a:rPr>
              <a:t>5.Explain class members and how can we access class members?</a:t>
            </a:r>
          </a:p>
          <a:p>
            <a:endParaRPr lang="en-US" sz="1600" dirty="0">
              <a:latin typeface="Calibri"/>
            </a:endParaRPr>
          </a:p>
          <a:p>
            <a:r>
              <a:rPr lang="en-US" sz="1600" dirty="0">
                <a:latin typeface="Calibri"/>
              </a:rPr>
              <a:t>6.What is union and how the size of union is decided?</a:t>
            </a:r>
          </a:p>
          <a:p>
            <a:endParaRPr lang="en-US" sz="1600" dirty="0">
              <a:latin typeface="Calibri"/>
            </a:endParaRPr>
          </a:p>
          <a:p>
            <a:r>
              <a:rPr lang="en-US" sz="1600" dirty="0">
                <a:latin typeface="Calibri"/>
              </a:rPr>
              <a:t>7.Example difference between  Unions and Classes   Enumeration.</a:t>
            </a:r>
          </a:p>
          <a:p>
            <a:endParaRPr lang="en-US" sz="1600" dirty="0">
              <a:latin typeface="Calibri"/>
            </a:endParaRPr>
          </a:p>
          <a:p>
            <a:r>
              <a:rPr lang="en-US" sz="1600" dirty="0">
                <a:latin typeface="Calibri"/>
              </a:rPr>
              <a:t>8..What is Inline and Non-inline member functions Explain with code. </a:t>
            </a:r>
            <a:r>
              <a:rPr lang="en-US" sz="1600" dirty="0">
                <a:latin typeface="Calibri"/>
                <a:hlinkClick r:id="rId5"/>
              </a:rPr>
              <a:t>here</a:t>
            </a:r>
            <a:endParaRPr lang="en-US" sz="1600" dirty="0">
              <a:latin typeface="Calibri"/>
            </a:endParaRPr>
          </a:p>
          <a:p>
            <a:endParaRPr lang="en-US" sz="1600" dirty="0">
              <a:latin typeface="Calibri"/>
            </a:endParaRPr>
          </a:p>
          <a:p>
            <a:r>
              <a:rPr lang="en-US" sz="1600" dirty="0">
                <a:latin typeface="Calibri"/>
              </a:rPr>
              <a:t>9.What is static </a:t>
            </a:r>
            <a:r>
              <a:rPr lang="en-US" sz="1600" dirty="0" err="1">
                <a:latin typeface="Calibri"/>
              </a:rPr>
              <a:t>memebers</a:t>
            </a:r>
            <a:r>
              <a:rPr lang="en-US" sz="1600" dirty="0">
                <a:latin typeface="Calibri"/>
              </a:rPr>
              <a:t> and static members functions explain with code.</a:t>
            </a:r>
          </a:p>
          <a:p>
            <a:endParaRPr lang="en-US" sz="1600" dirty="0">
              <a:latin typeface="Calibri"/>
            </a:endParaRPr>
          </a:p>
          <a:p>
            <a:r>
              <a:rPr lang="en-US" sz="1600" dirty="0">
                <a:latin typeface="Calibri"/>
              </a:rPr>
              <a:t>10.Explain Enumeration with example.</a:t>
            </a:r>
          </a:p>
        </p:txBody>
      </p:sp>
    </p:spTree>
    <p:extLst>
      <p:ext uri="{BB962C8B-B14F-4D97-AF65-F5344CB8AC3E}">
        <p14:creationId xmlns:p14="http://schemas.microsoft.com/office/powerpoint/2010/main" val="26338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746802"/>
            <a:ext cx="8952289" cy="4396698"/>
          </a:xfrm>
          <a:prstGeom prst="rect">
            <a:avLst/>
          </a:prstGeom>
          <a:noFill/>
          <a:ln>
            <a:noFill/>
          </a:ln>
        </p:spPr>
        <p:txBody>
          <a:bodyPr spcFirstLastPara="1" wrap="square" lIns="91425" tIns="91425" rIns="91425" bIns="91425" anchor="t" anchorCtr="0">
            <a:noAutofit/>
          </a:bodyPr>
          <a:lstStyle/>
          <a:p>
            <a:endParaRPr lang="en-US" sz="1600" dirty="0">
              <a:latin typeface="Calibri"/>
            </a:endParaRPr>
          </a:p>
          <a:p>
            <a:endParaRPr lang="en-US" sz="1600" dirty="0">
              <a:latin typeface="Calibri"/>
            </a:endParaRPr>
          </a:p>
          <a:p>
            <a:r>
              <a:rPr lang="en-US" sz="1600" dirty="0">
                <a:latin typeface="Calibri"/>
              </a:rPr>
              <a:t>10.Explain Enumeration with example.</a:t>
            </a:r>
          </a:p>
        </p:txBody>
      </p:sp>
    </p:spTree>
    <p:extLst>
      <p:ext uri="{BB962C8B-B14F-4D97-AF65-F5344CB8AC3E}">
        <p14:creationId xmlns:p14="http://schemas.microsoft.com/office/powerpoint/2010/main" val="3877881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34360"/>
            <a:ext cx="8952289" cy="4332000"/>
          </a:xfrm>
          <a:prstGeom prst="rect">
            <a:avLst/>
          </a:prstGeom>
          <a:noFill/>
          <a:ln>
            <a:noFill/>
          </a:ln>
        </p:spPr>
        <p:txBody>
          <a:bodyPr spcFirstLastPara="1" wrap="square" lIns="91425" tIns="91425" rIns="91425" bIns="91425" anchor="t" anchorCtr="0">
            <a:noAutofit/>
          </a:bodyPr>
          <a:lstStyle/>
          <a:p>
            <a:r>
              <a:rPr lang="en-US" sz="1600" b="1" dirty="0">
                <a:latin typeface="Calibri"/>
              </a:rPr>
              <a:t>1.Write a program in C++ to swap two numbers without taking third variable.</a:t>
            </a:r>
            <a:endParaRPr lang="en-US" sz="1600" dirty="0">
              <a:latin typeface="Calibri"/>
            </a:endParaRPr>
          </a:p>
          <a:p>
            <a:br>
              <a:rPr lang="en-US" sz="1600" dirty="0">
                <a:latin typeface="Calibri"/>
              </a:rPr>
            </a:br>
            <a:r>
              <a:rPr lang="en-US" sz="1600" dirty="0">
                <a:latin typeface="Calibri"/>
              </a:rPr>
              <a:t>Sample Output:</a:t>
            </a:r>
          </a:p>
          <a:p>
            <a:br>
              <a:rPr lang="en-US" sz="1600" dirty="0">
                <a:latin typeface="Calibri"/>
              </a:rPr>
            </a:br>
            <a:r>
              <a:rPr lang="en-US" sz="1600" dirty="0">
                <a:latin typeface="Calibri"/>
              </a:rPr>
              <a:t>Swap two numbers :</a:t>
            </a:r>
          </a:p>
          <a:p>
            <a:endParaRPr lang="en-US" sz="1600" dirty="0">
              <a:latin typeface="Calibri"/>
            </a:endParaRPr>
          </a:p>
          <a:p>
            <a:r>
              <a:rPr lang="en-US" sz="1600" dirty="0">
                <a:latin typeface="Calibri"/>
              </a:rPr>
              <a:t>Int a, b, temp;</a:t>
            </a:r>
          </a:p>
          <a:p>
            <a:r>
              <a:rPr lang="en-US" sz="1600" dirty="0">
                <a:latin typeface="Calibri"/>
              </a:rPr>
              <a:t>Temp = b;</a:t>
            </a:r>
          </a:p>
          <a:p>
            <a:r>
              <a:rPr lang="en-US" sz="1600" dirty="0">
                <a:latin typeface="Calibri"/>
              </a:rPr>
              <a:t>B = a;</a:t>
            </a:r>
          </a:p>
          <a:p>
            <a:r>
              <a:rPr lang="en-US" sz="1600" dirty="0">
                <a:latin typeface="Calibri"/>
              </a:rPr>
              <a:t>A = temp;</a:t>
            </a:r>
          </a:p>
          <a:p>
            <a:br>
              <a:rPr lang="en-US" sz="1600" dirty="0"/>
            </a:br>
            <a:endParaRPr lang="en-US" sz="1600" dirty="0">
              <a:latin typeface="Calibri"/>
            </a:endParaRPr>
          </a:p>
          <a:p>
            <a:r>
              <a:rPr lang="en-US" sz="1600" dirty="0">
                <a:latin typeface="Calibri"/>
              </a:rPr>
              <a:t>Input 1st number : 25</a:t>
            </a:r>
          </a:p>
          <a:p>
            <a:r>
              <a:rPr lang="en-US" sz="1600" dirty="0">
                <a:latin typeface="Calibri"/>
              </a:rPr>
              <a:t>Input 2nd number : 39</a:t>
            </a:r>
          </a:p>
          <a:p>
            <a:r>
              <a:rPr lang="en-US" sz="1600" dirty="0">
                <a:latin typeface="Calibri"/>
              </a:rPr>
              <a:t>After swapping the 1st number is : 39</a:t>
            </a:r>
          </a:p>
          <a:p>
            <a:r>
              <a:rPr lang="en-US" sz="1600" dirty="0">
                <a:latin typeface="Calibri"/>
              </a:rPr>
              <a:t>After swapping the 2nd number is : 25</a:t>
            </a:r>
            <a:endParaRPr lang="en-US" dirty="0">
              <a:latin typeface="Calibri"/>
            </a:endParaRPr>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rPr>
              <a:t>2.Write a program to print the sum and product of all number in a given array.</a:t>
            </a:r>
            <a:endParaRPr lang="en-US" sz="1600" dirty="0">
              <a:latin typeface="Calibri"/>
            </a:endParaRPr>
          </a:p>
          <a:p>
            <a:br>
              <a:rPr lang="en-US" sz="1600" dirty="0"/>
            </a:br>
            <a:endParaRPr lang="en-US" sz="1600">
              <a:latin typeface="Calibri"/>
            </a:endParaRPr>
          </a:p>
          <a:p>
            <a:r>
              <a:rPr lang="en-US" sz="1600" dirty="0">
                <a:latin typeface="Calibri"/>
              </a:rPr>
              <a:t>a=[2,3,4,1,10,8]</a:t>
            </a:r>
          </a:p>
          <a:p>
            <a:endParaRPr lang="en-US" sz="1600" dirty="0">
              <a:latin typeface="Calibri"/>
            </a:endParaRPr>
          </a:p>
          <a:p>
            <a:r>
              <a:rPr lang="en-US" sz="1600" dirty="0">
                <a:latin typeface="Calibri"/>
              </a:rPr>
              <a:t>sum=28</a:t>
            </a:r>
          </a:p>
          <a:p>
            <a:endParaRPr lang="en-US" sz="1600" dirty="0">
              <a:latin typeface="Calibri"/>
            </a:endParaRPr>
          </a:p>
          <a:p>
            <a:r>
              <a:rPr lang="en-US" sz="1600" dirty="0">
                <a:latin typeface="Calibri"/>
              </a:rPr>
              <a:t>product=1920</a:t>
            </a:r>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3.Write a program to print the sum of all digits in a number.</a:t>
            </a:r>
            <a:endParaRPr lang="en-US" sz="1600" dirty="0">
              <a:cs typeface="Calibri"/>
            </a:endParaRPr>
          </a:p>
          <a:p>
            <a:br>
              <a:rPr lang="en-US" sz="1600" dirty="0"/>
            </a:br>
            <a:endParaRPr lang="en-US" sz="1600" dirty="0"/>
          </a:p>
          <a:p>
            <a:r>
              <a:rPr lang="en-US" sz="1600" dirty="0">
                <a:latin typeface="Calibri"/>
                <a:cs typeface="Calibri"/>
              </a:rPr>
              <a:t> Input:-2981</a:t>
            </a:r>
            <a:endParaRPr lang="en-US" sz="1600" dirty="0"/>
          </a:p>
          <a:p>
            <a:endParaRPr lang="en-US" sz="1600" dirty="0">
              <a:latin typeface="Calibri"/>
              <a:cs typeface="Calibri"/>
            </a:endParaRPr>
          </a:p>
          <a:p>
            <a:r>
              <a:rPr lang="en-US" sz="1600" dirty="0">
                <a:latin typeface="Calibri"/>
                <a:cs typeface="Calibri"/>
              </a:rPr>
              <a:t> Output:-20</a:t>
            </a:r>
            <a:endParaRPr lang="en-US" sz="1600" dirty="0"/>
          </a:p>
          <a:p>
            <a:endParaRPr lang="en-US" sz="1600" dirty="0"/>
          </a:p>
          <a:p>
            <a:r>
              <a:rPr lang="en-US" sz="1600" b="1" dirty="0">
                <a:latin typeface="Calibri"/>
                <a:cs typeface="Calibri"/>
              </a:rPr>
              <a:t>4.Write a program to check whether a number is palindrome or not.</a:t>
            </a:r>
            <a:endParaRPr lang="en-US" sz="1600" dirty="0"/>
          </a:p>
          <a:p>
            <a:br>
              <a:rPr lang="en-US" sz="1600" dirty="0"/>
            </a:br>
            <a:endParaRPr lang="en-US" sz="1600" dirty="0"/>
          </a:p>
          <a:p>
            <a:r>
              <a:rPr lang="en-US" sz="1600" dirty="0">
                <a:latin typeface="Calibri"/>
                <a:cs typeface="Calibri"/>
              </a:rPr>
              <a:t>Input:13231</a:t>
            </a:r>
            <a:br>
              <a:rPr lang="en-US" sz="1600" dirty="0">
                <a:latin typeface="Calibri"/>
                <a:cs typeface="Calibri"/>
              </a:rPr>
            </a:br>
            <a:endParaRPr lang="en-US" sz="1600" dirty="0"/>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02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sym typeface="Calibri"/>
              </a:rPr>
              <a:t>MCQ Practice </a:t>
            </a:r>
            <a:r>
              <a:rPr lang="en" sz="2000" dirty="0">
                <a:latin typeface="Calibri" panose="020F0502020204030204" pitchFamily="34" charset="0"/>
                <a:cs typeface="Calibri" panose="020F0502020204030204" pitchFamily="34" charset="0"/>
              </a:rPr>
              <a:t>Questions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Theory Practice Question</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Coding Practice Question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Q&amp;A Time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5.Write a program to print the area and perimeter of a triangle having sides of 3, 4 and 5 units by         creating a class named 'Triangle' with a function to print the area and perimeter.</a:t>
            </a:r>
          </a:p>
          <a:p>
            <a:endParaRPr lang="en-US" sz="1600" dirty="0">
              <a:latin typeface="Calibri"/>
            </a:endParaRPr>
          </a:p>
          <a:p>
            <a:endParaRPr lang="en-US" sz="1600" dirty="0">
              <a:latin typeface="Calibri"/>
            </a:endParaRPr>
          </a:p>
          <a:p>
            <a:endParaRPr lang="en-US" sz="1600" dirty="0">
              <a:latin typeface="Calibri"/>
            </a:endParaRPr>
          </a:p>
          <a:p>
            <a:r>
              <a:rPr lang="en-US" sz="1600" b="1" dirty="0">
                <a:latin typeface="Calibri"/>
              </a:rPr>
              <a:t>6.Declare a structure to represent a complex number (a number having a real part and imaginary part). Write C++ functions to add, subtract, multiply and divide two complex numbers</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Problem - 1</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600" b="1" dirty="0">
                <a:latin typeface="Calibri"/>
              </a:rPr>
              <a:t>1.Which of the following statement is correct  about </a:t>
            </a:r>
            <a:r>
              <a:rPr lang="en" sz="1600" b="1" dirty="0" err="1">
                <a:latin typeface="Calibri"/>
              </a:rPr>
              <a:t>cout</a:t>
            </a:r>
            <a:r>
              <a:rPr lang="en" sz="1600" b="1" dirty="0">
                <a:latin typeface="Calibri"/>
              </a:rPr>
              <a:t>?</a:t>
            </a:r>
            <a:endParaRPr lang="en-US" sz="1600" dirty="0">
              <a:latin typeface="Calibri"/>
            </a:endParaRPr>
          </a:p>
          <a:p>
            <a:br>
              <a:rPr lang="en-US" sz="1800" dirty="0"/>
            </a:br>
            <a:endParaRPr lang="en-US" sz="1600" dirty="0">
              <a:latin typeface="Calibri"/>
            </a:endParaRPr>
          </a:p>
          <a:p>
            <a:r>
              <a:rPr lang="en" sz="1600" dirty="0">
                <a:latin typeface="Calibri"/>
              </a:rPr>
              <a:t>A.It is an instance of the iostream class.</a:t>
            </a:r>
          </a:p>
          <a:p>
            <a:endParaRPr lang="en" sz="1600" dirty="0">
              <a:latin typeface="Calibri"/>
            </a:endParaRPr>
          </a:p>
          <a:p>
            <a:r>
              <a:rPr lang="en" sz="1600" dirty="0" err="1">
                <a:latin typeface="Calibri"/>
              </a:rPr>
              <a:t>B.It</a:t>
            </a:r>
            <a:r>
              <a:rPr lang="en" sz="1600" dirty="0">
                <a:latin typeface="Calibri"/>
              </a:rPr>
              <a:t> is used to display output on the screen.</a:t>
            </a:r>
          </a:p>
          <a:p>
            <a:endParaRPr lang="en" sz="1600" dirty="0">
              <a:latin typeface="Calibri"/>
            </a:endParaRPr>
          </a:p>
          <a:p>
            <a:r>
              <a:rPr lang="en" sz="1600" dirty="0" err="1">
                <a:latin typeface="Calibri"/>
              </a:rPr>
              <a:t>C.The</a:t>
            </a:r>
            <a:r>
              <a:rPr lang="en" sz="1600" dirty="0">
                <a:latin typeface="Calibri"/>
              </a:rPr>
              <a:t> data displayed should be displayed in &gt;&gt;.</a:t>
            </a:r>
          </a:p>
          <a:p>
            <a:endParaRPr lang="en" sz="1600" dirty="0">
              <a:latin typeface="Calibri"/>
            </a:endParaRPr>
          </a:p>
          <a:p>
            <a:r>
              <a:rPr lang="en" sz="1600" dirty="0">
                <a:latin typeface="Calibri"/>
              </a:rPr>
              <a:t>D. Option 1 and 2 in correct.</a:t>
            </a:r>
          </a:p>
          <a:p>
            <a:pPr marL="114300"/>
            <a:br>
              <a:rPr lang="en" sz="1600" dirty="0">
                <a:latin typeface="Calibri"/>
              </a:rPr>
            </a:br>
            <a:r>
              <a:rPr lang="en" sz="1600" dirty="0">
                <a:latin typeface="Calibri"/>
              </a:rPr>
              <a:t>          </a:t>
            </a:r>
          </a:p>
          <a:p>
            <a:pPr marL="114300"/>
            <a:endParaRPr lang="en" sz="1600" dirty="0">
              <a:latin typeface="Calibri"/>
            </a:endParaRPr>
          </a:p>
          <a:p>
            <a:pPr marL="114300"/>
            <a:endParaRPr lang="en" sz="1600"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800" b="1" dirty="0">
                <a:latin typeface="Calibri"/>
                <a:cs typeface="Calibri"/>
              </a:rPr>
              <a:t>1.Which of the following statement is correct  about </a:t>
            </a:r>
            <a:r>
              <a:rPr lang="en" sz="1800" b="1" dirty="0" err="1">
                <a:latin typeface="Calibri"/>
                <a:cs typeface="Calibri"/>
              </a:rPr>
              <a:t>cout</a:t>
            </a:r>
            <a:r>
              <a:rPr lang="en" sz="1800" b="1" dirty="0">
                <a:latin typeface="Calibri"/>
                <a:cs typeface="Calibri"/>
              </a:rPr>
              <a:t>?</a:t>
            </a:r>
            <a:endParaRPr lang="en-US" sz="1800" dirty="0"/>
          </a:p>
          <a:p>
            <a:br>
              <a:rPr lang="en-US" sz="1800" dirty="0"/>
            </a:br>
            <a:endParaRPr lang="en-US" sz="1800" dirty="0"/>
          </a:p>
          <a:p>
            <a:r>
              <a:rPr lang="en" sz="1800" dirty="0" err="1">
                <a:latin typeface="Calibri"/>
                <a:cs typeface="Calibri"/>
              </a:rPr>
              <a:t>A.It</a:t>
            </a:r>
            <a:r>
              <a:rPr lang="en" sz="1800" dirty="0">
                <a:latin typeface="Calibri"/>
                <a:cs typeface="Calibri"/>
              </a:rPr>
              <a:t> is an instance of the </a:t>
            </a:r>
            <a:r>
              <a:rPr lang="en" sz="1800" dirty="0" err="1">
                <a:latin typeface="Calibri"/>
                <a:cs typeface="Calibri"/>
              </a:rPr>
              <a:t>ostream</a:t>
            </a:r>
            <a:r>
              <a:rPr lang="en" sz="1800" dirty="0">
                <a:latin typeface="Calibri"/>
                <a:cs typeface="Calibri"/>
              </a:rPr>
              <a:t> class.</a:t>
            </a:r>
            <a:endParaRPr lang="en-US" sz="1800" dirty="0"/>
          </a:p>
          <a:p>
            <a:endParaRPr lang="en" sz="1800" dirty="0"/>
          </a:p>
          <a:p>
            <a:r>
              <a:rPr lang="en" sz="1800" dirty="0" err="1">
                <a:latin typeface="Calibri"/>
                <a:cs typeface="Calibri"/>
              </a:rPr>
              <a:t>B.It</a:t>
            </a:r>
            <a:r>
              <a:rPr lang="en" sz="1800" dirty="0">
                <a:latin typeface="Calibri"/>
                <a:cs typeface="Calibri"/>
              </a:rPr>
              <a:t> is used to display output on the screen.</a:t>
            </a:r>
            <a:endParaRPr lang="en-US" sz="1800" dirty="0">
              <a:latin typeface="Calibri"/>
              <a:cs typeface="Calibri"/>
            </a:endParaRPr>
          </a:p>
          <a:p>
            <a:endParaRPr lang="en" sz="1800" dirty="0"/>
          </a:p>
          <a:p>
            <a:r>
              <a:rPr lang="en" sz="1800" dirty="0" err="1">
                <a:latin typeface="Calibri"/>
                <a:cs typeface="Calibri"/>
              </a:rPr>
              <a:t>C.The</a:t>
            </a:r>
            <a:r>
              <a:rPr lang="en" sz="1800" dirty="0">
                <a:latin typeface="Calibri"/>
                <a:cs typeface="Calibri"/>
              </a:rPr>
              <a:t> data displayed should be displayed in &gt;&gt;.</a:t>
            </a:r>
            <a:endParaRPr lang="en-US" sz="1800" dirty="0"/>
          </a:p>
          <a:p>
            <a:endParaRPr lang="en" sz="1800" b="1" dirty="0">
              <a:solidFill>
                <a:srgbClr val="FF0000"/>
              </a:solidFill>
            </a:endParaRPr>
          </a:p>
          <a:p>
            <a:r>
              <a:rPr lang="en" sz="1800" b="1" dirty="0">
                <a:solidFill>
                  <a:srgbClr val="FF0000"/>
                </a:solidFill>
                <a:latin typeface="Calibri"/>
                <a:cs typeface="Calibri"/>
              </a:rPr>
              <a:t>D. Option 1 and 2 in correct.</a:t>
            </a:r>
            <a:endParaRPr lang="en-US" sz="1800" b="1" dirty="0">
              <a:solidFill>
                <a:srgbClr val="FF0000"/>
              </a:solidFill>
              <a:latin typeface="Calibri"/>
              <a:cs typeface="Calibri"/>
            </a:endParaRPr>
          </a:p>
          <a:p>
            <a:pPr marL="114300"/>
            <a:br>
              <a:rPr lang="en-US" sz="1800" dirty="0"/>
            </a:br>
            <a:r>
              <a:rPr lang="en" sz="1800" dirty="0">
                <a:latin typeface="Calibri"/>
                <a:cs typeface="Calibri"/>
              </a:rPr>
              <a:t>          </a:t>
            </a:r>
            <a:endParaRPr lang="en-US" sz="1800" dirty="0"/>
          </a:p>
          <a:p>
            <a:pPr marL="114300"/>
            <a:endParaRPr lang="en" sz="1800" dirty="0"/>
          </a:p>
          <a:p>
            <a:pPr marL="114300"/>
            <a:endParaRPr lang="en"/>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2.How does the object is created?</a:t>
            </a:r>
            <a:endParaRPr lang="en-US" sz="1600" dirty="0">
              <a:latin typeface="Calibri"/>
            </a:endParaRPr>
          </a:p>
          <a:p>
            <a:br>
              <a:rPr lang="en-US" sz="1600" dirty="0"/>
            </a:br>
            <a:endParaRPr lang="en-US" sz="1600" dirty="0">
              <a:latin typeface="Calibri"/>
            </a:endParaRPr>
          </a:p>
          <a:p>
            <a:r>
              <a:rPr lang="en" sz="1600" dirty="0">
                <a:latin typeface="Calibri"/>
              </a:rPr>
              <a:t>A. Class</a:t>
            </a:r>
          </a:p>
          <a:p>
            <a:endParaRPr lang="en" sz="1600" dirty="0">
              <a:latin typeface="Calibri"/>
            </a:endParaRPr>
          </a:p>
          <a:p>
            <a:r>
              <a:rPr lang="en" sz="1600" dirty="0">
                <a:latin typeface="Calibri"/>
              </a:rPr>
              <a:t>B. Constructor</a:t>
            </a:r>
          </a:p>
          <a:p>
            <a:endParaRPr lang="en" sz="1600" dirty="0">
              <a:latin typeface="Calibri"/>
            </a:endParaRPr>
          </a:p>
          <a:p>
            <a:r>
              <a:rPr lang="en" sz="1600" dirty="0">
                <a:latin typeface="Calibri"/>
              </a:rPr>
              <a:t>C. Destructors</a:t>
            </a:r>
          </a:p>
          <a:p>
            <a:endParaRPr lang="en" sz="1600" dirty="0">
              <a:latin typeface="Calibri"/>
            </a:endParaRPr>
          </a:p>
          <a:p>
            <a:r>
              <a:rPr lang="en" sz="1600" dirty="0">
                <a:latin typeface="Calibri"/>
              </a:rPr>
              <a:t>D. Attributes</a:t>
            </a:r>
          </a:p>
          <a:p>
            <a:br>
              <a:rPr lang="en-US" sz="1600" dirty="0"/>
            </a:br>
            <a:endParaRPr lang="en-US" sz="1600" dirty="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Problem - 2</a:t>
            </a:r>
          </a:p>
        </p:txBody>
      </p:sp>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2.How does the object is created?</a:t>
            </a:r>
            <a:endParaRPr lang="en-US" sz="1600" dirty="0">
              <a:latin typeface="Calibri"/>
              <a:cs typeface="Calibri"/>
            </a:endParaRPr>
          </a:p>
          <a:p>
            <a:br>
              <a:rPr lang="en-US" sz="1600" dirty="0"/>
            </a:br>
            <a:endParaRPr lang="en-US" sz="1600" dirty="0"/>
          </a:p>
          <a:p>
            <a:r>
              <a:rPr lang="en" sz="1600" b="1" dirty="0">
                <a:solidFill>
                  <a:srgbClr val="FF0000"/>
                </a:solidFill>
                <a:latin typeface="Calibri"/>
                <a:cs typeface="Calibri"/>
              </a:rPr>
              <a:t>A. Class</a:t>
            </a:r>
            <a:endParaRPr lang="en-US" sz="1600" b="1" dirty="0">
              <a:solidFill>
                <a:srgbClr val="FF0000"/>
              </a:solidFill>
              <a:latin typeface="Calibri"/>
              <a:cs typeface="Calibri"/>
            </a:endParaRPr>
          </a:p>
          <a:p>
            <a:endParaRPr lang="en" sz="1600" dirty="0"/>
          </a:p>
          <a:p>
            <a:r>
              <a:rPr lang="en" sz="1600" dirty="0">
                <a:latin typeface="Calibri"/>
                <a:cs typeface="Calibri"/>
              </a:rPr>
              <a:t>B. Constructor</a:t>
            </a:r>
            <a:endParaRPr lang="en-US" sz="1600" dirty="0"/>
          </a:p>
          <a:p>
            <a:endParaRPr lang="en" sz="1600" dirty="0"/>
          </a:p>
          <a:p>
            <a:r>
              <a:rPr lang="en" sz="1600" dirty="0">
                <a:latin typeface="Calibri"/>
                <a:cs typeface="Calibri"/>
              </a:rPr>
              <a:t>C. Destructors</a:t>
            </a:r>
            <a:endParaRPr lang="en-US" sz="1600" dirty="0"/>
          </a:p>
          <a:p>
            <a:endParaRPr lang="en" sz="1600" dirty="0"/>
          </a:p>
          <a:p>
            <a:r>
              <a:rPr lang="en" sz="1600" dirty="0">
                <a:latin typeface="Calibri"/>
                <a:cs typeface="Calibri"/>
              </a:rPr>
              <a:t>D. Attributes</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In class, only all the listed items except class will be declared.</a:t>
            </a:r>
            <a:endParaRPr lang="en" sz="1600" dirty="0">
              <a:solidFill>
                <a:srgbClr val="FF0000"/>
              </a:solidFill>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3. Which of the following is not correct (in C++) ?</a:t>
            </a:r>
            <a:endParaRPr lang="en-US" sz="1600" dirty="0">
              <a:latin typeface="Calibri"/>
            </a:endParaRPr>
          </a:p>
          <a:p>
            <a:br>
              <a:rPr lang="en-US" sz="1600" dirty="0"/>
            </a:br>
            <a:endParaRPr lang="en-US" sz="1600" dirty="0">
              <a:latin typeface="Calibri"/>
            </a:endParaRPr>
          </a:p>
          <a:p>
            <a:r>
              <a:rPr lang="en" sz="1600" dirty="0">
                <a:latin typeface="Calibri"/>
              </a:rPr>
              <a:t>A.) Class templates and function templates are instantiated in the same way .</a:t>
            </a:r>
          </a:p>
          <a:p>
            <a:endParaRPr lang="en" sz="1600" dirty="0">
              <a:latin typeface="Calibri"/>
            </a:endParaRPr>
          </a:p>
          <a:p>
            <a:r>
              <a:rPr lang="en" sz="1600" dirty="0">
                <a:latin typeface="Calibri"/>
              </a:rPr>
              <a:t>B.) Class templates differ from function templates in the way they are initiated. </a:t>
            </a:r>
          </a:p>
          <a:p>
            <a:endParaRPr lang="en" sz="1600" dirty="0">
              <a:latin typeface="Calibri"/>
            </a:endParaRPr>
          </a:p>
          <a:p>
            <a:r>
              <a:rPr lang="en" sz="1600" dirty="0">
                <a:latin typeface="Calibri"/>
              </a:rPr>
              <a:t>C.) Class template is initiated by defining an object using the template argument. </a:t>
            </a:r>
          </a:p>
          <a:p>
            <a:endParaRPr lang="en" sz="1600" dirty="0">
              <a:latin typeface="Calibri"/>
            </a:endParaRPr>
          </a:p>
          <a:p>
            <a:r>
              <a:rPr lang="en" sz="1600" dirty="0">
                <a:latin typeface="Calibri"/>
              </a:rPr>
              <a:t>D.) Class templates are generally used for storage classes.</a:t>
            </a:r>
          </a:p>
          <a:p>
            <a:endParaRPr lang="en-US" sz="1600" dirty="0"/>
          </a:p>
          <a:p>
            <a:r>
              <a:rPr lang="en" sz="1600" dirty="0">
                <a:latin typeface="Calibri"/>
              </a:rPr>
              <a:t>A. i</a:t>
            </a:r>
          </a:p>
          <a:p>
            <a:r>
              <a:rPr lang="en" sz="1600" dirty="0">
                <a:latin typeface="Calibri"/>
              </a:rPr>
              <a:t>B. </a:t>
            </a:r>
            <a:r>
              <a:rPr lang="en" sz="1600" dirty="0" err="1">
                <a:latin typeface="Calibri"/>
              </a:rPr>
              <a:t>i</a:t>
            </a:r>
            <a:r>
              <a:rPr lang="en" sz="1600" dirty="0">
                <a:latin typeface="Calibri"/>
              </a:rPr>
              <a:t> &amp; ii</a:t>
            </a:r>
          </a:p>
          <a:p>
            <a:r>
              <a:rPr lang="en" sz="1600" dirty="0">
                <a:latin typeface="Calibri"/>
              </a:rPr>
              <a:t>C. ii ,iii, iv</a:t>
            </a:r>
          </a:p>
          <a:p>
            <a:r>
              <a:rPr lang="en" sz="1600" dirty="0">
                <a:latin typeface="Calibri"/>
              </a:rPr>
              <a:t>D. iv</a:t>
            </a:r>
          </a:p>
          <a:p>
            <a:endParaRPr lang="en" sz="1600" dirty="0">
              <a:latin typeface="Calibri"/>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Problem - 3</a:t>
            </a:r>
            <a:endParaRPr lang="en-US" dirty="0"/>
          </a:p>
        </p:txBody>
      </p:sp>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1614</Words>
  <Application>Microsoft Office PowerPoint</Application>
  <PresentationFormat>On-screen Show (16:9)</PresentationFormat>
  <Paragraphs>403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Trebuchet MS</vt:lpstr>
      <vt:lpstr>Arial</vt:lpstr>
      <vt:lpstr>Calibri</vt:lpstr>
      <vt:lpstr>Calibri,Sans-Serif</vt:lpstr>
      <vt:lpstr>Simple Light</vt:lpstr>
      <vt:lpstr>PowerPoint Presentation</vt:lpstr>
      <vt:lpstr>PowerPoint Presentation</vt:lpstr>
      <vt:lpstr>PowerPoint Presentation</vt:lpstr>
      <vt:lpstr>PowerPoint Presentation</vt:lpstr>
      <vt:lpstr>Problem - 1</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have a quick hands-on some practice Questions</vt:lpstr>
      <vt:lpstr>Let’s have a quick hands-on some practice Questions</vt:lpstr>
      <vt:lpstr>Coding Questions Time</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1337</cp:revision>
  <dcterms:modified xsi:type="dcterms:W3CDTF">2021-01-30T05:31:59Z</dcterms:modified>
</cp:coreProperties>
</file>