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4"/>
  </p:notesMasterIdLst>
  <p:sldIdLst>
    <p:sldId id="256" r:id="rId2"/>
    <p:sldId id="311" r:id="rId3"/>
    <p:sldId id="312" r:id="rId4"/>
    <p:sldId id="260" r:id="rId5"/>
    <p:sldId id="313" r:id="rId6"/>
    <p:sldId id="292" r:id="rId7"/>
    <p:sldId id="314" r:id="rId8"/>
    <p:sldId id="306" r:id="rId9"/>
    <p:sldId id="325" r:id="rId10"/>
    <p:sldId id="308" r:id="rId11"/>
    <p:sldId id="309" r:id="rId12"/>
    <p:sldId id="310" r:id="rId13"/>
    <p:sldId id="315" r:id="rId14"/>
    <p:sldId id="326" r:id="rId15"/>
    <p:sldId id="317" r:id="rId16"/>
    <p:sldId id="318" r:id="rId17"/>
    <p:sldId id="327" r:id="rId18"/>
    <p:sldId id="328" r:id="rId19"/>
    <p:sldId id="329" r:id="rId20"/>
    <p:sldId id="330" r:id="rId21"/>
    <p:sldId id="331" r:id="rId22"/>
    <p:sldId id="333" r:id="rId23"/>
    <p:sldId id="319" r:id="rId24"/>
    <p:sldId id="320" r:id="rId25"/>
    <p:sldId id="321" r:id="rId26"/>
    <p:sldId id="322" r:id="rId27"/>
    <p:sldId id="323" r:id="rId28"/>
    <p:sldId id="324" r:id="rId29"/>
    <p:sldId id="334" r:id="rId30"/>
    <p:sldId id="335" r:id="rId31"/>
    <p:sldId id="316" r:id="rId32"/>
    <p:sldId id="272"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Trebuchet MS" panose="020B0603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27031-0FDB-4118-81BA-80ABF1CA9E14}" v="14" dt="2021-01-18T05:34:10.532"/>
    <p1510:client id="{39509037-2B39-4708-82CD-F0C0CC26B104}" v="277" dt="2021-01-12T06:52:38.457"/>
    <p1510:client id="{59751EE2-E915-412C-BBA9-18ABF5CCEEBA}" v="248" dt="2021-01-19T19:07:17.180"/>
    <p1510:client id="{88E0966D-0821-4501-A0E3-03A6F564B65B}" v="3052" dt="2021-01-17T15:58:03.317"/>
    <p1510:client id="{9C156D09-B980-42AE-B4D4-72C644ADC050}" v="1333" dt="2021-01-18T13:31:52.969"/>
    <p1510:client id="{D91C332E-8586-4C83-A2C0-F9C7B013B3AC}" v="466" dt="2021-01-31T05:13:23.531"/>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733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620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949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50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921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281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831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506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929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24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4: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Structure</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b="1" dirty="0">
                <a:latin typeface="Calibri" pitchFamily="34" charset="0"/>
                <a:cs typeface="Calibri" pitchFamily="34" charset="0"/>
              </a:rPr>
              <a:t> </a:t>
            </a:r>
            <a:endParaRPr lang="en-US" sz="1800" dirty="0">
              <a:latin typeface="Calibri" pitchFamily="34" charset="0"/>
              <a:cs typeface="Calibri" pitchFamily="34" charset="0"/>
            </a:endParaRPr>
          </a:p>
          <a:p>
            <a:r>
              <a:rPr lang="en-US" sz="1800" dirty="0">
                <a:latin typeface="Calibri" pitchFamily="34" charset="0"/>
                <a:cs typeface="Calibri" pitchFamily="34" charset="0"/>
              </a:rPr>
              <a:t>We often come around situations where we need to store a group of data whether of similar data types or non-similar data types. We have seen Arrays in C++ which are used to store set of data of similar data types at contiguous memory locations.</a:t>
            </a:r>
          </a:p>
          <a:p>
            <a:r>
              <a:rPr lang="en-US" sz="1800" dirty="0">
                <a:latin typeface="Calibri" pitchFamily="34" charset="0"/>
                <a:cs typeface="Calibri" pitchFamily="34" charset="0"/>
              </a:rPr>
              <a:t> </a:t>
            </a:r>
          </a:p>
          <a:p>
            <a:r>
              <a:rPr lang="en-US" sz="1800" dirty="0">
                <a:latin typeface="Calibri" pitchFamily="34" charset="0"/>
                <a:cs typeface="Calibri" pitchFamily="34" charset="0"/>
              </a:rPr>
              <a:t>Unlike Arrays, Structures in C++ are user defined data types which are used to store group of items of non-similar data types.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a:t>
            </a:r>
          </a:p>
          <a:p>
            <a:r>
              <a:rPr lang="en-US" sz="1800" dirty="0">
                <a:latin typeface="Calibri" pitchFamily="34" charset="0"/>
                <a:cs typeface="Calibri" pitchFamily="34" charset="0"/>
              </a:rPr>
              <a:t>A structure is a user-defined data type in C/C++. A structure creates a data type that can be used to group items of possibly different types into a single type</a:t>
            </a:r>
            <a:r>
              <a:rPr lang="en-US" sz="1800" b="1" dirty="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338097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#include&lt;string&gt;</a:t>
            </a:r>
          </a:p>
          <a:p>
            <a:r>
              <a:rPr lang="en-US" sz="1800" dirty="0">
                <a:latin typeface="Calibri" pitchFamily="34" charset="0"/>
                <a:cs typeface="Calibri" pitchFamily="34" charset="0"/>
              </a:rPr>
              <a:t>using namespace std;</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struct</a:t>
            </a:r>
            <a:r>
              <a:rPr lang="en-US" sz="1800" dirty="0">
                <a:latin typeface="Calibri" pitchFamily="34" charset="0"/>
                <a:cs typeface="Calibri" pitchFamily="34" charset="0"/>
              </a:rPr>
              <a:t> Student{</a:t>
            </a:r>
          </a:p>
          <a:p>
            <a:r>
              <a:rPr lang="en-US" sz="1800" dirty="0">
                <a:latin typeface="Calibri" pitchFamily="34" charset="0"/>
                <a:cs typeface="Calibri" pitchFamily="34" charset="0"/>
              </a:rPr>
              <a:t>   string name;</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stuRollNo</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stuAge</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Structure Example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9368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lang="en" sz="1800" b="1" dirty="0">
              <a:solidFill>
                <a:srgbClr val="FFFFFF"/>
              </a:solidFill>
              <a:latin typeface="Calibri" panose="020F0502020204030204" pitchFamily="34" charset="0"/>
              <a:cs typeface="Calibri" panose="020F0502020204030204" pitchFamily="34" charset="0"/>
            </a:endParaRPr>
          </a:p>
          <a:p>
            <a:r>
              <a:rPr lang="en" sz="2800" b="1" dirty="0">
                <a:solidFill>
                  <a:srgbClr val="FFFFFF"/>
                </a:solidFill>
                <a:latin typeface="Calibri" panose="020F0502020204030204" pitchFamily="34" charset="0"/>
                <a:cs typeface="Calibri" panose="020F0502020204030204" pitchFamily="34" charset="0"/>
              </a:rPr>
              <a:t>Structure Example</a:t>
            </a:r>
            <a:endParaRPr lang="en-US" sz="2800"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   Student s;</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&lt;&lt;"Enter Student Name: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cin</a:t>
            </a:r>
            <a:r>
              <a:rPr lang="en-US" sz="1800" dirty="0">
                <a:latin typeface="Calibri" pitchFamily="34" charset="0"/>
                <a:cs typeface="Calibri" pitchFamily="34" charset="0"/>
              </a:rPr>
              <a:t>&gt;&gt;s.name;</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ENter</a:t>
            </a:r>
            <a:r>
              <a:rPr lang="en-US" sz="1800" dirty="0">
                <a:latin typeface="Calibri" pitchFamily="34" charset="0"/>
                <a:cs typeface="Calibri" pitchFamily="34" charset="0"/>
              </a:rPr>
              <a:t> Student Roll No: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cin</a:t>
            </a:r>
            <a:r>
              <a:rPr lang="en-US" sz="1800" dirty="0">
                <a:latin typeface="Calibri" pitchFamily="34" charset="0"/>
                <a:cs typeface="Calibri" pitchFamily="34" charset="0"/>
              </a:rPr>
              <a:t>&gt;&gt;</a:t>
            </a:r>
            <a:r>
              <a:rPr lang="en-US" sz="1800" dirty="0" err="1">
                <a:latin typeface="Calibri" pitchFamily="34" charset="0"/>
                <a:cs typeface="Calibri" pitchFamily="34" charset="0"/>
              </a:rPr>
              <a:t>s.stuRollNo</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&lt;&lt;"Enter Student Age: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cin</a:t>
            </a:r>
            <a:r>
              <a:rPr lang="en-US" sz="1800" dirty="0">
                <a:latin typeface="Calibri" pitchFamily="34" charset="0"/>
                <a:cs typeface="Calibri" pitchFamily="34" charset="0"/>
              </a:rPr>
              <a:t>&gt;&gt;</a:t>
            </a:r>
            <a:r>
              <a:rPr lang="en-US" sz="1800" dirty="0" err="1">
                <a:latin typeface="Calibri" pitchFamily="34" charset="0"/>
                <a:cs typeface="Calibri" pitchFamily="34" charset="0"/>
              </a:rPr>
              <a:t>s.stuAge</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&lt;&lt;"Student Record:"&lt;&lt;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&lt;&lt;"Name: "&lt;&lt;s.name&lt;&lt;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&lt;&lt;"Roll No: "&lt;&lt;</a:t>
            </a:r>
            <a:r>
              <a:rPr lang="en-US" sz="1800" dirty="0" err="1">
                <a:latin typeface="Calibri" pitchFamily="34" charset="0"/>
                <a:cs typeface="Calibri" pitchFamily="34" charset="0"/>
              </a:rPr>
              <a:t>s.stuRollNo</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&lt;&lt;"Age: "&lt;&lt;</a:t>
            </a:r>
            <a:r>
              <a:rPr lang="en-US" sz="1800" dirty="0" err="1">
                <a:latin typeface="Calibri" pitchFamily="34" charset="0"/>
                <a:cs typeface="Calibri" pitchFamily="34" charset="0"/>
              </a:rPr>
              <a:t>s.stuAge</a:t>
            </a:r>
            <a:r>
              <a:rPr lang="en-US" sz="1800" dirty="0">
                <a:latin typeface="Calibri" pitchFamily="34" charset="0"/>
                <a:cs typeface="Calibri" pitchFamily="34" charset="0"/>
              </a:rPr>
              <a:t>;</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a:cs typeface="Calibri"/>
              </a:rPr>
              <a:t> A.)</a:t>
            </a:r>
            <a:r>
              <a:rPr lang="en-US" sz="1800" dirty="0">
                <a:latin typeface="Calibri"/>
              </a:rPr>
              <a:t>Write a structure to store the roll no., name, age (between 11 to 14) and address of students (more than 10). Store the information of the students.</a:t>
            </a:r>
            <a:br>
              <a:rPr lang="en-US" sz="1800" dirty="0">
                <a:latin typeface="Calibri"/>
              </a:rPr>
            </a:br>
            <a:r>
              <a:rPr lang="en-US" sz="1800" dirty="0">
                <a:latin typeface="Calibri"/>
              </a:rPr>
              <a:t>       1 - Write a function to print the names of all the students having age 14.</a:t>
            </a:r>
            <a:br>
              <a:rPr lang="en-US" sz="1800" dirty="0">
                <a:latin typeface="Calibri"/>
              </a:rPr>
            </a:br>
            <a:r>
              <a:rPr lang="en-US" sz="1800" dirty="0">
                <a:latin typeface="Calibri"/>
              </a:rPr>
              <a:t>       2 - Write another function to print the names of all the students having even roll no.</a:t>
            </a:r>
            <a:br>
              <a:rPr lang="en-US" sz="1800" dirty="0">
                <a:latin typeface="Calibri"/>
              </a:rPr>
            </a:br>
            <a:r>
              <a:rPr lang="en-US" sz="1800" dirty="0">
                <a:latin typeface="Calibri"/>
              </a:rPr>
              <a:t>       3 - Write another function to display the details of the student whose roll no is given (i.e.                 roll no. entered by the user).</a:t>
            </a:r>
            <a:endParaRPr lang="en-US" sz="1800">
              <a:latin typeface="Calibri"/>
            </a:endParaRPr>
          </a:p>
          <a:p>
            <a:endParaRPr lang="en-US" sz="1800" dirty="0">
              <a:latin typeface="Calibri"/>
            </a:endParaRPr>
          </a:p>
          <a:p>
            <a:r>
              <a:rPr lang="en-US" sz="1800" dirty="0">
                <a:latin typeface="Calibri"/>
              </a:rPr>
              <a:t>B.)Write a structure to store the name, account number and balance of customers (more               than10) and store their information.</a:t>
            </a:r>
            <a:br>
              <a:rPr lang="en-US" sz="1800" dirty="0">
                <a:latin typeface="Calibri"/>
              </a:rPr>
            </a:br>
            <a:r>
              <a:rPr lang="en-US" sz="1800" dirty="0">
                <a:latin typeface="Calibri"/>
              </a:rPr>
              <a:t>     1 - Write a function to print the names of all the customers having balance less than $200.</a:t>
            </a:r>
            <a:br>
              <a:rPr lang="en-US" sz="1800" dirty="0">
                <a:latin typeface="Calibri"/>
              </a:rPr>
            </a:br>
            <a:r>
              <a:rPr lang="en-US" sz="1800" dirty="0">
                <a:latin typeface="Calibri"/>
              </a:rPr>
              <a:t>     2 - Write a function to add $100 in the balance of all the customers having more than                  $1000 in their balance and then print the incremented value of their balance.</a:t>
            </a:r>
            <a:endParaRPr lang="en-US" sz="1800">
              <a:latin typeface="Calibri"/>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Structure 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 </a:t>
            </a:r>
          </a:p>
          <a:p>
            <a:r>
              <a:rPr lang="en-US" sz="1800" dirty="0">
                <a:latin typeface="Calibri" pitchFamily="34" charset="0"/>
                <a:cs typeface="Calibri" pitchFamily="34" charset="0"/>
              </a:rPr>
              <a:t>Enumerated type (enumeration) is a user-defined data type which can be assigned some limited values. These values are defined by the programmer at the time of declaring the enumerated type.</a:t>
            </a:r>
          </a:p>
          <a:p>
            <a:r>
              <a:rPr lang="en-US" sz="1800" dirty="0">
                <a:latin typeface="Calibri" pitchFamily="34" charset="0"/>
                <a:cs typeface="Calibri" pitchFamily="34" charset="0"/>
              </a:rPr>
              <a:t>When we assign a float value in a character value then compiler generates an error in the same way if we try to assign any other value to the enumerated data types the compiler generates an error. Enumerator types of values are also known as enumerators. It is also assigned by zero the same as the array. It can also be used with switch statements.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Enum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162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std;</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enum</a:t>
            </a:r>
            <a:r>
              <a:rPr lang="en-US" sz="1800" dirty="0">
                <a:latin typeface="Calibri" pitchFamily="34" charset="0"/>
                <a:cs typeface="Calibri" pitchFamily="34" charset="0"/>
              </a:rPr>
              <a:t> direction {East, West, North, South};</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direction dir;</a:t>
            </a:r>
          </a:p>
          <a:p>
            <a:r>
              <a:rPr lang="en-US" sz="1800" dirty="0">
                <a:latin typeface="Calibri" pitchFamily="34" charset="0"/>
                <a:cs typeface="Calibri" pitchFamily="34" charset="0"/>
              </a:rPr>
              <a:t>   dir = South;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&lt;&lt;dir;   </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Enum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 #include &lt;bits/</a:t>
            </a:r>
            <a:r>
              <a:rPr lang="en-US" sz="1800" dirty="0" err="1">
                <a:latin typeface="Calibri" pitchFamily="34" charset="0"/>
                <a:cs typeface="Calibri" pitchFamily="34" charset="0"/>
              </a:rPr>
              <a:t>stdc</a:t>
            </a:r>
            <a:r>
              <a:rPr lang="en-US" sz="1800" dirty="0">
                <a:latin typeface="Calibri" pitchFamily="34" charset="0"/>
                <a:cs typeface="Calibri" pitchFamily="34" charset="0"/>
              </a:rPr>
              <a:t>++.h&gt;</a:t>
            </a:r>
          </a:p>
          <a:p>
            <a:r>
              <a:rPr lang="en-US" sz="1800" dirty="0">
                <a:latin typeface="Calibri" pitchFamily="34" charset="0"/>
                <a:cs typeface="Calibri" pitchFamily="34" charset="0"/>
              </a:rPr>
              <a:t>using namespace std;</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enum</a:t>
            </a:r>
            <a:r>
              <a:rPr lang="en-US" sz="1800" dirty="0">
                <a:latin typeface="Calibri" pitchFamily="34" charset="0"/>
                <a:cs typeface="Calibri" pitchFamily="34" charset="0"/>
              </a:rPr>
              <a:t>  year {</a:t>
            </a:r>
            <a:r>
              <a:rPr lang="en-US" sz="1800" dirty="0" err="1">
                <a:latin typeface="Calibri" pitchFamily="34" charset="0"/>
                <a:cs typeface="Calibri" pitchFamily="34" charset="0"/>
              </a:rPr>
              <a:t>Jan,Feb,Mar,Apr,May,Jun,Jul,Aug,Sep,Oct,Nov,Dec</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i</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 Traversing the year </a:t>
            </a:r>
            <a:r>
              <a:rPr lang="en-US" sz="1800" dirty="0" err="1">
                <a:latin typeface="Calibri" pitchFamily="34" charset="0"/>
                <a:cs typeface="Calibri" pitchFamily="34" charset="0"/>
              </a:rPr>
              <a:t>enum</a:t>
            </a:r>
            <a:endParaRPr lang="en-US" sz="1800" dirty="0">
              <a:latin typeface="Calibri" pitchFamily="34" charset="0"/>
              <a:cs typeface="Calibri" pitchFamily="34" charset="0"/>
            </a:endParaRPr>
          </a:p>
          <a:p>
            <a:r>
              <a:rPr lang="en-US" sz="1800" dirty="0">
                <a:latin typeface="Calibri" pitchFamily="34" charset="0"/>
                <a:cs typeface="Calibri" pitchFamily="34" charset="0"/>
              </a:rPr>
              <a:t>	for (</a:t>
            </a:r>
            <a:r>
              <a:rPr lang="en-US" sz="1800" dirty="0" err="1">
                <a:latin typeface="Calibri" pitchFamily="34" charset="0"/>
                <a:cs typeface="Calibri" pitchFamily="34" charset="0"/>
              </a:rPr>
              <a:t>i</a:t>
            </a:r>
            <a:r>
              <a:rPr lang="en-US" sz="1800" dirty="0">
                <a:latin typeface="Calibri" pitchFamily="34" charset="0"/>
                <a:cs typeface="Calibri" pitchFamily="34" charset="0"/>
              </a:rPr>
              <a:t> = Jan; </a:t>
            </a:r>
            <a:r>
              <a:rPr lang="en-US" sz="1800" dirty="0" err="1">
                <a:latin typeface="Calibri" pitchFamily="34" charset="0"/>
                <a:cs typeface="Calibri" pitchFamily="34" charset="0"/>
              </a:rPr>
              <a:t>i</a:t>
            </a:r>
            <a:r>
              <a:rPr lang="en-US" sz="1800" dirty="0">
                <a:latin typeface="Calibri" pitchFamily="34" charset="0"/>
                <a:cs typeface="Calibri" pitchFamily="34" charset="0"/>
              </a:rPr>
              <a:t> &lt;= Dec; </a:t>
            </a:r>
            <a:r>
              <a:rPr lang="en-US" sz="1800" dirty="0" err="1">
                <a:latin typeface="Calibri" pitchFamily="34" charset="0"/>
                <a:cs typeface="Calibri" pitchFamily="34" charset="0"/>
              </a:rPr>
              <a:t>i</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t>
            </a:r>
            <a:r>
              <a:rPr lang="en-US" sz="1800" dirty="0" err="1">
                <a:latin typeface="Calibri" pitchFamily="34" charset="0"/>
                <a:cs typeface="Calibri" pitchFamily="34" charset="0"/>
              </a:rPr>
              <a:t>i</a:t>
            </a:r>
            <a:r>
              <a:rPr lang="en-US" sz="1800" dirty="0">
                <a:latin typeface="Calibri" pitchFamily="34" charset="0"/>
                <a:cs typeface="Calibri" pitchFamily="34" charset="0"/>
              </a:rPr>
              <a:t> &lt;&lt; "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Enum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r>
              <a:rPr lang="en-US" sz="1800" dirty="0">
                <a:latin typeface="Calibri"/>
                <a:cs typeface="Calibri"/>
              </a:rPr>
              <a:t>#include &lt;iostream&gt;</a:t>
            </a:r>
            <a:endParaRPr lang="en-US" sz="1800">
              <a:latin typeface="Calibri"/>
            </a:endParaRPr>
          </a:p>
          <a:p>
            <a:pPr algn="just"/>
            <a:r>
              <a:rPr lang="en-US" sz="1800" dirty="0">
                <a:latin typeface="Calibri"/>
                <a:cs typeface="Calibri"/>
              </a:rPr>
              <a:t>   using namespace std;</a:t>
            </a:r>
            <a:endParaRPr lang="en-US" sz="1800">
              <a:latin typeface="Calibri"/>
            </a:endParaRPr>
          </a:p>
          <a:p>
            <a:pPr algn="just"/>
            <a:r>
              <a:rPr lang="en-US" sz="1800" dirty="0">
                <a:latin typeface="Calibri"/>
                <a:cs typeface="Calibri"/>
              </a:rPr>
              <a:t>   </a:t>
            </a:r>
            <a:r>
              <a:rPr lang="en-US" sz="1800" dirty="0" err="1">
                <a:latin typeface="Calibri"/>
                <a:cs typeface="Calibri"/>
              </a:rPr>
              <a:t>enum</a:t>
            </a:r>
            <a:r>
              <a:rPr lang="en-US" sz="1800" dirty="0">
                <a:latin typeface="Calibri"/>
                <a:cs typeface="Calibri"/>
              </a:rPr>
              <a:t>  cat </a:t>
            </a:r>
            <a:endParaRPr lang="en-US" sz="1800">
              <a:latin typeface="Calibri"/>
            </a:endParaRPr>
          </a:p>
          <a:p>
            <a:pPr algn="just"/>
            <a:r>
              <a:rPr lang="en-US" sz="1800" dirty="0">
                <a:latin typeface="Calibri"/>
                <a:cs typeface="Calibri"/>
              </a:rPr>
              <a:t>   {</a:t>
            </a:r>
            <a:endParaRPr lang="en-US" sz="1800">
              <a:latin typeface="Calibri"/>
            </a:endParaRPr>
          </a:p>
          <a:p>
            <a:pPr algn="just"/>
            <a:r>
              <a:rPr lang="en-US" sz="1800" dirty="0">
                <a:latin typeface="Calibri"/>
                <a:cs typeface="Calibri"/>
              </a:rPr>
              <a:t>       temp = 7</a:t>
            </a:r>
            <a:endParaRPr lang="en-US" sz="1800">
              <a:latin typeface="Calibri"/>
            </a:endParaRPr>
          </a:p>
          <a:p>
            <a:pPr algn="just"/>
            <a:r>
              <a:rPr lang="en-US" sz="1800" dirty="0">
                <a:latin typeface="Calibri"/>
                <a:cs typeface="Calibri"/>
              </a:rPr>
              <a:t>   };</a:t>
            </a:r>
            <a:endParaRPr lang="en-US" sz="1800">
              <a:latin typeface="Calibri"/>
            </a:endParaRPr>
          </a:p>
          <a:p>
            <a:pPr algn="just"/>
            <a:r>
              <a:rPr lang="en-US" sz="1800" dirty="0">
                <a:latin typeface="Calibri"/>
                <a:cs typeface="Calibri"/>
              </a:rPr>
              <a:t>   int main()</a:t>
            </a:r>
            <a:endParaRPr lang="en-US" sz="1800">
              <a:latin typeface="Calibri"/>
            </a:endParaRPr>
          </a:p>
          <a:p>
            <a:pPr algn="just"/>
            <a:r>
              <a:rPr lang="en-US" sz="1800" dirty="0">
                <a:latin typeface="Calibri"/>
                <a:cs typeface="Calibri"/>
              </a:rPr>
              <a:t>   {</a:t>
            </a:r>
            <a:endParaRPr lang="en-US" sz="1800">
              <a:latin typeface="Calibri"/>
            </a:endParaRPr>
          </a:p>
          <a:p>
            <a:pPr algn="just"/>
            <a:r>
              <a:rPr lang="en-US" sz="1800" dirty="0">
                <a:latin typeface="Calibri"/>
                <a:cs typeface="Calibri"/>
              </a:rPr>
              <a:t>       int age = 14;</a:t>
            </a:r>
            <a:endParaRPr lang="en-US" sz="1800">
              <a:latin typeface="Calibri"/>
            </a:endParaRPr>
          </a:p>
          <a:p>
            <a:pPr algn="just"/>
            <a:r>
              <a:rPr lang="en-US" sz="1800" dirty="0">
                <a:latin typeface="Calibri"/>
                <a:cs typeface="Calibri"/>
              </a:rPr>
              <a:t>       age /= temp;</a:t>
            </a:r>
            <a:endParaRPr lang="en-US" sz="1800">
              <a:latin typeface="Calibri"/>
            </a:endParaRPr>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"If you were cat, you would be " &lt;&lt; age &lt;&lt; </a:t>
            </a:r>
            <a:r>
              <a:rPr lang="en-US" sz="1800" dirty="0" err="1">
                <a:latin typeface="Calibri"/>
                <a:cs typeface="Calibri"/>
              </a:rPr>
              <a:t>endl</a:t>
            </a:r>
            <a:r>
              <a:rPr lang="en-US" sz="1800" dirty="0">
                <a:latin typeface="Calibri"/>
                <a:cs typeface="Calibri"/>
              </a:rPr>
              <a:t>;</a:t>
            </a:r>
            <a:endParaRPr lang="en-US" sz="1800">
              <a:latin typeface="Calibri"/>
            </a:endParaRPr>
          </a:p>
          <a:p>
            <a:pPr algn="just"/>
            <a:r>
              <a:rPr lang="en-US" sz="1800" dirty="0">
                <a:latin typeface="Calibri"/>
                <a:cs typeface="Calibri"/>
              </a:rPr>
              <a:t>       return 0;</a:t>
            </a:r>
            <a:endParaRPr lang="en-US" sz="1800">
              <a:latin typeface="Calibri"/>
            </a:endParaRPr>
          </a:p>
          <a:p>
            <a:pPr algn="just"/>
            <a:r>
              <a:rPr lang="en-US" sz="1800" dirty="0">
                <a:latin typeface="Calibri"/>
                <a:cs typeface="Calibri"/>
              </a:rPr>
              <a:t>   }</a:t>
            </a:r>
            <a:endParaRPr lang="en-US" sz="1800">
              <a:latin typeface="Calibri"/>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What will be the output of the following program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970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p>
          <a:p>
            <a:pPr algn="just"/>
            <a:endParaRPr lang="en-US" sz="1800" dirty="0"/>
          </a:p>
          <a:p>
            <a:pPr algn="just"/>
            <a:r>
              <a:rPr lang="en-US" sz="1800" dirty="0">
                <a:latin typeface="Calibri"/>
              </a:rPr>
              <a:t>a) If you were cat, you would be 5</a:t>
            </a:r>
            <a:endParaRPr lang="en-US">
              <a:latin typeface="Calibri"/>
            </a:endParaRPr>
          </a:p>
          <a:p>
            <a:pPr algn="just"/>
            <a:br>
              <a:rPr lang="en-US" sz="1800" dirty="0">
                <a:latin typeface="Calibri"/>
              </a:rPr>
            </a:br>
            <a:r>
              <a:rPr lang="en-US" sz="1800" dirty="0">
                <a:latin typeface="Calibri"/>
              </a:rPr>
              <a:t>b) If you were cat, you would be 2</a:t>
            </a:r>
            <a:endParaRPr lang="en-US">
              <a:latin typeface="Calibri"/>
            </a:endParaRPr>
          </a:p>
          <a:p>
            <a:pPr algn="just"/>
            <a:br>
              <a:rPr lang="en-US" sz="1800" dirty="0">
                <a:latin typeface="Calibri"/>
              </a:rPr>
            </a:br>
            <a:r>
              <a:rPr lang="en-US" sz="1800" dirty="0">
                <a:latin typeface="Calibri"/>
              </a:rPr>
              <a:t>c) If you were cat, you would be 7</a:t>
            </a:r>
            <a:endParaRPr lang="en-US">
              <a:latin typeface="Calibri"/>
            </a:endParaRPr>
          </a:p>
          <a:p>
            <a:pPr algn="just"/>
            <a:br>
              <a:rPr lang="en-US" sz="1800" dirty="0">
                <a:latin typeface="Calibri"/>
              </a:rPr>
            </a:br>
            <a:r>
              <a:rPr lang="en-US" sz="1800" dirty="0">
                <a:latin typeface="Calibri"/>
              </a:rPr>
              <a:t>d) If you were cat, you would be 9</a:t>
            </a:r>
            <a:endParaRPr lang="en-US" dirty="0">
              <a:latin typeface="Calibri"/>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What will be the output of the following program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51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a) If you were cat, you would be 5</a:t>
            </a:r>
            <a:endParaRPr lang="en-US">
              <a:latin typeface="Calibri"/>
            </a:endParaRPr>
          </a:p>
          <a:p>
            <a:pPr algn="just"/>
            <a:br>
              <a:rPr lang="en-US" sz="1800" dirty="0">
                <a:latin typeface="Calibri"/>
              </a:rPr>
            </a:br>
            <a:r>
              <a:rPr lang="en-US" sz="1800" b="1" dirty="0">
                <a:solidFill>
                  <a:srgbClr val="FF0000"/>
                </a:solidFill>
                <a:latin typeface="Calibri"/>
              </a:rPr>
              <a:t>b) If you were cat, you would be 2</a:t>
            </a:r>
            <a:endParaRPr lang="en-US" b="1">
              <a:solidFill>
                <a:srgbClr val="FF0000"/>
              </a:solidFill>
              <a:latin typeface="Calibri"/>
            </a:endParaRPr>
          </a:p>
          <a:p>
            <a:pPr algn="just"/>
            <a:br>
              <a:rPr lang="en-US" sz="1800" dirty="0">
                <a:latin typeface="Calibri"/>
              </a:rPr>
            </a:br>
            <a:r>
              <a:rPr lang="en-US" sz="1800" dirty="0">
                <a:latin typeface="Calibri"/>
              </a:rPr>
              <a:t>c) If you were cat, you would be 7</a:t>
            </a:r>
            <a:endParaRPr lang="en-US">
              <a:latin typeface="Calibri"/>
            </a:endParaRPr>
          </a:p>
          <a:p>
            <a:pPr algn="just"/>
            <a:br>
              <a:rPr lang="en-US" sz="1800" dirty="0">
                <a:latin typeface="Calibri"/>
              </a:rPr>
            </a:br>
            <a:r>
              <a:rPr lang="en-US" sz="1800" dirty="0">
                <a:latin typeface="Calibri"/>
              </a:rPr>
              <a:t>d) If you were cat, you would be 9</a:t>
            </a:r>
          </a:p>
          <a:p>
            <a:pPr algn="just"/>
            <a:endParaRPr lang="en-US" sz="1800" dirty="0">
              <a:latin typeface="Calibri"/>
            </a:endParaRPr>
          </a:p>
          <a:p>
            <a:pPr algn="just"/>
            <a:r>
              <a:rPr lang="en-US" sz="1800" b="1" dirty="0">
                <a:solidFill>
                  <a:srgbClr val="FF0000"/>
                </a:solidFill>
                <a:latin typeface="Calibri"/>
              </a:rPr>
              <a:t>Answer: b</a:t>
            </a:r>
            <a:br>
              <a:rPr lang="en-US" sz="1800" b="1" dirty="0">
                <a:solidFill>
                  <a:srgbClr val="FF0000"/>
                </a:solidFill>
                <a:latin typeface="Calibri"/>
              </a:rPr>
            </a:br>
            <a:r>
              <a:rPr lang="en-US" sz="1800" b="1" dirty="0">
                <a:solidFill>
                  <a:srgbClr val="FF0000"/>
                </a:solidFill>
                <a:latin typeface="Calibri"/>
              </a:rPr>
              <a:t>Explanation: The age will be divided by using compound assignment operator and so it will return the age of the cat according to your age</a:t>
            </a:r>
            <a:r>
              <a:rPr lang="en-US" sz="1800" b="1" dirty="0">
                <a:solidFill>
                  <a:srgbClr val="FF0000"/>
                </a:solidFill>
              </a:rPr>
              <a:t>.</a:t>
            </a:r>
            <a:endParaRPr lang="en-US" b="1" dirty="0">
              <a:solidFill>
                <a:srgbClr val="FF0000"/>
              </a:solidFill>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Solution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033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panose="020F0502020204030204" pitchFamily="34" charset="0"/>
                <a:ea typeface="Calibri"/>
                <a:cs typeface="Calibri" panose="020F0502020204030204" pitchFamily="34" charset="0"/>
                <a:sym typeface="Calibri"/>
              </a:rPr>
              <a:t>Pointers</a:t>
            </a:r>
            <a:endParaRPr lang="en-US" sz="2000" dirty="0">
              <a:latin typeface="Calibri" panose="020F0502020204030204" pitchFamily="34" charset="0"/>
              <a:ea typeface="Calibri"/>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Structure</a:t>
            </a:r>
            <a:endParaRPr lang="en-US"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Enum</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Union</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Practice Questions</a:t>
            </a:r>
          </a:p>
          <a:p>
            <a:pPr marL="457200" indent="-381000">
              <a:lnSpc>
                <a:spcPct val="200000"/>
              </a:lnSpc>
              <a:buSzPts val="2400"/>
              <a:buFont typeface="Calibri,Sans-Serif"/>
              <a:buChar char="●"/>
            </a:pPr>
            <a:r>
              <a:rPr lang="en" sz="2000">
                <a:latin typeface="Calibri" panose="020F0502020204030204" pitchFamily="34" charset="0"/>
                <a:cs typeface="Calibri" panose="020F0502020204030204" pitchFamily="34" charset="0"/>
              </a:rPr>
              <a:t>Quick Revision</a:t>
            </a:r>
            <a:endParaRPr lang="en" sz="20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#include &lt;iostream&gt;</a:t>
            </a:r>
          </a:p>
          <a:p>
            <a:pPr algn="just"/>
            <a:r>
              <a:rPr lang="en-US" sz="1800" dirty="0">
                <a:latin typeface="Calibri"/>
              </a:rPr>
              <a:t>   using namespace std;</a:t>
            </a:r>
            <a:endParaRPr lang="en-US" sz="1800">
              <a:latin typeface="Calibri"/>
            </a:endParaRPr>
          </a:p>
          <a:p>
            <a:pPr algn="just"/>
            <a:r>
              <a:rPr lang="en-US" sz="1800" dirty="0">
                <a:latin typeface="Calibri"/>
              </a:rPr>
              <a:t>   </a:t>
            </a:r>
            <a:r>
              <a:rPr lang="en-US" sz="1800" dirty="0" err="1">
                <a:latin typeface="Calibri"/>
              </a:rPr>
              <a:t>enum</a:t>
            </a:r>
            <a:r>
              <a:rPr lang="en-US" sz="1800" dirty="0">
                <a:latin typeface="Calibri"/>
              </a:rPr>
              <a:t> test </a:t>
            </a:r>
            <a:endParaRPr lang="en-US" sz="1800">
              <a:latin typeface="Calibri"/>
            </a:endParaRPr>
          </a:p>
          <a:p>
            <a:pPr algn="just"/>
            <a:r>
              <a:rPr lang="en-US" sz="1800" dirty="0">
                <a:latin typeface="Calibri"/>
              </a:rPr>
              <a:t>   {</a:t>
            </a:r>
            <a:endParaRPr lang="en-US" sz="1800">
              <a:latin typeface="Calibri"/>
            </a:endParaRPr>
          </a:p>
          <a:p>
            <a:pPr algn="just"/>
            <a:r>
              <a:rPr lang="en-US" sz="1800" dirty="0">
                <a:latin typeface="Calibri"/>
              </a:rPr>
              <a:t>       A = 32, B, C</a:t>
            </a:r>
            <a:endParaRPr lang="en-US" sz="1800">
              <a:latin typeface="Calibri"/>
            </a:endParaRPr>
          </a:p>
          <a:p>
            <a:pPr algn="just"/>
            <a:r>
              <a:rPr lang="en-US" sz="1800" dirty="0">
                <a:latin typeface="Calibri"/>
              </a:rPr>
              <a:t>   };</a:t>
            </a:r>
            <a:endParaRPr lang="en-US" sz="1800">
              <a:latin typeface="Calibri"/>
            </a:endParaRPr>
          </a:p>
          <a:p>
            <a:pPr algn="just"/>
            <a:r>
              <a:rPr lang="en-US" sz="1800" dirty="0">
                <a:latin typeface="Calibri"/>
              </a:rPr>
              <a:t>   int main()</a:t>
            </a:r>
            <a:endParaRPr lang="en-US" sz="1800">
              <a:latin typeface="Calibri"/>
            </a:endParaRPr>
          </a:p>
          <a:p>
            <a:pPr algn="just"/>
            <a:r>
              <a:rPr lang="en-US" sz="1800" dirty="0">
                <a:latin typeface="Calibri"/>
              </a:rPr>
              <a:t>   {</a:t>
            </a:r>
            <a:endParaRPr lang="en-US" sz="1800">
              <a:latin typeface="Calibri"/>
            </a:endParaRPr>
          </a:p>
          <a:p>
            <a:pPr algn="just"/>
            <a:r>
              <a:rPr lang="en-US" sz="1800" dirty="0">
                <a:latin typeface="Calibri"/>
              </a:rPr>
              <a:t>       </a:t>
            </a:r>
            <a:r>
              <a:rPr lang="en-US" sz="1800" dirty="0" err="1">
                <a:latin typeface="Calibri"/>
              </a:rPr>
              <a:t>cout</a:t>
            </a:r>
            <a:r>
              <a:rPr lang="en-US" sz="1800" dirty="0">
                <a:latin typeface="Calibri"/>
              </a:rPr>
              <a:t> &lt;&lt; A &lt;&lt; B&lt;&lt; C;</a:t>
            </a:r>
            <a:endParaRPr lang="en-US" sz="1800">
              <a:latin typeface="Calibri"/>
            </a:endParaRPr>
          </a:p>
          <a:p>
            <a:pPr algn="just"/>
            <a:r>
              <a:rPr lang="en-US" sz="1800" dirty="0">
                <a:latin typeface="Calibri"/>
              </a:rPr>
              <a:t>       return 0;</a:t>
            </a:r>
            <a:endParaRPr lang="en-US" sz="1800">
              <a:latin typeface="Calibri"/>
            </a:endParaRPr>
          </a:p>
          <a:p>
            <a:pPr algn="just"/>
            <a:r>
              <a:rPr lang="en-US" sz="1800" dirty="0">
                <a:latin typeface="Calibri"/>
              </a:rPr>
              <a:t>   }</a:t>
            </a:r>
            <a:endParaRPr lang="en-US" sz="1800">
              <a:latin typeface="Calibri"/>
            </a:endParaRPr>
          </a:p>
          <a:p>
            <a:pPr algn="just"/>
            <a:endParaRPr lang="en-US" sz="1800" dirty="0">
              <a:latin typeface="Calibri"/>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What will be the output of the following program.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502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a) 323334</a:t>
            </a:r>
            <a:endParaRPr lang="en-US" sz="1800">
              <a:latin typeface="Calibri"/>
            </a:endParaRPr>
          </a:p>
          <a:p>
            <a:pPr algn="just"/>
            <a:br>
              <a:rPr lang="en-US" sz="1800" dirty="0">
                <a:latin typeface="Calibri"/>
              </a:rPr>
            </a:br>
            <a:r>
              <a:rPr lang="en-US" sz="1800" dirty="0">
                <a:latin typeface="Calibri"/>
              </a:rPr>
              <a:t>b) 323232</a:t>
            </a:r>
            <a:endParaRPr lang="en-US" sz="1800">
              <a:latin typeface="Calibri"/>
            </a:endParaRPr>
          </a:p>
          <a:p>
            <a:pPr algn="just"/>
            <a:br>
              <a:rPr lang="en-US" sz="1800" dirty="0">
                <a:latin typeface="Calibri"/>
              </a:rPr>
            </a:br>
            <a:r>
              <a:rPr lang="en-US" sz="1800" dirty="0">
                <a:latin typeface="Calibri"/>
              </a:rPr>
              <a:t>c) 323130</a:t>
            </a:r>
            <a:endParaRPr lang="en-US" sz="1800">
              <a:latin typeface="Calibri"/>
            </a:endParaRPr>
          </a:p>
          <a:p>
            <a:pPr algn="just"/>
            <a:br>
              <a:rPr lang="en-US" sz="1800" dirty="0">
                <a:latin typeface="Calibri"/>
              </a:rPr>
            </a:br>
            <a:r>
              <a:rPr lang="en-US" sz="1800" dirty="0">
                <a:latin typeface="Calibri"/>
              </a:rPr>
              <a:t>d) 323134</a:t>
            </a:r>
            <a:endParaRPr lang="en-US" dirty="0">
              <a:latin typeface="Calibri"/>
            </a:endParaRPr>
          </a:p>
          <a:p>
            <a:pPr algn="just"/>
            <a:endParaRPr lang="en-US" sz="1800" dirty="0">
              <a:latin typeface="Calibri"/>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What will be the output of the following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4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b="1" dirty="0">
                <a:solidFill>
                  <a:srgbClr val="FF0000"/>
                </a:solidFill>
                <a:latin typeface="Calibri"/>
              </a:rPr>
              <a:t>a) 323334</a:t>
            </a:r>
            <a:endParaRPr lang="en-US" sz="1800" b="1">
              <a:solidFill>
                <a:srgbClr val="FF0000"/>
              </a:solidFill>
              <a:latin typeface="Calibri"/>
            </a:endParaRPr>
          </a:p>
          <a:p>
            <a:pPr algn="just"/>
            <a:br>
              <a:rPr lang="en-US" sz="1800" dirty="0">
                <a:latin typeface="Calibri"/>
              </a:rPr>
            </a:br>
            <a:r>
              <a:rPr lang="en-US" sz="1800" dirty="0">
                <a:latin typeface="Calibri"/>
              </a:rPr>
              <a:t>b) 323232</a:t>
            </a:r>
            <a:endParaRPr lang="en-US" sz="1800">
              <a:latin typeface="Calibri"/>
            </a:endParaRPr>
          </a:p>
          <a:p>
            <a:pPr algn="just"/>
            <a:br>
              <a:rPr lang="en-US" sz="1800" dirty="0">
                <a:latin typeface="Calibri"/>
              </a:rPr>
            </a:br>
            <a:r>
              <a:rPr lang="en-US" sz="1800" dirty="0">
                <a:latin typeface="Calibri"/>
              </a:rPr>
              <a:t>c) 323130</a:t>
            </a:r>
            <a:endParaRPr lang="en-US" sz="1800">
              <a:latin typeface="Calibri"/>
            </a:endParaRPr>
          </a:p>
          <a:p>
            <a:pPr algn="just"/>
            <a:br>
              <a:rPr lang="en-US" sz="1800" dirty="0">
                <a:latin typeface="Calibri"/>
              </a:rPr>
            </a:br>
            <a:r>
              <a:rPr lang="en-US" sz="1800" dirty="0">
                <a:latin typeface="Calibri"/>
              </a:rPr>
              <a:t>d) 323134</a:t>
            </a:r>
            <a:endParaRPr lang="en-US" dirty="0">
              <a:latin typeface="Calibri"/>
            </a:endParaRPr>
          </a:p>
          <a:p>
            <a:pPr algn="just"/>
            <a:endParaRPr lang="en-US" sz="1800" dirty="0">
              <a:latin typeface="Calibri"/>
            </a:endParaRPr>
          </a:p>
          <a:p>
            <a:pPr algn="just"/>
            <a:r>
              <a:rPr lang="en-US" sz="1800" b="1" dirty="0">
                <a:solidFill>
                  <a:srgbClr val="FF0000"/>
                </a:solidFill>
                <a:latin typeface="Calibri"/>
              </a:rPr>
              <a:t>Answer: a</a:t>
            </a:r>
            <a:br>
              <a:rPr lang="en-US" sz="1800" b="1" dirty="0">
                <a:solidFill>
                  <a:srgbClr val="FF0000"/>
                </a:solidFill>
                <a:latin typeface="Calibri"/>
              </a:rPr>
            </a:br>
            <a:r>
              <a:rPr lang="en-US" sz="1800" b="1" dirty="0">
                <a:solidFill>
                  <a:srgbClr val="FF0000"/>
                </a:solidFill>
                <a:latin typeface="Calibri"/>
              </a:rPr>
              <a:t>Explanation: If we not assigned any value to </a:t>
            </a:r>
            <a:r>
              <a:rPr lang="en-US" sz="1800" b="1" dirty="0" err="1">
                <a:solidFill>
                  <a:srgbClr val="FF0000"/>
                </a:solidFill>
                <a:latin typeface="Calibri"/>
              </a:rPr>
              <a:t>enum</a:t>
            </a:r>
            <a:r>
              <a:rPr lang="en-US" sz="1800" b="1" dirty="0">
                <a:solidFill>
                  <a:srgbClr val="FF0000"/>
                </a:solidFill>
                <a:latin typeface="Calibri"/>
              </a:rPr>
              <a:t> variable means, then the next number to initialized number will be allocated to the variable.</a:t>
            </a:r>
            <a:endParaRPr lang="en-US" b="1" dirty="0">
              <a:solidFill>
                <a:srgbClr val="FF0000"/>
              </a:solidFill>
              <a:latin typeface="Calibri"/>
            </a:endParaRPr>
          </a:p>
          <a:p>
            <a:pPr algn="just"/>
            <a:endParaRPr lang="en-US" sz="1800" dirty="0">
              <a:latin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Solution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0048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using namespace std;</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struct</a:t>
            </a:r>
            <a:r>
              <a:rPr lang="en-US" sz="1800" dirty="0">
                <a:latin typeface="Calibri" pitchFamily="34" charset="0"/>
                <a:cs typeface="Calibri" pitchFamily="34" charset="0"/>
              </a:rPr>
              <a:t> student1 {         // defining a </a:t>
            </a:r>
            <a:r>
              <a:rPr lang="en-US" sz="1800" dirty="0" err="1">
                <a:latin typeface="Calibri" pitchFamily="34" charset="0"/>
                <a:cs typeface="Calibri" pitchFamily="34" charset="0"/>
              </a:rPr>
              <a:t>struct</a:t>
            </a:r>
            <a:endParaRPr lang="en-US" sz="1800" dirty="0">
              <a:latin typeface="Calibri" pitchFamily="34" charset="0"/>
              <a:cs typeface="Calibri" pitchFamily="34" charset="0"/>
            </a:endParaRP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roll_no</a:t>
            </a:r>
            <a:r>
              <a:rPr lang="en-US" sz="1800" dirty="0">
                <a:latin typeface="Calibri" pitchFamily="34" charset="0"/>
                <a:cs typeface="Calibri" pitchFamily="34" charset="0"/>
              </a:rPr>
              <a:t>;</a:t>
            </a:r>
          </a:p>
          <a:p>
            <a:r>
              <a:rPr lang="en-US" sz="1800" dirty="0">
                <a:latin typeface="Calibri" pitchFamily="34" charset="0"/>
                <a:cs typeface="Calibri" pitchFamily="34" charset="0"/>
              </a:rPr>
              <a:t>  	char name[40];</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union student2 {          // defining a union</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roll_no</a:t>
            </a:r>
            <a:r>
              <a:rPr lang="en-US" sz="1800" dirty="0">
                <a:latin typeface="Calibri" pitchFamily="34" charset="0"/>
                <a:cs typeface="Calibri" pitchFamily="34" charset="0"/>
              </a:rPr>
              <a:t>;</a:t>
            </a:r>
          </a:p>
          <a:p>
            <a:r>
              <a:rPr lang="en-US" sz="1800" dirty="0">
                <a:latin typeface="Calibri" pitchFamily="34" charset="0"/>
                <a:cs typeface="Calibri" pitchFamily="34" charset="0"/>
              </a:rPr>
              <a:t>  	char name[40];</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 </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struct</a:t>
            </a:r>
            <a:r>
              <a:rPr lang="en-US" sz="1800" dirty="0">
                <a:latin typeface="Calibri" pitchFamily="34" charset="0"/>
                <a:cs typeface="Calibri" pitchFamily="34" charset="0"/>
              </a:rPr>
              <a:t> student1 s1;</a:t>
            </a:r>
          </a:p>
          <a:p>
            <a:r>
              <a:rPr lang="en-US" sz="1800" dirty="0">
                <a:latin typeface="Calibri" pitchFamily="34" charset="0"/>
                <a:cs typeface="Calibri" pitchFamily="34" charset="0"/>
              </a:rPr>
              <a:t>	union student2 u1;</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"size of structure : " &lt;&lt; </a:t>
            </a:r>
            <a:r>
              <a:rPr lang="en-US" sz="1800" dirty="0" err="1">
                <a:latin typeface="Calibri" pitchFamily="34" charset="0"/>
                <a:cs typeface="Calibri" pitchFamily="34" charset="0"/>
              </a:rPr>
              <a:t>sizeof</a:t>
            </a:r>
            <a:r>
              <a:rPr lang="en-US" sz="1800" dirty="0">
                <a:latin typeface="Calibri" pitchFamily="34" charset="0"/>
                <a:cs typeface="Calibri" pitchFamily="34" charset="0"/>
              </a:rPr>
              <a:t>(s1)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"size of union : " &lt;&lt; </a:t>
            </a:r>
            <a:r>
              <a:rPr lang="en-US" sz="1800" dirty="0" err="1">
                <a:latin typeface="Calibri" pitchFamily="34" charset="0"/>
                <a:cs typeface="Calibri" pitchFamily="34" charset="0"/>
              </a:rPr>
              <a:t>sizeof</a:t>
            </a:r>
            <a:r>
              <a:rPr lang="en-US" sz="1800" dirty="0">
                <a:latin typeface="Calibri" pitchFamily="34" charset="0"/>
                <a:cs typeface="Calibri" pitchFamily="34" charset="0"/>
              </a:rPr>
              <a:t>(u1)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a:p>
            <a:endParaRPr lang="en-US" sz="1800" dirty="0">
              <a:latin typeface="Calibri" pitchFamily="34" charset="0"/>
              <a:cs typeface="Calibri" pitchFamily="34" charset="0"/>
            </a:endParaRPr>
          </a:p>
          <a:p>
            <a:r>
              <a:rPr lang="en-US" sz="1800" b="1" dirty="0" err="1">
                <a:latin typeface="Calibri" pitchFamily="34" charset="0"/>
                <a:cs typeface="Calibri" pitchFamily="34" charset="0"/>
              </a:rPr>
              <a:t>OutPut</a:t>
            </a:r>
            <a:r>
              <a:rPr lang="en-US" sz="1800" b="1" dirty="0">
                <a:latin typeface="Calibri" pitchFamily="34" charset="0"/>
                <a:cs typeface="Calibri" pitchFamily="34" charset="0"/>
              </a:rPr>
              <a:t>:-</a:t>
            </a:r>
            <a:endParaRPr lang="en-US" sz="1800" dirty="0">
              <a:latin typeface="Calibri" pitchFamily="34" charset="0"/>
              <a:cs typeface="Calibri" pitchFamily="34" charset="0"/>
            </a:endParaRPr>
          </a:p>
          <a:p>
            <a:r>
              <a:rPr lang="en-US" sz="1800" b="1" dirty="0">
                <a:latin typeface="Calibri" pitchFamily="34" charset="0"/>
                <a:cs typeface="Calibri" pitchFamily="34" charset="0"/>
              </a:rPr>
              <a:t>size of structure : 48</a:t>
            </a:r>
            <a:endParaRPr lang="en-US" sz="1800" dirty="0">
              <a:latin typeface="Calibri" pitchFamily="34" charset="0"/>
              <a:cs typeface="Calibri" pitchFamily="34" charset="0"/>
            </a:endParaRPr>
          </a:p>
          <a:p>
            <a:r>
              <a:rPr lang="en-US" sz="1800" b="1" dirty="0">
                <a:latin typeface="Calibri" pitchFamily="34" charset="0"/>
                <a:cs typeface="Calibri" pitchFamily="34" charset="0"/>
              </a:rPr>
              <a:t>size of union : 40</a:t>
            </a:r>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Talking about the above example, the amount of memory required to store a structure is the sum of the memory sizes of all its members. In the above example, the memory sizes of the variables </a:t>
            </a:r>
            <a:r>
              <a:rPr lang="en-US" sz="1800" dirty="0" err="1">
                <a:latin typeface="Calibri" pitchFamily="34" charset="0"/>
                <a:cs typeface="Calibri" pitchFamily="34" charset="0"/>
              </a:rPr>
              <a:t>roll_no</a:t>
            </a:r>
            <a:r>
              <a:rPr lang="en-US" sz="1800" dirty="0">
                <a:latin typeface="Calibri" pitchFamily="34" charset="0"/>
                <a:cs typeface="Calibri" pitchFamily="34" charset="0"/>
              </a:rPr>
              <a:t> and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 will be 4 bytes each (since both are of type integer) and the memory size of the character array name[40] will be 40 bytes (since the array occupies the memory of 40 characters and the size of char is 1). Thus the memory occupied by the structure will be 4+40+4 = 48 bytes.</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Now coming to the union, the memory size of a union is equal to the size of its member occupying the maximum space in the memory. The size of </a:t>
            </a:r>
            <a:r>
              <a:rPr lang="en-US" sz="1800" dirty="0" err="1">
                <a:latin typeface="Calibri" pitchFamily="34" charset="0"/>
                <a:cs typeface="Calibri" pitchFamily="34" charset="0"/>
              </a:rPr>
              <a:t>roll_no</a:t>
            </a:r>
            <a:r>
              <a:rPr lang="en-US" sz="1800" dirty="0">
                <a:latin typeface="Calibri" pitchFamily="34" charset="0"/>
                <a:cs typeface="Calibri" pitchFamily="34" charset="0"/>
              </a:rPr>
              <a:t> and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 is 4 bytes each and that of name[40] is 40 bytes. So, the union will occupy a memory space of 40 bytes.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pic>
        <p:nvPicPr>
          <p:cNvPr id="7" name="image1.jpg" descr="union in c"/>
          <p:cNvPicPr/>
          <p:nvPr/>
        </p:nvPicPr>
        <p:blipFill>
          <a:blip r:embed="rId3"/>
          <a:srcRect/>
          <a:stretch>
            <a:fillRect/>
          </a:stretch>
        </p:blipFill>
        <p:spPr>
          <a:xfrm>
            <a:off x="189185" y="956441"/>
            <a:ext cx="8734097" cy="3930869"/>
          </a:xfrm>
          <a:prstGeom prst="rect">
            <a:avLst/>
          </a:prstGeom>
          <a:ln/>
        </p:spPr>
      </p:pic>
    </p:spTree>
    <p:extLst>
      <p:ext uri="{BB962C8B-B14F-4D97-AF65-F5344CB8AC3E}">
        <p14:creationId xmlns:p14="http://schemas.microsoft.com/office/powerpoint/2010/main" val="3460688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Talking about the above example, the amount of memory required to store a structure is the sum of the memory sizes of all its members. In the above example, the memory sizes of the variables </a:t>
            </a:r>
            <a:r>
              <a:rPr lang="en-US" sz="1800" dirty="0" err="1">
                <a:latin typeface="Calibri" pitchFamily="34" charset="0"/>
                <a:cs typeface="Calibri" pitchFamily="34" charset="0"/>
              </a:rPr>
              <a:t>roll_no</a:t>
            </a:r>
            <a:r>
              <a:rPr lang="en-US" sz="1800" dirty="0">
                <a:latin typeface="Calibri" pitchFamily="34" charset="0"/>
                <a:cs typeface="Calibri" pitchFamily="34" charset="0"/>
              </a:rPr>
              <a:t> and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 will be 4 bytes each (since both are of type integer) and the memory size of the character array name[40] will be 40 bytes (since the array occupies the memory of 40 characters and the size of char is 1). Thus the memory occupied by the structure will be 4+40+4 = 48 bytes.</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Now coming to the union, the memory size of a union is equal to the size of its member occupying the maximum space in the memory. The size of </a:t>
            </a:r>
            <a:r>
              <a:rPr lang="en-US" sz="1800" dirty="0" err="1">
                <a:latin typeface="Calibri" pitchFamily="34" charset="0"/>
                <a:cs typeface="Calibri" pitchFamily="34" charset="0"/>
              </a:rPr>
              <a:t>roll_no</a:t>
            </a:r>
            <a:r>
              <a:rPr lang="en-US" sz="1800" dirty="0">
                <a:latin typeface="Calibri" pitchFamily="34" charset="0"/>
                <a:cs typeface="Calibri" pitchFamily="34" charset="0"/>
              </a:rPr>
              <a:t> and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 is 4 bytes each and that of name[40] is 40 bytes. So, the union will occupy a memory space of 40 bytes.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 </a:t>
            </a:r>
          </a:p>
          <a:p>
            <a:r>
              <a:rPr lang="en-US" sz="1800" dirty="0">
                <a:latin typeface="Calibri" pitchFamily="34" charset="0"/>
                <a:cs typeface="Calibri" pitchFamily="34" charset="0"/>
              </a:rPr>
              <a:t>We can access only one member of union at a time because we have only one location in memory for it, so only one of the member can be used at a time. All the other members will contain the garbage value (i.e. will get corrupted). This is not the case with structures where we can access all the member's variables at the same time because each occupies a different memory space.</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pPr marL="342900" indent="-342900">
              <a:buAutoNum type="arabicPeriod"/>
            </a:pPr>
            <a:r>
              <a:rPr lang="en-US" sz="1800" dirty="0">
                <a:latin typeface="Calibri"/>
                <a:cs typeface="Calibri"/>
              </a:rPr>
              <a:t>What is pointer's?</a:t>
            </a:r>
          </a:p>
          <a:p>
            <a:pPr marL="342900" indent="-342900">
              <a:buAutoNum type="arabicPeriod"/>
            </a:pPr>
            <a:endParaRPr lang="en-US" sz="1800" dirty="0">
              <a:latin typeface="Calibri"/>
              <a:cs typeface="Calibri"/>
            </a:endParaRPr>
          </a:p>
          <a:p>
            <a:pPr marL="342900" indent="-342900">
              <a:buAutoNum type="arabicPeriod"/>
            </a:pPr>
            <a:r>
              <a:rPr lang="en-US" sz="1800" dirty="0">
                <a:latin typeface="Calibri"/>
                <a:cs typeface="Calibri"/>
              </a:rPr>
              <a:t>Explain difference b/w Union and structure .</a:t>
            </a:r>
          </a:p>
          <a:p>
            <a:pPr marL="342900" indent="-342900">
              <a:buAutoNum type="arabicPeriod"/>
            </a:pPr>
            <a:endParaRPr lang="en-US" sz="1800" dirty="0">
              <a:latin typeface="Calibri"/>
              <a:cs typeface="Calibri"/>
            </a:endParaRPr>
          </a:p>
          <a:p>
            <a:pPr marL="342900" indent="-342900">
              <a:buAutoNum type="arabicPeriod"/>
            </a:pPr>
            <a:r>
              <a:rPr lang="en-US" sz="1800" dirty="0">
                <a:latin typeface="Calibri"/>
                <a:cs typeface="Calibri"/>
              </a:rPr>
              <a:t>What is </a:t>
            </a:r>
            <a:r>
              <a:rPr lang="en-US" sz="1800" dirty="0" err="1">
                <a:latin typeface="Calibri"/>
                <a:cs typeface="Calibri"/>
              </a:rPr>
              <a:t>enum</a:t>
            </a:r>
            <a:r>
              <a:rPr lang="en-US" sz="1800" dirty="0">
                <a:latin typeface="Calibri"/>
                <a:cs typeface="Calibri"/>
              </a:rPr>
              <a:t> explain in details.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Revision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774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MCQ Questions</a:t>
            </a:r>
            <a:endParaRPr lang="en" sz="2800" b="1" dirty="0">
              <a:latin typeface="Calibri" panose="020F0502020204030204" pitchFamily="34" charset="0"/>
              <a:cs typeface="Calibri" panose="020F0502020204030204" pitchFamily="34" charset="0"/>
            </a:endParaRP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pPr marL="342900" indent="-342900">
              <a:buAutoNum type="arabicPeriod"/>
            </a:pPr>
            <a:r>
              <a:rPr lang="en-US" sz="1800" dirty="0">
                <a:latin typeface="Calibri"/>
              </a:rPr>
              <a:t>Write a function which will take pointer and display the number on screen. Take number from user and print it on screen using that function.</a:t>
            </a:r>
          </a:p>
          <a:p>
            <a:pPr marL="342900" indent="-342900">
              <a:buAutoNum type="arabicPeriod"/>
            </a:pPr>
            <a:endParaRPr lang="en-US" sz="1800" dirty="0">
              <a:latin typeface="Calibri"/>
            </a:endParaRPr>
          </a:p>
          <a:p>
            <a:pPr marL="342900" indent="-342900">
              <a:buAutoNum type="arabicPeriod"/>
            </a:pPr>
            <a:r>
              <a:rPr lang="en-US" sz="1800" b="1" dirty="0">
                <a:latin typeface="Calibri"/>
              </a:rPr>
              <a:t> </a:t>
            </a:r>
            <a:r>
              <a:rPr lang="en-US" sz="1800" dirty="0">
                <a:latin typeface="Calibri"/>
              </a:rPr>
              <a:t>Declare a structure to represent a complex number (a number having a real part and imaginary part). Write C++ functions to add, subtract, multiply and divide two complex numbers.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 for you</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0630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Pointers</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US" sz="1800" b="1" dirty="0">
                <a:latin typeface="Calibri" pitchFamily="34" charset="0"/>
                <a:cs typeface="Calibri" pitchFamily="34" charset="0"/>
              </a:rPr>
              <a:t>Pointers :-</a:t>
            </a:r>
            <a:r>
              <a:rPr lang="en-US" sz="1800" dirty="0">
                <a:latin typeface="Calibri" pitchFamily="34" charset="0"/>
                <a:cs typeface="Calibri" pitchFamily="34" charset="0"/>
              </a:rPr>
              <a:t>The pointer in C++ language is a variable, it is also known as locator or indicator that points to an address of a value.</a:t>
            </a:r>
          </a:p>
          <a:p>
            <a:pPr>
              <a:lnSpc>
                <a:spcPct val="150000"/>
              </a:lnSpc>
            </a:pPr>
            <a:br>
              <a:rPr lang="en-US" sz="1800" dirty="0">
                <a:latin typeface="Calibri" pitchFamily="34" charset="0"/>
                <a:cs typeface="Calibri" pitchFamily="34" charset="0"/>
              </a:rPr>
            </a:br>
            <a:endParaRPr lang="en-US" sz="1800" dirty="0">
              <a:latin typeface="Calibri" pitchFamily="34" charset="0"/>
              <a:cs typeface="Calibri" pitchFamily="34" charset="0"/>
            </a:endParaRPr>
          </a:p>
          <a:p>
            <a:pPr marL="114300">
              <a:lnSpc>
                <a:spcPct val="150000"/>
              </a:lnSpc>
            </a:pPr>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pic>
        <p:nvPicPr>
          <p:cNvPr id="5" name="image5.jpg" descr="C++ Pointers Concept with Example - Simple Snippets"/>
          <p:cNvPicPr/>
          <p:nvPr/>
        </p:nvPicPr>
        <p:blipFill>
          <a:blip r:embed="rId3"/>
          <a:srcRect/>
          <a:stretch>
            <a:fillRect/>
          </a:stretch>
        </p:blipFill>
        <p:spPr>
          <a:xfrm>
            <a:off x="0" y="1727418"/>
            <a:ext cx="9143999" cy="3416081"/>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b="1" dirty="0">
                <a:solidFill>
                  <a:srgbClr val="FFFFFF"/>
                </a:solidFill>
                <a:latin typeface="Calibri" panose="020F0502020204030204" pitchFamily="34" charset="0"/>
                <a:cs typeface="Calibri" panose="020F0502020204030204" pitchFamily="34" charset="0"/>
              </a:rPr>
              <a:t>Pointers</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Advantages of Pointers:-</a:t>
            </a:r>
          </a:p>
          <a:p>
            <a:r>
              <a:rPr lang="en-US" sz="1800" dirty="0">
                <a:latin typeface="Calibri" pitchFamily="34" charset="0"/>
                <a:cs typeface="Calibri" pitchFamily="34" charset="0"/>
              </a:rPr>
              <a:t> </a:t>
            </a:r>
          </a:p>
          <a:p>
            <a:r>
              <a:rPr lang="en-US" sz="1800" dirty="0">
                <a:latin typeface="Calibri" pitchFamily="34" charset="0"/>
                <a:cs typeface="Calibri" pitchFamily="34" charset="0"/>
              </a:rPr>
              <a:t>1) Pointer reduces the code and improves the performance, it is used to retrieving strings, trees etc. and used with arrays, structures and functions.</a:t>
            </a:r>
          </a:p>
          <a:p>
            <a:r>
              <a:rPr lang="en-US" sz="1800" dirty="0">
                <a:latin typeface="Calibri" pitchFamily="34" charset="0"/>
                <a:cs typeface="Calibri" pitchFamily="34" charset="0"/>
              </a:rPr>
              <a:t> </a:t>
            </a:r>
          </a:p>
          <a:p>
            <a:r>
              <a:rPr lang="en-US" sz="1800" dirty="0">
                <a:latin typeface="Calibri" pitchFamily="34" charset="0"/>
                <a:cs typeface="Calibri" pitchFamily="34" charset="0"/>
              </a:rPr>
              <a:t>2) We can return multiple values from function using pointer.</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3) It makes you able to access any memory location in the computer's memory.</a:t>
            </a:r>
          </a:p>
          <a:p>
            <a:pPr>
              <a:lnSpc>
                <a:spcPct val="150000"/>
              </a:lnSpc>
            </a:pPr>
            <a:br>
              <a:rPr lang="en-US" sz="1800" dirty="0">
                <a:latin typeface="Calibri" pitchFamily="34" charset="0"/>
                <a:cs typeface="Calibri" pitchFamily="34" charset="0"/>
              </a:rPr>
            </a:br>
            <a:endParaRPr lang="en-US" sz="1800" dirty="0">
              <a:latin typeface="Calibri" pitchFamily="34" charset="0"/>
              <a:cs typeface="Calibri" pitchFamily="34" charset="0"/>
            </a:endParaRPr>
          </a:p>
          <a:p>
            <a:pPr marL="114300">
              <a:lnSpc>
                <a:spcPct val="150000"/>
              </a:lnSpc>
            </a:pPr>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dirty="0">
                <a:latin typeface="Calibri" pitchFamily="34" charset="0"/>
                <a:cs typeface="Calibri" pitchFamily="34" charset="0"/>
              </a:rPr>
              <a:t>#include &lt;</a:t>
            </a:r>
            <a:r>
              <a:rPr lang="en-US" sz="1600" dirty="0" err="1">
                <a:latin typeface="Calibri" pitchFamily="34" charset="0"/>
                <a:cs typeface="Calibri" pitchFamily="34" charset="0"/>
              </a:rPr>
              <a:t>iostream</a:t>
            </a:r>
            <a:r>
              <a:rPr lang="en-US" sz="1600" dirty="0">
                <a:latin typeface="Calibri" pitchFamily="34" charset="0"/>
                <a:cs typeface="Calibri" pitchFamily="34" charset="0"/>
              </a:rPr>
              <a:t>&gt;  </a:t>
            </a:r>
          </a:p>
          <a:p>
            <a:r>
              <a:rPr lang="en-US" sz="1600" dirty="0">
                <a:latin typeface="Calibri" pitchFamily="34" charset="0"/>
                <a:cs typeface="Calibri" pitchFamily="34" charset="0"/>
              </a:rPr>
              <a:t>using namespace std;  </a:t>
            </a:r>
          </a:p>
          <a:p>
            <a:endParaRPr lang="en-US" sz="1600" dirty="0">
              <a:latin typeface="Calibri" pitchFamily="34" charset="0"/>
              <a:cs typeface="Calibri" pitchFamily="34" charset="0"/>
            </a:endParaRPr>
          </a:p>
          <a:p>
            <a:r>
              <a:rPr lang="en-US" sz="1600" dirty="0" err="1">
                <a:latin typeface="Calibri" pitchFamily="34" charset="0"/>
                <a:cs typeface="Calibri" pitchFamily="34" charset="0"/>
              </a:rPr>
              <a:t>int</a:t>
            </a:r>
            <a:r>
              <a:rPr lang="en-US" sz="1600" dirty="0">
                <a:latin typeface="Calibri" pitchFamily="34" charset="0"/>
                <a:cs typeface="Calibri" pitchFamily="34" charset="0"/>
              </a:rPr>
              <a:t> main()  </a:t>
            </a:r>
          </a:p>
          <a:p>
            <a:r>
              <a:rPr lang="en-US" sz="1600" dirty="0">
                <a:latin typeface="Calibri" pitchFamily="34" charset="0"/>
                <a:cs typeface="Calibri" pitchFamily="34" charset="0"/>
              </a:rPr>
              <a:t>{  </a:t>
            </a:r>
          </a:p>
          <a:p>
            <a:r>
              <a:rPr lang="en-US" sz="1600" dirty="0" err="1">
                <a:latin typeface="Calibri" pitchFamily="34" charset="0"/>
                <a:cs typeface="Calibri" pitchFamily="34" charset="0"/>
              </a:rPr>
              <a:t>int</a:t>
            </a:r>
            <a:r>
              <a:rPr lang="en-US" sz="1600" dirty="0">
                <a:latin typeface="Calibri" pitchFamily="34" charset="0"/>
                <a:cs typeface="Calibri" pitchFamily="34" charset="0"/>
              </a:rPr>
              <a:t> number=30;    </a:t>
            </a:r>
          </a:p>
          <a:p>
            <a:r>
              <a:rPr lang="en-US" sz="1600" dirty="0" err="1">
                <a:latin typeface="Calibri" pitchFamily="34" charset="0"/>
                <a:cs typeface="Calibri" pitchFamily="34" charset="0"/>
              </a:rPr>
              <a:t>int</a:t>
            </a:r>
            <a:r>
              <a:rPr lang="en-US" sz="1600" dirty="0">
                <a:latin typeface="Calibri" pitchFamily="34" charset="0"/>
                <a:cs typeface="Calibri" pitchFamily="34" charset="0"/>
              </a:rPr>
              <a:t> ∗   p;      </a:t>
            </a:r>
          </a:p>
          <a:p>
            <a:r>
              <a:rPr lang="en-US" sz="1600" dirty="0">
                <a:latin typeface="Calibri" pitchFamily="34" charset="0"/>
                <a:cs typeface="Calibri" pitchFamily="34" charset="0"/>
              </a:rPr>
              <a:t>p=&amp;number;//stores the address of number variable    </a:t>
            </a:r>
          </a:p>
          <a:p>
            <a:r>
              <a:rPr lang="en-US" sz="1600" dirty="0" err="1">
                <a:latin typeface="Calibri" pitchFamily="34" charset="0"/>
                <a:cs typeface="Calibri" pitchFamily="34" charset="0"/>
              </a:rPr>
              <a:t>cout</a:t>
            </a:r>
            <a:r>
              <a:rPr lang="en-US" sz="1600" dirty="0">
                <a:latin typeface="Calibri" pitchFamily="34" charset="0"/>
                <a:cs typeface="Calibri" pitchFamily="34" charset="0"/>
              </a:rPr>
              <a:t>&lt;&lt;"Address of number variable is:"&lt;&lt;&amp;number&lt;&lt;</a:t>
            </a:r>
            <a:r>
              <a:rPr lang="en-US" sz="1600" dirty="0" err="1">
                <a:latin typeface="Calibri" pitchFamily="34" charset="0"/>
                <a:cs typeface="Calibri" pitchFamily="34" charset="0"/>
              </a:rPr>
              <a:t>endl</a:t>
            </a:r>
            <a:r>
              <a:rPr lang="en-US" sz="1600" dirty="0">
                <a:latin typeface="Calibri" pitchFamily="34" charset="0"/>
                <a:cs typeface="Calibri" pitchFamily="34" charset="0"/>
              </a:rPr>
              <a:t>;    </a:t>
            </a:r>
          </a:p>
          <a:p>
            <a:r>
              <a:rPr lang="en-US" sz="1600" dirty="0" err="1">
                <a:latin typeface="Calibri" pitchFamily="34" charset="0"/>
                <a:cs typeface="Calibri" pitchFamily="34" charset="0"/>
              </a:rPr>
              <a:t>cout</a:t>
            </a:r>
            <a:r>
              <a:rPr lang="en-US" sz="1600" dirty="0">
                <a:latin typeface="Calibri" pitchFamily="34" charset="0"/>
                <a:cs typeface="Calibri" pitchFamily="34" charset="0"/>
              </a:rPr>
              <a:t>&lt;&lt;"Address of p variable is:"&lt;&lt;p&lt;&lt;</a:t>
            </a:r>
            <a:r>
              <a:rPr lang="en-US" sz="1600" dirty="0" err="1">
                <a:latin typeface="Calibri" pitchFamily="34" charset="0"/>
                <a:cs typeface="Calibri" pitchFamily="34" charset="0"/>
              </a:rPr>
              <a:t>endl</a:t>
            </a:r>
            <a:r>
              <a:rPr lang="en-US" sz="1600" dirty="0">
                <a:latin typeface="Calibri" pitchFamily="34" charset="0"/>
                <a:cs typeface="Calibri" pitchFamily="34" charset="0"/>
              </a:rPr>
              <a:t>;    </a:t>
            </a:r>
          </a:p>
          <a:p>
            <a:r>
              <a:rPr lang="en-US" sz="1600" dirty="0" err="1">
                <a:latin typeface="Calibri" pitchFamily="34" charset="0"/>
                <a:cs typeface="Calibri" pitchFamily="34" charset="0"/>
              </a:rPr>
              <a:t>cout</a:t>
            </a:r>
            <a:r>
              <a:rPr lang="en-US" sz="1600" dirty="0">
                <a:latin typeface="Calibri" pitchFamily="34" charset="0"/>
                <a:cs typeface="Calibri" pitchFamily="34" charset="0"/>
              </a:rPr>
              <a:t>&lt;&lt;"Value of p variable is:"&lt;&lt;*p&lt;&lt;</a:t>
            </a:r>
            <a:r>
              <a:rPr lang="en-US" sz="1600" dirty="0" err="1">
                <a:latin typeface="Calibri" pitchFamily="34" charset="0"/>
                <a:cs typeface="Calibri" pitchFamily="34" charset="0"/>
              </a:rPr>
              <a:t>endl</a:t>
            </a:r>
            <a:r>
              <a:rPr lang="en-US" sz="1600" dirty="0">
                <a:latin typeface="Calibri" pitchFamily="34" charset="0"/>
                <a:cs typeface="Calibri" pitchFamily="34" charset="0"/>
              </a:rPr>
              <a:t>;    </a:t>
            </a:r>
          </a:p>
          <a:p>
            <a:r>
              <a:rPr lang="en-US" sz="1600" dirty="0">
                <a:latin typeface="Calibri" pitchFamily="34" charset="0"/>
                <a:cs typeface="Calibri" pitchFamily="34" charset="0"/>
              </a:rPr>
              <a:t>   return 0;  </a:t>
            </a:r>
          </a:p>
          <a:p>
            <a:r>
              <a:rPr lang="en-US" sz="1600" dirty="0">
                <a:latin typeface="Calibri" pitchFamily="34" charset="0"/>
                <a:cs typeface="Calibri" pitchFamily="34" charset="0"/>
              </a:rPr>
              <a:t>} </a:t>
            </a:r>
          </a:p>
          <a:p>
            <a:r>
              <a:rPr lang="en-US" sz="1600" b="1" dirty="0"/>
              <a:t> </a:t>
            </a:r>
            <a:endParaRPr lang="en-US" sz="1600" dirty="0"/>
          </a:p>
          <a:p>
            <a:pPr>
              <a:lnSpc>
                <a:spcPct val="150000"/>
              </a:lnSpc>
            </a:pPr>
            <a:endParaRPr lang="en"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Pointers</a:t>
            </a:r>
          </a:p>
        </p:txBody>
      </p:sp>
    </p:spTree>
    <p:extLst>
      <p:ext uri="{BB962C8B-B14F-4D97-AF65-F5344CB8AC3E}">
        <p14:creationId xmlns:p14="http://schemas.microsoft.com/office/powerpoint/2010/main" val="247973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endParaRPr lang="en-US" sz="1600" b="1" dirty="0">
              <a:latin typeface="Calibri" panose="020F0502020204030204" pitchFamily="34" charset="0"/>
              <a:cs typeface="Calibri" panose="020F0502020204030204" pitchFamily="34" charset="0"/>
            </a:endParaRPr>
          </a:p>
          <a:p>
            <a:pPr>
              <a:lnSpc>
                <a:spcPct val="150000"/>
              </a:lnSpc>
            </a:pPr>
            <a:endParaRPr lang="en-US" sz="1600" b="1" dirty="0">
              <a:latin typeface="Calibri" panose="020F0502020204030204" pitchFamily="34" charset="0"/>
              <a:cs typeface="Calibri" panose="020F0502020204030204" pitchFamily="34" charset="0"/>
            </a:endParaRPr>
          </a:p>
          <a:p>
            <a:r>
              <a:rPr lang="en-US" sz="1800" dirty="0">
                <a:latin typeface="Calibri" pitchFamily="34" charset="0"/>
                <a:cs typeface="Calibri" pitchFamily="34" charset="0"/>
              </a:rPr>
              <a:t>Address of number variable is:0x7ffccc8724c4</a:t>
            </a:r>
          </a:p>
          <a:p>
            <a:r>
              <a:rPr lang="en-US" sz="1800" dirty="0">
                <a:latin typeface="Calibri" pitchFamily="34" charset="0"/>
                <a:cs typeface="Calibri" pitchFamily="34" charset="0"/>
              </a:rPr>
              <a:t>Address of p variable is:0x7ffccc8724c4</a:t>
            </a:r>
          </a:p>
          <a:p>
            <a:r>
              <a:rPr lang="en-US" sz="1800" dirty="0">
                <a:latin typeface="Calibri" pitchFamily="34" charset="0"/>
                <a:cs typeface="Calibri" pitchFamily="34" charset="0"/>
              </a:rPr>
              <a:t>Value of p variable is:30 </a:t>
            </a:r>
          </a:p>
          <a:p>
            <a:pPr>
              <a:lnSpc>
                <a:spcPct val="150000"/>
              </a:lnSpc>
            </a:pPr>
            <a:br>
              <a:rPr lang="en-US" sz="1600" b="1" dirty="0">
                <a:latin typeface="Calibri" panose="020F0502020204030204" pitchFamily="34" charset="0"/>
                <a:cs typeface="Calibri" panose="020F0502020204030204" pitchFamily="34" charset="0"/>
              </a:rPr>
            </a:br>
            <a:endParaRPr lang="en-US" sz="1600" b="1" dirty="0">
              <a:latin typeface="Calibri" panose="020F0502020204030204" pitchFamily="34" charset="0"/>
              <a:cs typeface="Calibri" panose="020F0502020204030204" pitchFamily="34" charset="0"/>
            </a:endParaRPr>
          </a:p>
          <a:p>
            <a:pPr marL="114300">
              <a:lnSpc>
                <a:spcPct val="150000"/>
              </a:lnSpc>
            </a:pPr>
            <a:br>
              <a:rPr lang="en-US" sz="1600" b="1" dirty="0">
                <a:latin typeface="Calibri" panose="020F0502020204030204" pitchFamily="34" charset="0"/>
                <a:cs typeface="Calibri" panose="020F0502020204030204" pitchFamily="34" charset="0"/>
              </a:rPr>
            </a:br>
            <a:endParaRPr lang="en-US" sz="1600" b="1"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422309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1.Write a program to swap two number without using third variable using pointers.</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a:rPr>
              <a:t>2.Write a program in C to store n elements in an array and print the elements using pointer. </a:t>
            </a:r>
            <a:endParaRPr lang="en-US" dirty="0">
              <a:latin typeface="Calibri"/>
            </a:endParaRPr>
          </a:p>
          <a:p>
            <a:endParaRPr lang="en-US" sz="1800" dirty="0">
              <a:latin typeface="Calibri"/>
            </a:endParaRPr>
          </a:p>
          <a:p>
            <a:endParaRPr lang="en-US" sz="1800" dirty="0">
              <a:latin typeface="Calibri"/>
            </a:endParaRPr>
          </a:p>
          <a:p>
            <a:r>
              <a:rPr lang="en-US" sz="1800" dirty="0">
                <a:latin typeface="Calibri"/>
              </a:rPr>
              <a:t>Test Data :</a:t>
            </a:r>
            <a:endParaRPr lang="en-US" dirty="0">
              <a:latin typeface="Calibri"/>
            </a:endParaRPr>
          </a:p>
          <a:p>
            <a:endParaRPr lang="en-US" sz="1800" dirty="0">
              <a:latin typeface="Calibri"/>
            </a:endParaRPr>
          </a:p>
          <a:p>
            <a:r>
              <a:rPr lang="en-US" sz="1800" dirty="0">
                <a:latin typeface="Calibri"/>
              </a:rPr>
              <a:t>Input the number of elements to store in the array :5</a:t>
            </a:r>
            <a:endParaRPr lang="en-US">
              <a:latin typeface="Calibri"/>
            </a:endParaRPr>
          </a:p>
          <a:p>
            <a:r>
              <a:rPr lang="en-US" sz="1800" dirty="0">
                <a:latin typeface="Calibri"/>
              </a:rPr>
              <a:t>Input 5 number of elements in the array :</a:t>
            </a:r>
            <a:endParaRPr lang="en-US">
              <a:latin typeface="Calibri"/>
            </a:endParaRPr>
          </a:p>
          <a:p>
            <a:r>
              <a:rPr lang="en-US" sz="1800" dirty="0">
                <a:latin typeface="Calibri"/>
              </a:rPr>
              <a:t>element - 0 : 5</a:t>
            </a:r>
            <a:endParaRPr lang="en-US">
              <a:latin typeface="Calibri"/>
            </a:endParaRPr>
          </a:p>
          <a:p>
            <a:r>
              <a:rPr lang="en-US" sz="1800" dirty="0">
                <a:latin typeface="Calibri"/>
              </a:rPr>
              <a:t>element - 1 : 7</a:t>
            </a:r>
            <a:endParaRPr lang="en-US">
              <a:latin typeface="Calibri"/>
            </a:endParaRPr>
          </a:p>
          <a:p>
            <a:r>
              <a:rPr lang="en-US" sz="1800" dirty="0">
                <a:latin typeface="Calibri"/>
              </a:rPr>
              <a:t>element - 2 : 2</a:t>
            </a:r>
            <a:endParaRPr lang="en-US">
              <a:latin typeface="Calibri"/>
            </a:endParaRPr>
          </a:p>
          <a:p>
            <a:r>
              <a:rPr lang="en-US" sz="1800" dirty="0">
                <a:latin typeface="Calibri"/>
              </a:rPr>
              <a:t>element - 3 : 9</a:t>
            </a:r>
            <a:endParaRPr lang="en-US">
              <a:latin typeface="Calibri"/>
            </a:endParaRPr>
          </a:p>
          <a:p>
            <a:r>
              <a:rPr lang="en-US" sz="1800" dirty="0">
                <a:latin typeface="Calibri"/>
              </a:rPr>
              <a:t>element - 4 : 8</a:t>
            </a:r>
            <a:endParaRPr lang="en-US">
              <a:latin typeface="Calibri"/>
            </a:endParaRPr>
          </a:p>
          <a:p>
            <a:endParaRPr lang="en-US" sz="1800" dirty="0">
              <a:latin typeface="Calibri"/>
            </a:endParaRPr>
          </a:p>
        </p:txBody>
      </p:sp>
    </p:spTree>
    <p:extLst>
      <p:ext uri="{BB962C8B-B14F-4D97-AF65-F5344CB8AC3E}">
        <p14:creationId xmlns:p14="http://schemas.microsoft.com/office/powerpoint/2010/main" val="26338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Expected Output :</a:t>
            </a:r>
            <a:endParaRPr lang="en-US" sz="1800" dirty="0">
              <a:cs typeface="Calibri"/>
            </a:endParaRPr>
          </a:p>
          <a:p>
            <a:endParaRPr lang="en-US" sz="1800" dirty="0"/>
          </a:p>
          <a:p>
            <a:r>
              <a:rPr lang="en-US" sz="1800" dirty="0">
                <a:latin typeface="Calibri"/>
                <a:cs typeface="Calibri"/>
              </a:rPr>
              <a:t>3.The elements you entered are :                                                                               </a:t>
            </a:r>
            <a:endParaRPr lang="en-US" sz="1800"/>
          </a:p>
          <a:p>
            <a:r>
              <a:rPr lang="en-US" sz="1800" dirty="0">
                <a:latin typeface="Calibri"/>
                <a:cs typeface="Calibri"/>
              </a:rPr>
              <a:t>element - 0 : 5                                                                                              </a:t>
            </a:r>
            <a:endParaRPr lang="en-US" sz="1800" dirty="0"/>
          </a:p>
          <a:p>
            <a:r>
              <a:rPr lang="en-US" sz="1800" dirty="0">
                <a:latin typeface="Calibri"/>
                <a:cs typeface="Calibri"/>
              </a:rPr>
              <a:t>element - 1 : 7                                                                                              </a:t>
            </a:r>
            <a:endParaRPr lang="en-US" sz="1800" dirty="0"/>
          </a:p>
          <a:p>
            <a:r>
              <a:rPr lang="en-US" sz="1800" dirty="0">
                <a:latin typeface="Calibri"/>
                <a:cs typeface="Calibri"/>
              </a:rPr>
              <a:t>element - 2 : 2                                                                                              </a:t>
            </a:r>
            <a:endParaRPr lang="en-US" sz="1800" dirty="0"/>
          </a:p>
          <a:p>
            <a:r>
              <a:rPr lang="en-US" sz="1800" dirty="0">
                <a:latin typeface="Calibri"/>
                <a:cs typeface="Calibri"/>
              </a:rPr>
              <a:t>element - 3 : 9                                                                                              </a:t>
            </a:r>
            <a:endParaRPr lang="en-US" sz="1800" dirty="0"/>
          </a:p>
          <a:p>
            <a:r>
              <a:rPr lang="en-US" sz="1800" dirty="0">
                <a:latin typeface="Calibri"/>
                <a:cs typeface="Calibri"/>
              </a:rPr>
              <a:t>element - 4 : 8 </a:t>
            </a:r>
            <a:endParaRPr lang="en-US" dirty="0"/>
          </a:p>
          <a:p>
            <a:endParaRPr lang="en-US" sz="1800" dirty="0">
              <a:latin typeface="Calibri"/>
              <a:cs typeface="Calibri"/>
            </a:endParaRPr>
          </a:p>
          <a:p>
            <a:r>
              <a:rPr lang="en-US" sz="1800" dirty="0">
                <a:latin typeface="Calibri"/>
              </a:rPr>
              <a:t>4.Write a program in C to find the factorial of a given number using pointers.</a:t>
            </a:r>
          </a:p>
          <a:p>
            <a:r>
              <a:rPr lang="en-US" sz="1800" dirty="0">
                <a:latin typeface="Calibri"/>
              </a:rPr>
              <a:t>Test Data :</a:t>
            </a:r>
            <a:endParaRPr lang="en-US" sz="1800">
              <a:latin typeface="Calibri"/>
            </a:endParaRPr>
          </a:p>
          <a:p>
            <a:r>
              <a:rPr lang="en-US" sz="1800" dirty="0">
                <a:latin typeface="Calibri"/>
              </a:rPr>
              <a:t>Input a number : 5</a:t>
            </a:r>
            <a:endParaRPr lang="en-US" sz="1800">
              <a:latin typeface="Calibri"/>
            </a:endParaRPr>
          </a:p>
          <a:p>
            <a:endParaRPr lang="en-US" sz="1800" dirty="0">
              <a:latin typeface="Calibri"/>
            </a:endParaRPr>
          </a:p>
          <a:p>
            <a:r>
              <a:rPr lang="en-US" sz="1800" dirty="0">
                <a:latin typeface="Calibri"/>
              </a:rPr>
              <a:t>Expected Output :  The Factorial of 5 is : 120</a:t>
            </a:r>
            <a:endParaRPr lang="en-US" dirty="0">
              <a:latin typeface="Calibri"/>
            </a:endParaRPr>
          </a:p>
          <a:p>
            <a:endParaRPr lang="en-US" sz="1800" dirty="0">
              <a:latin typeface="Calibri"/>
            </a:endParaRPr>
          </a:p>
        </p:txBody>
      </p:sp>
    </p:spTree>
    <p:extLst>
      <p:ext uri="{BB962C8B-B14F-4D97-AF65-F5344CB8AC3E}">
        <p14:creationId xmlns:p14="http://schemas.microsoft.com/office/powerpoint/2010/main" val="19300165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2179</Words>
  <Application>Microsoft Office PowerPoint</Application>
  <PresentationFormat>On-screen Show (16:9)</PresentationFormat>
  <Paragraphs>284</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Trebuchet MS</vt:lpstr>
      <vt:lpstr>Arial</vt:lpstr>
      <vt:lpstr>Calibri,Sans-Serif</vt:lpstr>
      <vt:lpstr>Calibri</vt:lpstr>
      <vt:lpstr>Simple Light</vt:lpstr>
      <vt:lpstr>PowerPoint Presentation</vt:lpstr>
      <vt:lpstr>PowerPoint Presentation</vt:lpstr>
      <vt:lpstr>PowerPoint Presentation</vt:lpstr>
      <vt:lpstr>Pointers</vt:lpstr>
      <vt:lpstr>Pointers</vt:lpstr>
      <vt:lpstr>PowerPoint Presentation</vt:lpstr>
      <vt:lpstr>PowerPoint Presentation</vt:lpstr>
      <vt:lpstr>Practice Questions</vt:lpstr>
      <vt:lpstr>Practice Questions</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1181</cp:revision>
  <dcterms:modified xsi:type="dcterms:W3CDTF">2021-02-04T02:29:09Z</dcterms:modified>
</cp:coreProperties>
</file>