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80" r:id="rId6"/>
    <p:sldId id="282" r:id="rId7"/>
    <p:sldId id="281" r:id="rId8"/>
    <p:sldId id="284" r:id="rId9"/>
    <p:sldId id="290" r:id="rId10"/>
    <p:sldId id="291" r:id="rId11"/>
    <p:sldId id="279" r:id="rId12"/>
    <p:sldId id="294" r:id="rId13"/>
    <p:sldId id="292" r:id="rId14"/>
    <p:sldId id="295"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FIFA WORLD CUP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​FIZA FAHAMEEN M</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FBDBDC-EEFA-B131-A59B-C525D9E40357}"/>
              </a:ext>
            </a:extLst>
          </p:cNvPr>
          <p:cNvPicPr>
            <a:picLocks noGrp="1" noChangeAspect="1"/>
          </p:cNvPicPr>
          <p:nvPr>
            <p:ph idx="1"/>
          </p:nvPr>
        </p:nvPicPr>
        <p:blipFill>
          <a:blip r:embed="rId2"/>
          <a:stretch>
            <a:fillRect/>
          </a:stretch>
        </p:blipFill>
        <p:spPr>
          <a:xfrm>
            <a:off x="429209" y="1225296"/>
            <a:ext cx="9041362" cy="5285232"/>
          </a:xfrm>
        </p:spPr>
      </p:pic>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017037" y="347472"/>
            <a:ext cx="8910734" cy="768096"/>
          </a:xfrm>
        </p:spPr>
        <p:txBody>
          <a:bodyPr/>
          <a:lstStyle/>
          <a:p>
            <a:r>
              <a:rPr lang="en-US" sz="3600" dirty="0"/>
              <a:t>HIGHEST MATCHES ATTENDENCE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DF2F7-477D-5469-4DFD-F33E16F7A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0F8B0-FF90-CB45-15FB-B9989045E90E}"/>
              </a:ext>
            </a:extLst>
          </p:cNvPr>
          <p:cNvSpPr>
            <a:spLocks noGrp="1"/>
          </p:cNvSpPr>
          <p:nvPr>
            <p:ph type="title"/>
          </p:nvPr>
        </p:nvSpPr>
        <p:spPr>
          <a:xfrm>
            <a:off x="193330" y="550506"/>
            <a:ext cx="9594482"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Goals scored by teams</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7" name="Picture 6">
            <a:extLst>
              <a:ext uri="{FF2B5EF4-FFF2-40B4-BE49-F238E27FC236}">
                <a16:creationId xmlns:a16="http://schemas.microsoft.com/office/drawing/2014/main" id="{AB15F75B-39D2-0D95-0B8F-3859E9424527}"/>
              </a:ext>
            </a:extLst>
          </p:cNvPr>
          <p:cNvPicPr>
            <a:picLocks noChangeAspect="1"/>
          </p:cNvPicPr>
          <p:nvPr/>
        </p:nvPicPr>
        <p:blipFill>
          <a:blip r:embed="rId2"/>
          <a:stretch>
            <a:fillRect/>
          </a:stretch>
        </p:blipFill>
        <p:spPr>
          <a:xfrm>
            <a:off x="193330" y="1772816"/>
            <a:ext cx="7520473" cy="3928188"/>
          </a:xfrm>
          <a:prstGeom prst="rect">
            <a:avLst/>
          </a:prstGeom>
        </p:spPr>
      </p:pic>
      <p:sp>
        <p:nvSpPr>
          <p:cNvPr id="3" name="Rectangle 2">
            <a:extLst>
              <a:ext uri="{FF2B5EF4-FFF2-40B4-BE49-F238E27FC236}">
                <a16:creationId xmlns:a16="http://schemas.microsoft.com/office/drawing/2014/main" id="{8F966902-62A4-D14A-9041-1D3E5B973136}"/>
              </a:ext>
            </a:extLst>
          </p:cNvPr>
          <p:cNvSpPr/>
          <p:nvPr/>
        </p:nvSpPr>
        <p:spPr>
          <a:xfrm>
            <a:off x="2105316" y="5701204"/>
            <a:ext cx="4641014"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1998 and 2014</a:t>
            </a:r>
          </a:p>
        </p:txBody>
      </p:sp>
    </p:spTree>
    <p:extLst>
      <p:ext uri="{BB962C8B-B14F-4D97-AF65-F5344CB8AC3E}">
        <p14:creationId xmlns:p14="http://schemas.microsoft.com/office/powerpoint/2010/main" val="339638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Fiza </a:t>
            </a:r>
            <a:r>
              <a:rPr lang="en-US" dirty="0" err="1"/>
              <a:t>Fahameen</a:t>
            </a:r>
            <a:r>
              <a:rPr lang="en-US" dirty="0"/>
              <a:t> M</a:t>
            </a:r>
          </a:p>
          <a:p>
            <a:r>
              <a:rPr lang="en-US" dirty="0"/>
              <a:t>fizafahameen@gmail.com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35279" y="2052921"/>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3157438"/>
            <a:ext cx="6766560" cy="2700528"/>
          </a:xfrm>
        </p:spPr>
        <p:txBody>
          <a:bodyPr/>
          <a:lstStyle/>
          <a:p>
            <a:r>
              <a:rPr lang="en-US" sz="2400" b="0" i="0" dirty="0">
                <a:solidFill>
                  <a:srgbClr val="374151"/>
                </a:solidFill>
                <a:effectLst/>
                <a:latin typeface="Söhne"/>
              </a:rPr>
              <a:t>Analyzing the FIFA World Cup dataset offers us a unique opportunity to unearth hidden insights and unlock the secrets of football's greatest spectacle. Beyond the exhilarating moments on the pitch lies a treasure trove of information that can provide us with invaluable perspectives on team strategies, player performances, historical trends, and the ever-evolving landscape of the beautiful game.</a:t>
            </a:r>
            <a:endParaRPr lang="en-US" sz="24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393489"/>
            <a:ext cx="7013448" cy="1627632"/>
          </a:xfrm>
        </p:spPr>
        <p:txBody>
          <a:bodyPr/>
          <a:lstStyle/>
          <a:p>
            <a:r>
              <a:rPr lang="en-US" dirty="0"/>
              <a:t>DATASETS:-</a:t>
            </a:r>
            <a:br>
              <a:rPr lang="en-US" dirty="0"/>
            </a:br>
            <a:br>
              <a:rPr lang="en-US" dirty="0"/>
            </a:br>
            <a:br>
              <a:rPr lang="en-US" dirty="0"/>
            </a:br>
            <a:r>
              <a:rPr lang="en-US" dirty="0" err="1"/>
              <a:t>WorldCupMatches</a:t>
            </a:r>
            <a:br>
              <a:rPr lang="en-US" dirty="0"/>
            </a:br>
            <a:r>
              <a:rPr lang="en-US" dirty="0" err="1"/>
              <a:t>worldcupplayers</a:t>
            </a:r>
            <a:br>
              <a:rPr lang="en-US" dirty="0"/>
            </a:br>
            <a:r>
              <a:rPr lang="en-US" dirty="0" err="1"/>
              <a:t>worldcups</a:t>
            </a:r>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359953" y="2702705"/>
            <a:ext cx="768096" cy="1627632"/>
          </a:xfrm>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9360657" y="4196536"/>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94791" y="569168"/>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12033" y="2961832"/>
            <a:ext cx="7731967" cy="1570529"/>
          </a:xfrm>
        </p:spPr>
        <p:txBody>
          <a:bodyPr/>
          <a:lstStyle/>
          <a:p>
            <a:pPr marL="342900" indent="-342900" algn="ctr">
              <a:buFont typeface="Arial" panose="020B0604020202020204" pitchFamily="34" charset="0"/>
              <a:buChar char="•"/>
            </a:pPr>
            <a:r>
              <a:rPr lang="en-US" dirty="0">
                <a:latin typeface="Sabon Next LT" panose="02000500000000000000" pitchFamily="2" charset="0"/>
                <a:cs typeface="Sabon Next LT" panose="02000500000000000000" pitchFamily="2" charset="0"/>
              </a:rPr>
              <a:t>Analyzing the Winners, Runner-up and Third Place</a:t>
            </a:r>
          </a:p>
          <a:p>
            <a:pPr algn="ctr"/>
            <a:endParaRPr lang="en-US" dirty="0">
              <a:latin typeface="Sabon Next LT" panose="02000500000000000000" pitchFamily="2" charset="0"/>
              <a:cs typeface="Sabon Next LT" panose="02000500000000000000" pitchFamily="2" charset="0"/>
            </a:endParaRPr>
          </a:p>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Goals by Each Team by their Performance</a:t>
            </a:r>
          </a:p>
          <a:p>
            <a:pPr algn="ctr"/>
            <a:endParaRPr lang="en-US" sz="2400" dirty="0">
              <a:solidFill>
                <a:schemeClr val="accent6"/>
              </a:solidFill>
              <a:latin typeface="Sabon Next LT" panose="02000500000000000000" pitchFamily="2" charset="0"/>
              <a:cs typeface="Sabon Next LT" panose="02000500000000000000" pitchFamily="2" charset="0"/>
            </a:endParaRPr>
          </a:p>
          <a:p>
            <a:pPr marL="342900" indent="-342900" algn="ctr">
              <a:buFont typeface="Arial" panose="020B0604020202020204" pitchFamily="34" charset="0"/>
              <a:buChar char="•"/>
            </a:pPr>
            <a:r>
              <a:rPr lang="en-US" dirty="0">
                <a:latin typeface="Sabon Next LT" panose="02000500000000000000" pitchFamily="2" charset="0"/>
                <a:cs typeface="Sabon Next LT" panose="02000500000000000000" pitchFamily="2" charset="0"/>
              </a:rPr>
              <a:t>Attendance Per Year</a:t>
            </a: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98DAD4C7-2834-654D-7223-1D06643D3078}"/>
              </a:ext>
            </a:extLst>
          </p:cNvPr>
          <p:cNvSpPr txBox="1"/>
          <p:nvPr/>
        </p:nvSpPr>
        <p:spPr>
          <a:xfrm>
            <a:off x="380223" y="1678032"/>
            <a:ext cx="6916316" cy="1015663"/>
          </a:xfrm>
          <a:prstGeom prst="rect">
            <a:avLst/>
          </a:prstGeom>
          <a:noFill/>
        </p:spPr>
        <p:txBody>
          <a:bodyPr wrap="square">
            <a:spAutoFit/>
          </a:bodyPr>
          <a:lstStyle/>
          <a:p>
            <a:pPr algn="ctr"/>
            <a:r>
              <a:rPr lang="en-US" sz="2000" b="1" i="0" dirty="0">
                <a:solidFill>
                  <a:srgbClr val="374151"/>
                </a:solidFill>
                <a:effectLst/>
                <a:latin typeface="Söhne"/>
              </a:rPr>
              <a:t>we'll navigate through decades of matches, goals, assists, and championships, unraveling the stories that have shaped the course of football history.</a:t>
            </a:r>
            <a:endParaRPr lang="en-US" sz="2000" b="1" dirty="0">
              <a:solidFill>
                <a:schemeClr val="accent6"/>
              </a:solidFill>
              <a:latin typeface="Sabon Next LT" panose="02000500000000000000" pitchFamily="2" charset="0"/>
              <a:cs typeface="Sabon Next LT" panose="02000500000000000000" pitchFamily="2" charset="0"/>
            </a:endParaRPr>
          </a:p>
        </p:txBody>
      </p:sp>
      <p:sp>
        <p:nvSpPr>
          <p:cNvPr id="7" name="TextBox 6">
            <a:extLst>
              <a:ext uri="{FF2B5EF4-FFF2-40B4-BE49-F238E27FC236}">
                <a16:creationId xmlns:a16="http://schemas.microsoft.com/office/drawing/2014/main" id="{E1F26C50-3A80-71DC-8DEA-101AC4DE65CC}"/>
              </a:ext>
            </a:extLst>
          </p:cNvPr>
          <p:cNvSpPr txBox="1"/>
          <p:nvPr/>
        </p:nvSpPr>
        <p:spPr>
          <a:xfrm>
            <a:off x="4242317" y="4969205"/>
            <a:ext cx="6830007" cy="1754326"/>
          </a:xfrm>
          <a:prstGeom prst="rect">
            <a:avLst/>
          </a:prstGeom>
          <a:noFill/>
        </p:spPr>
        <p:txBody>
          <a:bodyPr wrap="square">
            <a:spAutoFit/>
          </a:bodyPr>
          <a:lstStyle/>
          <a:p>
            <a:pPr algn="ctr"/>
            <a:r>
              <a:rPr lang="en-US" sz="1800" b="1" i="0" dirty="0">
                <a:solidFill>
                  <a:srgbClr val="374151"/>
                </a:solidFill>
                <a:effectLst/>
                <a:latin typeface="Söhne"/>
              </a:rPr>
              <a:t>Attendance per year indicates the average number of spectators who attend FIFA World Cup matches annually. It reflects the tournament's popularity, growth trends, host country influence, key match identification, and comparative analysis across editions. This metric is vital for understanding the tournament's success and impact on a global scale.</a:t>
            </a:r>
            <a:endParaRPr lang="en-US" sz="1800" b="1"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34621" y="88742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dirty="0">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dirty="0">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0FB7CDC7-C0B4-8DE9-E770-90E8554793E6}"/>
              </a:ext>
            </a:extLst>
          </p:cNvPr>
          <p:cNvPicPr>
            <a:picLocks noGrp="1" noChangeAspect="1"/>
          </p:cNvPicPr>
          <p:nvPr>
            <p:ph sz="half" idx="1"/>
          </p:nvPr>
        </p:nvPicPr>
        <p:blipFill>
          <a:blip r:embed="rId2"/>
          <a:stretch>
            <a:fillRect/>
          </a:stretch>
        </p:blipFill>
        <p:spPr>
          <a:xfrm>
            <a:off x="2565918" y="1973492"/>
            <a:ext cx="4946391" cy="4097564"/>
          </a:xfrm>
        </p:spPr>
      </p:pic>
      <p:sp>
        <p:nvSpPr>
          <p:cNvPr id="10" name="TextBox 9">
            <a:extLst>
              <a:ext uri="{FF2B5EF4-FFF2-40B4-BE49-F238E27FC236}">
                <a16:creationId xmlns:a16="http://schemas.microsoft.com/office/drawing/2014/main" id="{45AE158A-0AEA-67BE-AE6F-15E89EEB97CC}"/>
              </a:ext>
            </a:extLst>
          </p:cNvPr>
          <p:cNvSpPr txBox="1"/>
          <p:nvPr/>
        </p:nvSpPr>
        <p:spPr>
          <a:xfrm>
            <a:off x="7955902" y="1367461"/>
            <a:ext cx="3340359" cy="5509200"/>
          </a:xfrm>
          <a:prstGeom prst="rect">
            <a:avLst/>
          </a:prstGeom>
          <a:noFill/>
        </p:spPr>
        <p:txBody>
          <a:bodyPr wrap="square" rtlCol="0">
            <a:spAutoFit/>
          </a:bodyPr>
          <a:lstStyle/>
          <a:p>
            <a:r>
              <a:rPr lang="en-US" sz="1600" dirty="0"/>
              <a:t>- Home teams significantly increase their chances of success during the FIFA World Cup when playing on their home ground.</a:t>
            </a:r>
          </a:p>
          <a:p>
            <a:r>
              <a:rPr lang="en-US" sz="1600" dirty="0"/>
              <a:t>- Statistics indicate that home teams win approximately 57% of the time, showcasing a substantial advantage.</a:t>
            </a:r>
          </a:p>
          <a:p>
            <a:r>
              <a:rPr lang="en-US" sz="1600" dirty="0"/>
              <a:t>- Draw matches occur in 22% of games played by home teams, indicating a relatively common outcome.</a:t>
            </a:r>
          </a:p>
          <a:p>
            <a:r>
              <a:rPr lang="en-US" sz="1600" dirty="0"/>
              <a:t>- Losses are infrequent for home teams, with only a 20% chance of losing a match on their home soil.</a:t>
            </a:r>
          </a:p>
          <a:p>
            <a:r>
              <a:rPr lang="en-US" sz="1600" dirty="0"/>
              <a:t>- These figures underscore the undeniable influence of home-ground advantage in World Cup matches, emphasizing the significance of familiar surroundings, local support, and potential psychological factors in determining match outcomes.</a:t>
            </a: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17036" y="459439"/>
            <a:ext cx="8165592" cy="768096"/>
          </a:xfrm>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717035" y="1368567"/>
            <a:ext cx="5809519" cy="411480"/>
          </a:xfrm>
        </p:spPr>
        <p:txBody>
          <a:bodyPr/>
          <a:lstStyle/>
          <a:p>
            <a:r>
              <a:rPr lang="en-US" dirty="0"/>
              <a:t>TOP 10 GOALS BY COUNTRY BY COUNT</a:t>
            </a:r>
          </a:p>
        </p:txBody>
      </p:sp>
      <p:pic>
        <p:nvPicPr>
          <p:cNvPr id="8" name="Picture 7">
            <a:extLst>
              <a:ext uri="{FF2B5EF4-FFF2-40B4-BE49-F238E27FC236}">
                <a16:creationId xmlns:a16="http://schemas.microsoft.com/office/drawing/2014/main" id="{1AB36DC9-B8E1-64A5-761E-D612319BA297}"/>
              </a:ext>
            </a:extLst>
          </p:cNvPr>
          <p:cNvPicPr>
            <a:picLocks noChangeAspect="1"/>
          </p:cNvPicPr>
          <p:nvPr/>
        </p:nvPicPr>
        <p:blipFill>
          <a:blip r:embed="rId2"/>
          <a:stretch>
            <a:fillRect/>
          </a:stretch>
        </p:blipFill>
        <p:spPr>
          <a:xfrm>
            <a:off x="3919954" y="1790073"/>
            <a:ext cx="7761973" cy="4862654"/>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535017" y="210312"/>
            <a:ext cx="10671048" cy="768096"/>
          </a:xfrm>
        </p:spPr>
        <p:txBody>
          <a:bodyPr/>
          <a:lstStyle/>
          <a:p>
            <a:r>
              <a:rPr lang="en-US" dirty="0"/>
              <a:t>ATTENDANCE</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20" name="Picture 19">
            <a:extLst>
              <a:ext uri="{FF2B5EF4-FFF2-40B4-BE49-F238E27FC236}">
                <a16:creationId xmlns:a16="http://schemas.microsoft.com/office/drawing/2014/main" id="{800B867D-21FF-626D-E985-AAAC257BDD10}"/>
              </a:ext>
            </a:extLst>
          </p:cNvPr>
          <p:cNvPicPr>
            <a:picLocks noChangeAspect="1"/>
          </p:cNvPicPr>
          <p:nvPr/>
        </p:nvPicPr>
        <p:blipFill>
          <a:blip r:embed="rId2"/>
          <a:stretch>
            <a:fillRect/>
          </a:stretch>
        </p:blipFill>
        <p:spPr>
          <a:xfrm>
            <a:off x="681881" y="978408"/>
            <a:ext cx="10421548" cy="5669280"/>
          </a:xfrm>
          <a:prstGeom prst="rect">
            <a:avLst/>
          </a:prstGeom>
        </p:spPr>
      </p:pic>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93330" y="166458"/>
            <a:ext cx="10350262"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Qualified teams</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Content Placeholder 4">
            <a:extLst>
              <a:ext uri="{FF2B5EF4-FFF2-40B4-BE49-F238E27FC236}">
                <a16:creationId xmlns:a16="http://schemas.microsoft.com/office/drawing/2014/main" id="{F2DFE22F-C19D-AF23-2D1C-436A150D66EE}"/>
              </a:ext>
            </a:extLst>
          </p:cNvPr>
          <p:cNvPicPr>
            <a:picLocks noGrp="1" noChangeAspect="1"/>
          </p:cNvPicPr>
          <p:nvPr>
            <p:ph idx="1"/>
          </p:nvPr>
        </p:nvPicPr>
        <p:blipFill>
          <a:blip r:embed="rId2"/>
          <a:stretch>
            <a:fillRect/>
          </a:stretch>
        </p:blipFill>
        <p:spPr>
          <a:xfrm>
            <a:off x="363894" y="1408923"/>
            <a:ext cx="7277878" cy="4889240"/>
          </a:xfrm>
        </p:spPr>
      </p:pic>
    </p:spTree>
    <p:extLst>
      <p:ext uri="{BB962C8B-B14F-4D97-AF65-F5344CB8AC3E}">
        <p14:creationId xmlns:p14="http://schemas.microsoft.com/office/powerpoint/2010/main" val="385553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816A-60A0-4F7C-4CDE-DF5B49B06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E04EA-AFAD-9D07-7037-729BA9E7CCD8}"/>
              </a:ext>
            </a:extLst>
          </p:cNvPr>
          <p:cNvSpPr>
            <a:spLocks noGrp="1"/>
          </p:cNvSpPr>
          <p:nvPr>
            <p:ph type="title"/>
          </p:nvPr>
        </p:nvSpPr>
        <p:spPr>
          <a:xfrm>
            <a:off x="193329" y="166458"/>
            <a:ext cx="10751479"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Matches played by team</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9" name="Picture 8">
            <a:extLst>
              <a:ext uri="{FF2B5EF4-FFF2-40B4-BE49-F238E27FC236}">
                <a16:creationId xmlns:a16="http://schemas.microsoft.com/office/drawing/2014/main" id="{A5248813-DBA7-2818-AA93-B799230400D2}"/>
              </a:ext>
            </a:extLst>
          </p:cNvPr>
          <p:cNvPicPr>
            <a:picLocks noChangeAspect="1"/>
          </p:cNvPicPr>
          <p:nvPr/>
        </p:nvPicPr>
        <p:blipFill>
          <a:blip r:embed="rId2"/>
          <a:stretch>
            <a:fillRect/>
          </a:stretch>
        </p:blipFill>
        <p:spPr>
          <a:xfrm>
            <a:off x="317240" y="1595535"/>
            <a:ext cx="6997960" cy="4140882"/>
          </a:xfrm>
          <a:prstGeom prst="rect">
            <a:avLst/>
          </a:prstGeom>
        </p:spPr>
      </p:pic>
    </p:spTree>
    <p:extLst>
      <p:ext uri="{BB962C8B-B14F-4D97-AF65-F5344CB8AC3E}">
        <p14:creationId xmlns:p14="http://schemas.microsoft.com/office/powerpoint/2010/main" val="146586584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{EBE3E1BD-B0CA-47E7-AB85-129D00360533}tf78438558_win32</Template>
  <TotalTime>78</TotalTime>
  <Words>353</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Sabon Next LT</vt:lpstr>
      <vt:lpstr>Söhne</vt:lpstr>
      <vt:lpstr>Office Theme</vt:lpstr>
      <vt:lpstr>FIFA WORLD CUP Analysis </vt:lpstr>
      <vt:lpstr>Introduction</vt:lpstr>
      <vt:lpstr>DATASETS:-   WorldCupMatches worldcupplayers worldcups</vt:lpstr>
      <vt:lpstr>PRIMARY GOALS</vt:lpstr>
      <vt:lpstr>AREAS OF GROWTH</vt:lpstr>
      <vt:lpstr>AREAS OF FOCUS </vt:lpstr>
      <vt:lpstr>ATTENDANCE</vt:lpstr>
      <vt:lpstr>Qualified teams</vt:lpstr>
      <vt:lpstr>Matches played by team</vt:lpstr>
      <vt:lpstr>HIGHEST MATCHES ATTENDENCE </vt:lpstr>
      <vt:lpstr>Goals scored by teams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Analysis </dc:title>
  <dc:subject/>
  <dc:creator>fizafahameen@gmail.com</dc:creator>
  <cp:lastModifiedBy>fizafahameen@gmail.com</cp:lastModifiedBy>
  <cp:revision>1</cp:revision>
  <dcterms:created xsi:type="dcterms:W3CDTF">2024-02-05T02:47:58Z</dcterms:created>
  <dcterms:modified xsi:type="dcterms:W3CDTF">2024-02-05T04:06:04Z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