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72" r:id="rId3"/>
    <p:sldId id="274" r:id="rId4"/>
    <p:sldId id="275" r:id="rId5"/>
    <p:sldId id="277" r:id="rId6"/>
    <p:sldId id="276" r:id="rId7"/>
    <p:sldId id="279" r:id="rId8"/>
    <p:sldId id="280"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1C15E-4BEB-4C92-BF1D-C04274B0621F}" type="datetimeFigureOut">
              <a:rPr lang="en-IN" smtClean="0"/>
              <a:t>22-11-2023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4F7FA-A755-428B-A976-F8892030280C}" type="slidenum">
              <a:rPr lang="en-IN" smtClean="0"/>
              <a:t>‹#›</a:t>
            </a:fld>
            <a:endParaRPr lang="en-IN"/>
          </a:p>
        </p:txBody>
      </p:sp>
    </p:spTree>
    <p:extLst>
      <p:ext uri="{BB962C8B-B14F-4D97-AF65-F5344CB8AC3E}">
        <p14:creationId xmlns:p14="http://schemas.microsoft.com/office/powerpoint/2010/main" val="203489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9DB0-A7A2-10BE-CA49-571C21601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8761DF-477F-0C4C-9483-B802B378C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15F00-E956-14B1-41E8-96A0F6B1F148}"/>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5" name="Footer Placeholder 4">
            <a:extLst>
              <a:ext uri="{FF2B5EF4-FFF2-40B4-BE49-F238E27FC236}">
                <a16:creationId xmlns:a16="http://schemas.microsoft.com/office/drawing/2014/main" id="{6C0C253E-C386-7B81-0D9D-6A2429EC9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4CC92-2FD6-CB12-4EF9-81E47CED27EB}"/>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274634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3C6E-8BD4-8048-BD71-7721BFB71B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93AFC6-0D86-3A0C-A41C-BF90463A2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FE955-DF9A-20A3-56F2-27CCAB67B431}"/>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5" name="Footer Placeholder 4">
            <a:extLst>
              <a:ext uri="{FF2B5EF4-FFF2-40B4-BE49-F238E27FC236}">
                <a16:creationId xmlns:a16="http://schemas.microsoft.com/office/drawing/2014/main" id="{BB10C5B4-D6F9-37EE-7AED-A400813B0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C6391-EF37-510A-7B3C-9F750695A074}"/>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145354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8D9D7-0391-0F42-753C-503DB909A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1372DA-2EFD-2689-DA6E-921653CC5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8B17A-97B2-0CD3-ABBA-6ACFF19CA909}"/>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5" name="Footer Placeholder 4">
            <a:extLst>
              <a:ext uri="{FF2B5EF4-FFF2-40B4-BE49-F238E27FC236}">
                <a16:creationId xmlns:a16="http://schemas.microsoft.com/office/drawing/2014/main" id="{BD81F29F-5A76-1363-C439-AD42DD847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D13A5-2212-0D30-16BB-91AA7F34FDA4}"/>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917731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2"/>
          <p:cNvSpPr/>
          <p:nvPr/>
        </p:nvSpPr>
        <p:spPr>
          <a:xfrm>
            <a:off x="0" y="1"/>
            <a:ext cx="11131827" cy="955563"/>
          </a:xfrm>
          <a:prstGeom prst="rect">
            <a:avLst/>
          </a:prstGeom>
          <a:solidFill>
            <a:srgbClr val="0098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Times New Roman"/>
                <a:ea typeface="Times New Roman"/>
                <a:cs typeface="Times New Roman"/>
                <a:sym typeface="Times New Roman"/>
              </a:rPr>
              <a:t>NATIONAL INSTITUTE OF TECHNOLOGY GOA</a:t>
            </a:r>
            <a:endParaRPr sz="2800" b="0" i="0" u="none" strike="noStrike" cap="none">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0" i="0" u="none" strike="noStrike" cap="none">
                <a:solidFill>
                  <a:schemeClr val="lt1"/>
                </a:solidFill>
                <a:latin typeface="Calibri"/>
                <a:ea typeface="Calibri"/>
                <a:cs typeface="Calibri"/>
                <a:sym typeface="Calibri"/>
              </a:rPr>
              <a:t>राष्ट्रीय प्रौधोगिकी संस्थान गोवा</a:t>
            </a:r>
            <a:endParaRPr sz="2800" b="0" i="0" u="none" strike="noStrike" cap="none">
              <a:solidFill>
                <a:schemeClr val="lt1"/>
              </a:solidFill>
              <a:latin typeface="Calibri"/>
              <a:ea typeface="Calibri"/>
              <a:cs typeface="Calibri"/>
              <a:sym typeface="Calibri"/>
            </a:endParaRPr>
          </a:p>
        </p:txBody>
      </p:sp>
      <p:pic>
        <p:nvPicPr>
          <p:cNvPr id="17" name="Google Shape;17;p2" descr="Image result for nit goa logo"/>
          <p:cNvPicPr preferRelativeResize="0"/>
          <p:nvPr/>
        </p:nvPicPr>
        <p:blipFill rotWithShape="1">
          <a:blip r:embed="rId2">
            <a:alphaModFix/>
          </a:blip>
          <a:srcRect/>
          <a:stretch/>
        </p:blipFill>
        <p:spPr>
          <a:xfrm>
            <a:off x="11203009" y="26505"/>
            <a:ext cx="949235" cy="955563"/>
          </a:xfrm>
          <a:prstGeom prst="rect">
            <a:avLst/>
          </a:prstGeom>
          <a:noFill/>
          <a:ln>
            <a:noFill/>
          </a:ln>
        </p:spPr>
      </p:pic>
    </p:spTree>
    <p:extLst>
      <p:ext uri="{BB962C8B-B14F-4D97-AF65-F5344CB8AC3E}">
        <p14:creationId xmlns:p14="http://schemas.microsoft.com/office/powerpoint/2010/main" val="197538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2CDD-A3AD-A211-B46C-CF47DAA10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7368A-B578-14F3-5034-70187C1FB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29BE66-977D-B60C-A78C-2E6165146C9C}"/>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5" name="Footer Placeholder 4">
            <a:extLst>
              <a:ext uri="{FF2B5EF4-FFF2-40B4-BE49-F238E27FC236}">
                <a16:creationId xmlns:a16="http://schemas.microsoft.com/office/drawing/2014/main" id="{0DE64052-5379-F99D-D35E-38FED352B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7AE48-0CCC-B77D-8F23-7926A347CB4B}"/>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236714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89DF-B3D2-44DB-0438-E8B7F2268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865A0F-2A56-F928-ED1B-BA513DA55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7DEB7C-008D-38A7-6AB3-15AC7FB85CDA}"/>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5" name="Footer Placeholder 4">
            <a:extLst>
              <a:ext uri="{FF2B5EF4-FFF2-40B4-BE49-F238E27FC236}">
                <a16:creationId xmlns:a16="http://schemas.microsoft.com/office/drawing/2014/main" id="{1475BAD6-148F-A057-E29E-7B8E7F6A4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7525D-911D-B934-3369-2FF645E2FC80}"/>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72283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7D40-50A0-1A63-6AC7-F5411470D4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E4BC8-BF43-B1E3-B315-E53903D24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E8534E-B9A9-1E01-DDF8-4C2D830823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8CE4A5-A1FF-6663-367A-3C9795A73D40}"/>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6" name="Footer Placeholder 5">
            <a:extLst>
              <a:ext uri="{FF2B5EF4-FFF2-40B4-BE49-F238E27FC236}">
                <a16:creationId xmlns:a16="http://schemas.microsoft.com/office/drawing/2014/main" id="{0931347D-3DCA-A9F1-F330-957BD2F716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74D0A-C220-934F-1C03-4F8DB0245672}"/>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92101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2F3F-78D0-B3C5-31B1-62C552837A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76611-0D29-3EDC-8E69-43D4F6550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4ABBA9-993A-7736-4DFC-4E2943920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7670E5-E884-77CE-711D-16FF6CCE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307A60-9FCD-6BB1-4FA1-9868EE2E1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B77224-1A45-982F-E55F-B24ED036E1C6}"/>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8" name="Footer Placeholder 7">
            <a:extLst>
              <a:ext uri="{FF2B5EF4-FFF2-40B4-BE49-F238E27FC236}">
                <a16:creationId xmlns:a16="http://schemas.microsoft.com/office/drawing/2014/main" id="{4AD975D7-2A6B-2FF2-B26C-5F3196D984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BE2DC2-CD1A-37EE-397D-1B1ED0F18AAC}"/>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257497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BBB8-E157-B86B-1E8B-DE570F5449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C06AB5-A763-3D81-E41C-E980FE81E8D5}"/>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4" name="Footer Placeholder 3">
            <a:extLst>
              <a:ext uri="{FF2B5EF4-FFF2-40B4-BE49-F238E27FC236}">
                <a16:creationId xmlns:a16="http://schemas.microsoft.com/office/drawing/2014/main" id="{5192F39A-3462-60B9-2F92-BBABB6308E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078998-CC41-5D6B-E701-F90F7E32F31B}"/>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20408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7FF27-64E9-A3E8-1F31-780B03B41FA5}"/>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3" name="Footer Placeholder 2">
            <a:extLst>
              <a:ext uri="{FF2B5EF4-FFF2-40B4-BE49-F238E27FC236}">
                <a16:creationId xmlns:a16="http://schemas.microsoft.com/office/drawing/2014/main" id="{27FCDFE6-E641-87B3-5BCA-645A83DCE2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86C518-EBCA-DF82-99C2-4B08FD2347E4}"/>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201747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2F5-B002-BDC9-B755-B26247E40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9A60E8-C8A9-8787-836D-DE30EC00F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2847A1-D22A-1251-CE03-9F3A07544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D91A7-7591-E97E-9ED8-BD813D4359F0}"/>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6" name="Footer Placeholder 5">
            <a:extLst>
              <a:ext uri="{FF2B5EF4-FFF2-40B4-BE49-F238E27FC236}">
                <a16:creationId xmlns:a16="http://schemas.microsoft.com/office/drawing/2014/main" id="{7939CA28-09B2-4916-BBED-D67063394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1B410-69D0-A2E4-FA87-28F1C0BF4E58}"/>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51680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FB9C-A6D4-49A5-3BC9-6388C3EE6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0942B4-BB47-7AA5-3FF1-F156BE06A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8A4D2F-A084-749F-0022-FE9F85F59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0E01C-9FDE-6E91-F421-B58384E7EB16}"/>
              </a:ext>
            </a:extLst>
          </p:cNvPr>
          <p:cNvSpPr>
            <a:spLocks noGrp="1"/>
          </p:cNvSpPr>
          <p:nvPr>
            <p:ph type="dt" sz="half" idx="10"/>
          </p:nvPr>
        </p:nvSpPr>
        <p:spPr/>
        <p:txBody>
          <a:bodyPr/>
          <a:lstStyle/>
          <a:p>
            <a:fld id="{4B918628-842F-4CAB-8264-D534F2616EDE}" type="datetimeFigureOut">
              <a:rPr lang="en-IN" smtClean="0"/>
              <a:t>22-11-2023</a:t>
            </a:fld>
            <a:endParaRPr lang="en-IN"/>
          </a:p>
        </p:txBody>
      </p:sp>
      <p:sp>
        <p:nvSpPr>
          <p:cNvPr id="6" name="Footer Placeholder 5">
            <a:extLst>
              <a:ext uri="{FF2B5EF4-FFF2-40B4-BE49-F238E27FC236}">
                <a16:creationId xmlns:a16="http://schemas.microsoft.com/office/drawing/2014/main" id="{5ED90D24-9FB9-7EAB-171E-7938D93B1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E122C0-B1FB-87DD-B739-D117028B24AD}"/>
              </a:ext>
            </a:extLst>
          </p:cNvPr>
          <p:cNvSpPr>
            <a:spLocks noGrp="1"/>
          </p:cNvSpPr>
          <p:nvPr>
            <p:ph type="sldNum" sz="quarter" idx="12"/>
          </p:nvPr>
        </p:nvSpPr>
        <p:spPr/>
        <p:txBody>
          <a:bodyPr/>
          <a:lstStyle/>
          <a:p>
            <a:fld id="{2B6948F6-DC58-4564-B241-DBD99FFE829C}" type="slidenum">
              <a:rPr lang="en-IN" smtClean="0"/>
              <a:t>‹#›</a:t>
            </a:fld>
            <a:endParaRPr lang="en-IN"/>
          </a:p>
        </p:txBody>
      </p:sp>
    </p:spTree>
    <p:extLst>
      <p:ext uri="{BB962C8B-B14F-4D97-AF65-F5344CB8AC3E}">
        <p14:creationId xmlns:p14="http://schemas.microsoft.com/office/powerpoint/2010/main" val="156792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19E88-7503-DAC5-A17F-5D18B94D9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EF062F-A6B2-E6ED-1777-ED4B012B2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D81AD-9A42-FAC8-C4EE-3E4D5E682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18628-842F-4CAB-8264-D534F2616EDE}" type="datetimeFigureOut">
              <a:rPr lang="en-IN" smtClean="0"/>
              <a:t>22-11-2023</a:t>
            </a:fld>
            <a:endParaRPr lang="en-IN"/>
          </a:p>
        </p:txBody>
      </p:sp>
      <p:sp>
        <p:nvSpPr>
          <p:cNvPr id="5" name="Footer Placeholder 4">
            <a:extLst>
              <a:ext uri="{FF2B5EF4-FFF2-40B4-BE49-F238E27FC236}">
                <a16:creationId xmlns:a16="http://schemas.microsoft.com/office/drawing/2014/main" id="{53CDF2A9-C52B-D6E6-A360-0B10AF21B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D9DC84-23B9-05C9-4B4A-E29E59CDF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948F6-DC58-4564-B241-DBD99FFE829C}" type="slidenum">
              <a:rPr lang="en-IN" smtClean="0"/>
              <a:t>‹#›</a:t>
            </a:fld>
            <a:endParaRPr lang="en-IN"/>
          </a:p>
        </p:txBody>
      </p:sp>
    </p:spTree>
    <p:extLst>
      <p:ext uri="{BB962C8B-B14F-4D97-AF65-F5344CB8AC3E}">
        <p14:creationId xmlns:p14="http://schemas.microsoft.com/office/powerpoint/2010/main" val="232371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txBox="1">
            <a:spLocks noGrp="1"/>
          </p:cNvSpPr>
          <p:nvPr>
            <p:ph type="ctrTitle" idx="4294967295"/>
          </p:nvPr>
        </p:nvSpPr>
        <p:spPr>
          <a:xfrm>
            <a:off x="-160930" y="2095652"/>
            <a:ext cx="12483987" cy="1523934"/>
          </a:xfrm>
          <a:prstGeom prst="rect">
            <a:avLst/>
          </a:prstGeom>
          <a:noFill/>
          <a:ln>
            <a:noFill/>
          </a:ln>
        </p:spPr>
        <p:txBody>
          <a:bodyPr spcFirstLastPara="1" vert="horz" wrap="square" lIns="91425" tIns="45700" rIns="91425" bIns="45700" rtlCol="0" anchor="ctr" anchorCtr="0">
            <a:no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7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SOLAR BASED AUTOMATIC LIGHT</a:t>
            </a:r>
            <a:r>
              <a:rPr lang="en-IN" sz="27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27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CONTROL SYSTEM(ON/OFF)</a:t>
            </a:r>
            <a:br>
              <a:rPr lang="en-IN" sz="27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sz="2700" b="1" dirty="0">
              <a:solidFill>
                <a:srgbClr val="FF0000"/>
              </a:solidFill>
              <a:latin typeface="Times New Roman"/>
              <a:ea typeface="Times New Roman"/>
              <a:cs typeface="Times New Roman"/>
              <a:sym typeface="Times New Roman"/>
            </a:endParaRPr>
          </a:p>
        </p:txBody>
      </p:sp>
      <p:sp>
        <p:nvSpPr>
          <p:cNvPr id="47" name="Google Shape;47;p7"/>
          <p:cNvSpPr txBox="1"/>
          <p:nvPr/>
        </p:nvSpPr>
        <p:spPr>
          <a:xfrm>
            <a:off x="339168" y="3429000"/>
            <a:ext cx="2859300" cy="1339743"/>
          </a:xfrm>
          <a:prstGeom prst="rect">
            <a:avLst/>
          </a:prstGeom>
          <a:noFill/>
          <a:ln>
            <a:noFill/>
          </a:ln>
        </p:spPr>
        <p:txBody>
          <a:bodyPr spcFirstLastPara="1" wrap="square" lIns="91425" tIns="45700" rIns="91425" bIns="45700" anchor="t" anchorCtr="0">
            <a:noAutofit/>
          </a:bodyPr>
          <a:lstStyle/>
          <a:p>
            <a:pPr>
              <a:spcBef>
                <a:spcPts val="1200"/>
              </a:spcBef>
              <a:buClr>
                <a:schemeClr val="dk1"/>
              </a:buClr>
              <a:buSzPts val="935"/>
            </a:pPr>
            <a:r>
              <a:rPr lang="en-US" sz="1600" b="1" i="1" dirty="0">
                <a:solidFill>
                  <a:schemeClr val="dk1"/>
                </a:solidFill>
                <a:latin typeface="Times New Roman" panose="02020603050405020304" pitchFamily="18" charset="0"/>
                <a:ea typeface="Times New Roman"/>
                <a:cs typeface="Times New Roman" panose="02020603050405020304" pitchFamily="18" charset="0"/>
                <a:sym typeface="Times New Roman"/>
              </a:rPr>
              <a:t>Advisor:</a:t>
            </a:r>
          </a:p>
          <a:p>
            <a:pPr>
              <a:spcBef>
                <a:spcPts val="1200"/>
              </a:spcBef>
              <a:buClr>
                <a:schemeClr val="dk1"/>
              </a:buClr>
              <a:buSzPts val="935"/>
            </a:pPr>
            <a:r>
              <a:rPr lang="en-IN" sz="1800" b="1" dirty="0" err="1">
                <a:solidFill>
                  <a:srgbClr val="444444"/>
                </a:solidFill>
                <a:effectLst/>
                <a:latin typeface="Times New Roman" panose="02020603050405020304" pitchFamily="18" charset="0"/>
                <a:ea typeface="Times New Roman" panose="02020603050405020304" pitchFamily="18" charset="0"/>
              </a:rPr>
              <a:t>Dr.</a:t>
            </a:r>
            <a:r>
              <a:rPr lang="en-IN" sz="1800" b="1" dirty="0">
                <a:solidFill>
                  <a:srgbClr val="444444"/>
                </a:solidFill>
                <a:effectLst/>
                <a:latin typeface="Times New Roman" panose="02020603050405020304" pitchFamily="18" charset="0"/>
                <a:ea typeface="Times New Roman" panose="02020603050405020304" pitchFamily="18" charset="0"/>
              </a:rPr>
              <a:t> </a:t>
            </a:r>
            <a:r>
              <a:rPr lang="en-IN" sz="1800" b="1" dirty="0" err="1">
                <a:solidFill>
                  <a:srgbClr val="444444"/>
                </a:solidFill>
                <a:effectLst/>
                <a:latin typeface="Times New Roman" panose="02020603050405020304" pitchFamily="18" charset="0"/>
                <a:ea typeface="Times New Roman" panose="02020603050405020304" pitchFamily="18" charset="0"/>
              </a:rPr>
              <a:t>Nithin</a:t>
            </a:r>
            <a:r>
              <a:rPr lang="en-IN" sz="1800" b="1" dirty="0">
                <a:solidFill>
                  <a:srgbClr val="444444"/>
                </a:solidFill>
                <a:effectLst/>
                <a:latin typeface="Times New Roman" panose="02020603050405020304" pitchFamily="18" charset="0"/>
                <a:ea typeface="Times New Roman" panose="02020603050405020304" pitchFamily="18" charset="0"/>
              </a:rPr>
              <a:t> Kumar Y.B.</a:t>
            </a:r>
            <a:endParaRPr lang="en-IN" sz="1800" b="1"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Associate Professor</a:t>
            </a: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spcBef>
                <a:spcPts val="1200"/>
              </a:spcBef>
              <a:buClr>
                <a:schemeClr val="dk1"/>
              </a:buClr>
              <a:buSzPts val="935"/>
            </a:pPr>
            <a:endParaRPr lang="en-US" sz="2133"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nSpc>
                <a:spcPct val="70000"/>
              </a:lnSpc>
              <a:spcBef>
                <a:spcPts val="1200"/>
              </a:spcBef>
              <a:buClr>
                <a:schemeClr val="dk1"/>
              </a:buClr>
              <a:buSzPts val="1275"/>
            </a:pPr>
            <a:endParaRPr sz="2133" dirty="0">
              <a:solidFill>
                <a:schemeClr val="dk1"/>
              </a:solidFill>
              <a:latin typeface="Times New Roman"/>
              <a:ea typeface="Times New Roman"/>
              <a:cs typeface="Times New Roman"/>
              <a:sym typeface="Times New Roman"/>
            </a:endParaRPr>
          </a:p>
        </p:txBody>
      </p:sp>
      <p:cxnSp>
        <p:nvCxnSpPr>
          <p:cNvPr id="48" name="Google Shape;48;p7"/>
          <p:cNvCxnSpPr/>
          <p:nvPr/>
        </p:nvCxnSpPr>
        <p:spPr>
          <a:xfrm>
            <a:off x="-69641" y="2891651"/>
            <a:ext cx="12163500" cy="15000"/>
          </a:xfrm>
          <a:prstGeom prst="straightConnector1">
            <a:avLst/>
          </a:prstGeom>
          <a:noFill/>
          <a:ln w="38100" cap="flat" cmpd="sng">
            <a:solidFill>
              <a:schemeClr val="accent5"/>
            </a:solidFill>
            <a:prstDash val="solid"/>
            <a:round/>
            <a:headEnd type="none" w="med" len="med"/>
            <a:tailEnd type="none" w="med" len="med"/>
          </a:ln>
        </p:spPr>
      </p:cxnSp>
      <p:sp>
        <p:nvSpPr>
          <p:cNvPr id="50" name="Google Shape;50;p7"/>
          <p:cNvSpPr txBox="1"/>
          <p:nvPr/>
        </p:nvSpPr>
        <p:spPr>
          <a:xfrm>
            <a:off x="-69641" y="5339900"/>
            <a:ext cx="12025589" cy="800189"/>
          </a:xfrm>
          <a:prstGeom prst="rect">
            <a:avLst/>
          </a:prstGeom>
          <a:noFill/>
          <a:ln>
            <a:noFill/>
          </a:ln>
        </p:spPr>
        <p:txBody>
          <a:bodyPr spcFirstLastPara="1" wrap="square" lIns="91425" tIns="91425" rIns="91425" bIns="91425" anchor="t" anchorCtr="0">
            <a:spAutoFit/>
          </a:bodyPr>
          <a:lstStyle/>
          <a:p>
            <a:pPr lvl="0" algn="ctr"/>
            <a:r>
              <a:rPr lang="en-US" sz="2400" b="1" dirty="0">
                <a:latin typeface="Times New Roman" panose="02020603050405020304" pitchFamily="18" charset="0"/>
                <a:cs typeface="Times New Roman" panose="02020603050405020304" pitchFamily="18" charset="0"/>
              </a:rPr>
              <a:t>DEPARTMENT OF ELECTRONICS AND COMMUNICATION ENGINEERING</a:t>
            </a:r>
          </a:p>
          <a:p>
            <a:pPr lvl="0" algn="ctr"/>
            <a:r>
              <a:rPr lang="en-US" sz="1600" dirty="0">
                <a:latin typeface="Times New Roman" panose="02020603050405020304" pitchFamily="18" charset="0"/>
                <a:ea typeface="Times New Roman"/>
                <a:cs typeface="Times New Roman" panose="02020603050405020304" pitchFamily="18" charset="0"/>
                <a:sym typeface="Times New Roman"/>
              </a:rPr>
              <a:t>23</a:t>
            </a:r>
            <a:r>
              <a:rPr lang="en-US" sz="1600" baseline="30000" dirty="0">
                <a:latin typeface="Times New Roman" panose="02020603050405020304" pitchFamily="18" charset="0"/>
                <a:ea typeface="Times New Roman"/>
                <a:cs typeface="Times New Roman" panose="02020603050405020304" pitchFamily="18" charset="0"/>
                <a:sym typeface="Times New Roman"/>
              </a:rPr>
              <a:t>rd</a:t>
            </a:r>
            <a:r>
              <a:rPr lang="en-US" sz="1600" dirty="0">
                <a:latin typeface="Times New Roman" panose="02020603050405020304" pitchFamily="18" charset="0"/>
                <a:ea typeface="Times New Roman"/>
                <a:cs typeface="Times New Roman" panose="02020603050405020304" pitchFamily="18" charset="0"/>
                <a:sym typeface="Times New Roman"/>
              </a:rPr>
              <a:t> November  2023</a:t>
            </a:r>
            <a:endParaRPr sz="1600" dirty="0">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p:cNvSpPr txBox="1"/>
          <p:nvPr/>
        </p:nvSpPr>
        <p:spPr>
          <a:xfrm>
            <a:off x="250324" y="1264655"/>
            <a:ext cx="11691353" cy="830997"/>
          </a:xfrm>
          <a:prstGeom prst="rect">
            <a:avLst/>
          </a:prstGeom>
          <a:noFill/>
        </p:spPr>
        <p:txBody>
          <a:bodyPr wrap="square" rtlCol="0">
            <a:spAutoFit/>
          </a:bodyPr>
          <a:lstStyle/>
          <a:p>
            <a:pPr algn="ctr"/>
            <a:r>
              <a:rPr lang="en-US" sz="2667" b="1" dirty="0">
                <a:latin typeface="Times New Roman" panose="02020603050405020304" pitchFamily="18" charset="0"/>
                <a:ea typeface="Times New Roman"/>
                <a:cs typeface="Times New Roman" panose="02020603050405020304" pitchFamily="18" charset="0"/>
                <a:sym typeface="Times New Roman"/>
              </a:rPr>
              <a:t>MINOR PROJECT</a:t>
            </a:r>
          </a:p>
          <a:p>
            <a:pPr algn="ctr"/>
            <a:r>
              <a:rPr lang="en-US" sz="2133" dirty="0">
                <a:latin typeface="Times New Roman" panose="02020603050405020304" pitchFamily="18" charset="0"/>
                <a:ea typeface="Times New Roman"/>
                <a:cs typeface="Times New Roman" panose="02020603050405020304" pitchFamily="18" charset="0"/>
                <a:sym typeface="Times New Roman"/>
              </a:rPr>
              <a:t>on</a:t>
            </a:r>
            <a:endParaRPr lang="en-US" sz="2400" dirty="0">
              <a:latin typeface="Times New Roman" panose="02020603050405020304" pitchFamily="18" charset="0"/>
              <a:ea typeface="Times New Roman"/>
              <a:cs typeface="Times New Roman" panose="02020603050405020304" pitchFamily="18" charset="0"/>
              <a:sym typeface="Times New Roman"/>
            </a:endParaRPr>
          </a:p>
        </p:txBody>
      </p:sp>
      <p:sp>
        <p:nvSpPr>
          <p:cNvPr id="3" name="Google Shape;47;p7">
            <a:extLst>
              <a:ext uri="{FF2B5EF4-FFF2-40B4-BE49-F238E27FC236}">
                <a16:creationId xmlns:a16="http://schemas.microsoft.com/office/drawing/2014/main" id="{691ED055-77A4-49A7-5477-639B566F9AB5}"/>
              </a:ext>
            </a:extLst>
          </p:cNvPr>
          <p:cNvSpPr txBox="1"/>
          <p:nvPr/>
        </p:nvSpPr>
        <p:spPr>
          <a:xfrm>
            <a:off x="8023933" y="3425671"/>
            <a:ext cx="3619199" cy="1523933"/>
          </a:xfrm>
          <a:prstGeom prst="rect">
            <a:avLst/>
          </a:prstGeom>
          <a:noFill/>
          <a:ln>
            <a:noFill/>
          </a:ln>
        </p:spPr>
        <p:txBody>
          <a:bodyPr spcFirstLastPara="1" wrap="square" lIns="91425" tIns="45700" rIns="91425" bIns="45700" anchor="t" anchorCtr="0">
            <a:noAutofit/>
          </a:bodyPr>
          <a:lstStyle/>
          <a:p>
            <a:pPr algn="r">
              <a:spcBef>
                <a:spcPts val="1200"/>
              </a:spcBef>
              <a:buClr>
                <a:schemeClr val="dk1"/>
              </a:buClr>
              <a:buSzPts val="935"/>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Presented By:</a:t>
            </a:r>
          </a:p>
          <a:p>
            <a:pPr algn="r">
              <a:spcBef>
                <a:spcPts val="1200"/>
              </a:spcBef>
              <a:buClr>
                <a:schemeClr val="dk1"/>
              </a:buClr>
              <a:buSzPts val="935"/>
            </a:pPr>
            <a:r>
              <a:rPr lang="en-US" sz="16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Karteek</a:t>
            </a: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6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Dokala</a:t>
            </a: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(21ECE1015)</a:t>
            </a:r>
          </a:p>
          <a:p>
            <a:pPr algn="r">
              <a:spcBef>
                <a:spcPts val="1200"/>
              </a:spcBef>
              <a:buClr>
                <a:schemeClr val="dk1"/>
              </a:buClr>
              <a:buSzPts val="935"/>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Jayanth </a:t>
            </a:r>
            <a:r>
              <a:rPr lang="en-US" sz="16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Ruthala</a:t>
            </a: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(21ECE1029)  </a:t>
            </a:r>
          </a:p>
          <a:p>
            <a:pPr algn="r">
              <a:spcBef>
                <a:spcPts val="1200"/>
              </a:spcBef>
              <a:buClr>
                <a:schemeClr val="dk1"/>
              </a:buClr>
              <a:buSzPts val="935"/>
            </a:pP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nSpc>
                <a:spcPct val="70000"/>
              </a:lnSpc>
              <a:spcBef>
                <a:spcPts val="1200"/>
              </a:spcBef>
              <a:buClr>
                <a:schemeClr val="dk1"/>
              </a:buClr>
              <a:buSzPts val="1275"/>
            </a:pPr>
            <a:endParaRPr sz="2133" dirty="0">
              <a:solidFill>
                <a:schemeClr val="dk1"/>
              </a:solidFill>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5F140490-2705-7CBE-D1DD-62D0B7A26F88}"/>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Google Shape;47;p7">
            <a:extLst>
              <a:ext uri="{FF2B5EF4-FFF2-40B4-BE49-F238E27FC236}">
                <a16:creationId xmlns:a16="http://schemas.microsoft.com/office/drawing/2014/main" id="{DB76FF4B-CD07-256F-468A-49018325D69C}"/>
              </a:ext>
            </a:extLst>
          </p:cNvPr>
          <p:cNvSpPr txBox="1"/>
          <p:nvPr/>
        </p:nvSpPr>
        <p:spPr>
          <a:xfrm>
            <a:off x="4142901" y="3432105"/>
            <a:ext cx="2859300" cy="1339743"/>
          </a:xfrm>
          <a:prstGeom prst="rect">
            <a:avLst/>
          </a:prstGeom>
          <a:noFill/>
          <a:ln>
            <a:noFill/>
          </a:ln>
        </p:spPr>
        <p:txBody>
          <a:bodyPr spcFirstLastPara="1" wrap="square" lIns="91425" tIns="45700" rIns="91425" bIns="45700" anchor="t" anchorCtr="0">
            <a:noAutofit/>
          </a:bodyPr>
          <a:lstStyle/>
          <a:p>
            <a:pPr algn="ctr">
              <a:spcBef>
                <a:spcPts val="1200"/>
              </a:spcBef>
              <a:buClr>
                <a:schemeClr val="dk1"/>
              </a:buClr>
              <a:buSzPts val="935"/>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Subject:</a:t>
            </a:r>
          </a:p>
          <a:p>
            <a:pPr algn="ctr">
              <a:spcBef>
                <a:spcPts val="1200"/>
              </a:spcBef>
              <a:buClr>
                <a:schemeClr val="dk1"/>
              </a:buClr>
              <a:buSzPts val="935"/>
            </a:pPr>
            <a:r>
              <a:rPr lang="en-IN" b="1" dirty="0">
                <a:solidFill>
                  <a:srgbClr val="444444"/>
                </a:solidFill>
                <a:latin typeface="Times New Roman" panose="02020603050405020304" pitchFamily="18" charset="0"/>
                <a:ea typeface="Times New Roman" panose="02020603050405020304" pitchFamily="18" charset="0"/>
              </a:rPr>
              <a:t>Control Systems</a:t>
            </a:r>
            <a:endParaRPr lang="en-IN" sz="1800" b="1" dirty="0">
              <a:effectLst/>
              <a:latin typeface="Times New Roman" panose="02020603050405020304" pitchFamily="18" charset="0"/>
              <a:ea typeface="Times New Roman" panose="02020603050405020304" pitchFamily="18" charset="0"/>
            </a:endParaRPr>
          </a:p>
          <a:p>
            <a:pPr algn="ctr"/>
            <a:r>
              <a:rPr lang="en-IN" b="1"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rPr>
              <a:t>EC302</a:t>
            </a:r>
            <a:endPar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a:spcBef>
                <a:spcPts val="1200"/>
              </a:spcBef>
              <a:buClr>
                <a:schemeClr val="dk1"/>
              </a:buClr>
              <a:buSzPts val="935"/>
            </a:pPr>
            <a:endParaRPr lang="en-US" sz="2133"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a:lnSpc>
                <a:spcPct val="70000"/>
              </a:lnSpc>
              <a:spcBef>
                <a:spcPts val="1200"/>
              </a:spcBef>
              <a:buClr>
                <a:schemeClr val="dk1"/>
              </a:buClr>
              <a:buSzPts val="1275"/>
            </a:pPr>
            <a:endParaRPr sz="2133"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07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FB1C-6424-1392-6E72-111B95DB19A9}"/>
              </a:ext>
            </a:extLst>
          </p:cNvPr>
          <p:cNvSpPr>
            <a:spLocks noGrp="1"/>
          </p:cNvSpPr>
          <p:nvPr>
            <p:ph type="title"/>
          </p:nvPr>
        </p:nvSpPr>
        <p:spPr>
          <a:xfrm>
            <a:off x="189771" y="260057"/>
            <a:ext cx="11068574" cy="717463"/>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Introduction</a:t>
            </a:r>
            <a:r>
              <a:rPr lang="en-IN" sz="4000" b="1" dirty="0">
                <a:latin typeface="Times New Roman" panose="02020603050405020304" pitchFamily="18" charset="0"/>
                <a:cs typeface="Times New Roman" panose="02020603050405020304" pitchFamily="18" charset="0"/>
              </a:rPr>
              <a:t> :</a:t>
            </a:r>
            <a:endParaRPr lang="en-IN" sz="4000" dirty="0"/>
          </a:p>
        </p:txBody>
      </p:sp>
      <p:sp>
        <p:nvSpPr>
          <p:cNvPr id="3" name="Content Placeholder 2">
            <a:extLst>
              <a:ext uri="{FF2B5EF4-FFF2-40B4-BE49-F238E27FC236}">
                <a16:creationId xmlns:a16="http://schemas.microsoft.com/office/drawing/2014/main" id="{FB84D144-A1BD-59E1-4907-6DA55CB4FC37}"/>
              </a:ext>
            </a:extLst>
          </p:cNvPr>
          <p:cNvSpPr>
            <a:spLocks noGrp="1"/>
          </p:cNvSpPr>
          <p:nvPr>
            <p:ph idx="1"/>
          </p:nvPr>
        </p:nvSpPr>
        <p:spPr>
          <a:xfrm>
            <a:off x="604007" y="2244580"/>
            <a:ext cx="6610525" cy="3157930"/>
          </a:xfrm>
        </p:spPr>
        <p:txBody>
          <a:bodyPr>
            <a:normAutofit lnSpcReduction="10000"/>
          </a:bodyPr>
          <a:lstStyle/>
          <a:p>
            <a:pPr marL="0" indent="0" algn="just">
              <a:lnSpc>
                <a:spcPct val="107000"/>
              </a:lnSpc>
              <a:spcAft>
                <a:spcPts val="800"/>
              </a:spcAft>
              <a:buNone/>
            </a:pPr>
            <a:r>
              <a:rPr lang="en-US" sz="2000" dirty="0">
                <a:effectLst/>
                <a:latin typeface="Times New Roman" panose="02020603050405020304" pitchFamily="18" charset="0"/>
                <a:ea typeface="Calibri" panose="020F0502020204030204" pitchFamily="34" charset="0"/>
              </a:rPr>
              <a:t>Solar based automatic lighting system is designed to automatically switch ON the  light alongside the roads or in the remote areas where electrical transmission lines are not available or the light lamp just outside our house on the onset of dark weather or switch them off automatically after sunrise or during the light hours.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need to save or conserve energy because most of the energy sources we depend on, like coal and natural gas can't be replaced. Once we use them up, they're gone forever. </a:t>
            </a:r>
            <a:r>
              <a:rPr lang="en-US" sz="2000" dirty="0">
                <a:effectLst/>
                <a:latin typeface="Times New Roman" panose="02020603050405020304" pitchFamily="18" charset="0"/>
                <a:ea typeface="Calibri" panose="020F0502020204030204" pitchFamily="34" charset="0"/>
              </a:rPr>
              <a:t>Saving power is very important, instead of using the power in unnecessary times it should be switched off. </a:t>
            </a:r>
            <a:endParaRPr lang="en-IN" sz="3600" dirty="0"/>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1ED89562-A90A-DF20-966F-5B7DB53233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34"/>
          <a:stretch/>
        </p:blipFill>
        <p:spPr bwMode="auto">
          <a:xfrm>
            <a:off x="7952763" y="1263542"/>
            <a:ext cx="3382831" cy="474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9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39D6098-61D5-0C96-E0C8-06BFBAA708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78"/>
          <a:stretch/>
        </p:blipFill>
        <p:spPr bwMode="auto">
          <a:xfrm>
            <a:off x="7944374" y="2244580"/>
            <a:ext cx="3711845" cy="30572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34FB1C-6424-1392-6E72-111B95DB19A9}"/>
              </a:ext>
            </a:extLst>
          </p:cNvPr>
          <p:cNvSpPr>
            <a:spLocks noGrp="1"/>
          </p:cNvSpPr>
          <p:nvPr>
            <p:ph type="title"/>
          </p:nvPr>
        </p:nvSpPr>
        <p:spPr>
          <a:xfrm>
            <a:off x="189771" y="260057"/>
            <a:ext cx="11068574" cy="717463"/>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4D144-A1BD-59E1-4907-6DA55CB4FC37}"/>
              </a:ext>
            </a:extLst>
          </p:cNvPr>
          <p:cNvSpPr>
            <a:spLocks noGrp="1"/>
          </p:cNvSpPr>
          <p:nvPr>
            <p:ph idx="1"/>
          </p:nvPr>
        </p:nvSpPr>
        <p:spPr>
          <a:xfrm>
            <a:off x="1" y="2244580"/>
            <a:ext cx="7566870" cy="2939816"/>
          </a:xfrm>
        </p:spPr>
        <p:txBody>
          <a:bodyPr>
            <a:normAutofit/>
          </a:bodyPr>
          <a:lstStyle/>
          <a:p>
            <a:pPr marL="0" indent="0" algn="ctr">
              <a:lnSpc>
                <a:spcPct val="107000"/>
              </a:lnSpc>
              <a:spcAft>
                <a:spcPts val="800"/>
              </a:spcAft>
              <a:buNone/>
            </a:pPr>
            <a:r>
              <a:rPr lang="en-IN" dirty="0">
                <a:latin typeface="Times New Roman" panose="02020603050405020304" pitchFamily="18" charset="0"/>
                <a:cs typeface="Times New Roman" panose="02020603050405020304" pitchFamily="18" charset="0"/>
              </a:rPr>
              <a:t>“Designing an energy-efficient Solar based      automated  lighting system to enhance sustainability and reduce electricity      consumption in outdoor spaces”</a:t>
            </a:r>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580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FB1C-6424-1392-6E72-111B95DB19A9}"/>
              </a:ext>
            </a:extLst>
          </p:cNvPr>
          <p:cNvSpPr>
            <a:spLocks noGrp="1"/>
          </p:cNvSpPr>
          <p:nvPr>
            <p:ph type="title"/>
          </p:nvPr>
        </p:nvSpPr>
        <p:spPr>
          <a:xfrm>
            <a:off x="189771" y="260057"/>
            <a:ext cx="11068574" cy="717463"/>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List of components: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4D144-A1BD-59E1-4907-6DA55CB4FC37}"/>
              </a:ext>
            </a:extLst>
          </p:cNvPr>
          <p:cNvSpPr>
            <a:spLocks noGrp="1"/>
          </p:cNvSpPr>
          <p:nvPr>
            <p:ph idx="1"/>
          </p:nvPr>
        </p:nvSpPr>
        <p:spPr>
          <a:xfrm>
            <a:off x="528506" y="1705064"/>
            <a:ext cx="6602136" cy="4236440"/>
          </a:xfrm>
        </p:spPr>
        <p:txBody>
          <a:bodyPr>
            <a:noAutofit/>
          </a:bodyPr>
          <a:lstStyle/>
          <a:p>
            <a:pPr lvl="0">
              <a:lnSpc>
                <a:spcPct val="100000"/>
              </a:lnSpc>
              <a:spcAft>
                <a:spcPts val="800"/>
              </a:spcAft>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Transistor (BC 547-NPN)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0000"/>
              </a:lnSpc>
              <a:spcAft>
                <a:spcPts val="800"/>
              </a:spcAft>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LDR (Light Dependence Resistor)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0000"/>
              </a:lnSpc>
              <a:spcAft>
                <a:spcPts val="800"/>
              </a:spcAft>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Resistors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0000"/>
              </a:lnSpc>
              <a:spcAft>
                <a:spcPts val="800"/>
              </a:spcAft>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LED (Light Emitting Diode)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0000"/>
              </a:lnSpc>
              <a:spcAft>
                <a:spcPts val="800"/>
              </a:spcAft>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PCB (Printed Circuit Board)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0000"/>
              </a:lnSpc>
              <a:spcAft>
                <a:spcPts val="800"/>
              </a:spcAft>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Battery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2000" kern="0" dirty="0">
                <a:solidFill>
                  <a:srgbClr val="333333"/>
                </a:solidFill>
                <a:effectLst/>
                <a:latin typeface="Times New Roman" panose="02020603050405020304" pitchFamily="18" charset="0"/>
                <a:ea typeface="Times New Roman" panose="02020603050405020304" pitchFamily="18" charset="0"/>
              </a:rPr>
              <a:t>Solar panel </a:t>
            </a:r>
            <a:endParaRPr lang="en-IN" sz="3200" dirty="0"/>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BC547 transistor - projectiot123 is making esp32,raspberry pi,iot projects">
            <a:extLst>
              <a:ext uri="{FF2B5EF4-FFF2-40B4-BE49-F238E27FC236}">
                <a16:creationId xmlns:a16="http://schemas.microsoft.com/office/drawing/2014/main" id="{7490F9C6-724B-1BFF-AC98-7D3412866073}"/>
              </a:ext>
            </a:extLst>
          </p:cNvPr>
          <p:cNvPicPr>
            <a:picLocks noChangeAspect="1"/>
          </p:cNvPicPr>
          <p:nvPr/>
        </p:nvPicPr>
        <p:blipFill rotWithShape="1">
          <a:blip r:embed="rId3">
            <a:extLst>
              <a:ext uri="{28A0092B-C50C-407E-A947-70E740481C1C}">
                <a14:useLocalDpi xmlns:a14="http://schemas.microsoft.com/office/drawing/2010/main" val="0"/>
              </a:ext>
            </a:extLst>
          </a:blip>
          <a:srcRect l="2176" t="3926" r="2918" b="10835"/>
          <a:stretch/>
        </p:blipFill>
        <p:spPr bwMode="auto">
          <a:xfrm>
            <a:off x="5485372" y="1476667"/>
            <a:ext cx="3173095" cy="1842135"/>
          </a:xfrm>
          <a:prstGeom prst="rect">
            <a:avLst/>
          </a:prstGeom>
          <a:ln>
            <a:noFill/>
          </a:ln>
          <a:effectLst>
            <a:softEdge rad="112500"/>
          </a:effectLst>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E79E20C-2A3E-4D20-F0F5-73A647F054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36488" y="3717795"/>
            <a:ext cx="1562100" cy="1562100"/>
          </a:xfrm>
          <a:prstGeom prst="rect">
            <a:avLst/>
          </a:prstGeom>
          <a:noFill/>
          <a:ln>
            <a:noFill/>
          </a:ln>
        </p:spPr>
      </p:pic>
      <p:pic>
        <p:nvPicPr>
          <p:cNvPr id="10" name="Picture 9">
            <a:extLst>
              <a:ext uri="{FF2B5EF4-FFF2-40B4-BE49-F238E27FC236}">
                <a16:creationId xmlns:a16="http://schemas.microsoft.com/office/drawing/2014/main" id="{B7A5FB11-960C-F83A-8F03-92307166294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6074" y="3980576"/>
            <a:ext cx="3154680" cy="1714500"/>
          </a:xfrm>
          <a:prstGeom prst="rect">
            <a:avLst/>
          </a:prstGeom>
          <a:noFill/>
          <a:ln>
            <a:noFill/>
          </a:ln>
        </p:spPr>
      </p:pic>
      <p:pic>
        <p:nvPicPr>
          <p:cNvPr id="11" name="Picture 10">
            <a:extLst>
              <a:ext uri="{FF2B5EF4-FFF2-40B4-BE49-F238E27FC236}">
                <a16:creationId xmlns:a16="http://schemas.microsoft.com/office/drawing/2014/main" id="{A8A8CD39-EB9C-37EC-F1EC-A32591F01C8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83784" y="3243873"/>
            <a:ext cx="2575560" cy="1714500"/>
          </a:xfrm>
          <a:prstGeom prst="rect">
            <a:avLst/>
          </a:prstGeom>
          <a:noFill/>
          <a:ln>
            <a:noFill/>
          </a:ln>
        </p:spPr>
      </p:pic>
      <p:pic>
        <p:nvPicPr>
          <p:cNvPr id="12" name="Picture 11">
            <a:extLst>
              <a:ext uri="{FF2B5EF4-FFF2-40B4-BE49-F238E27FC236}">
                <a16:creationId xmlns:a16="http://schemas.microsoft.com/office/drawing/2014/main" id="{EBCD1477-7819-E8B3-C21F-8B604299E7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860138" y="1288999"/>
            <a:ext cx="2659380" cy="1714500"/>
          </a:xfrm>
          <a:prstGeom prst="rect">
            <a:avLst/>
          </a:prstGeom>
          <a:noFill/>
          <a:ln>
            <a:noFill/>
          </a:ln>
        </p:spPr>
      </p:pic>
    </p:spTree>
    <p:extLst>
      <p:ext uri="{BB962C8B-B14F-4D97-AF65-F5344CB8AC3E}">
        <p14:creationId xmlns:p14="http://schemas.microsoft.com/office/powerpoint/2010/main" val="15388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FB1C-6424-1392-6E72-111B95DB19A9}"/>
              </a:ext>
            </a:extLst>
          </p:cNvPr>
          <p:cNvSpPr>
            <a:spLocks noGrp="1"/>
          </p:cNvSpPr>
          <p:nvPr>
            <p:ph type="title"/>
          </p:nvPr>
        </p:nvSpPr>
        <p:spPr>
          <a:xfrm>
            <a:off x="189771" y="260057"/>
            <a:ext cx="11068574" cy="717463"/>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8">
            <a:extLst>
              <a:ext uri="{FF2B5EF4-FFF2-40B4-BE49-F238E27FC236}">
                <a16:creationId xmlns:a16="http://schemas.microsoft.com/office/drawing/2014/main" id="{BB634233-D867-E59B-E345-5E58885355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946258" y="1213920"/>
            <a:ext cx="9758094" cy="538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7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9E9872-59E2-8E64-D0AF-82E73479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476" y="1635853"/>
            <a:ext cx="5201388" cy="4832059"/>
          </a:xfrm>
          <a:prstGeom prst="rect">
            <a:avLst/>
          </a:prstGeom>
        </p:spPr>
      </p:pic>
      <p:sp>
        <p:nvSpPr>
          <p:cNvPr id="2" name="Title 1">
            <a:extLst>
              <a:ext uri="{FF2B5EF4-FFF2-40B4-BE49-F238E27FC236}">
                <a16:creationId xmlns:a16="http://schemas.microsoft.com/office/drawing/2014/main" id="{DE34FB1C-6424-1392-6E72-111B95DB19A9}"/>
              </a:ext>
            </a:extLst>
          </p:cNvPr>
          <p:cNvSpPr>
            <a:spLocks noGrp="1"/>
          </p:cNvSpPr>
          <p:nvPr>
            <p:ph type="title"/>
          </p:nvPr>
        </p:nvSpPr>
        <p:spPr>
          <a:xfrm>
            <a:off x="189771" y="260057"/>
            <a:ext cx="11068574" cy="717463"/>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Working principle: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4D144-A1BD-59E1-4907-6DA55CB4FC37}"/>
              </a:ext>
            </a:extLst>
          </p:cNvPr>
          <p:cNvSpPr>
            <a:spLocks noGrp="1"/>
          </p:cNvSpPr>
          <p:nvPr>
            <p:ph idx="1"/>
          </p:nvPr>
        </p:nvSpPr>
        <p:spPr>
          <a:xfrm>
            <a:off x="385894" y="1635853"/>
            <a:ext cx="6174297" cy="4135773"/>
          </a:xfrm>
        </p:spPr>
        <p:txBody>
          <a:bodyPr>
            <a:noAutofit/>
          </a:bodyPr>
          <a:lstStyle/>
          <a:p>
            <a:pPr algn="just">
              <a:lnSpc>
                <a:spcPct val="107000"/>
              </a:lnSpc>
              <a:spcAft>
                <a:spcPts val="800"/>
              </a:spcAft>
            </a:pPr>
            <a:r>
              <a:rPr lang="en-IN" sz="2000" kern="1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LDR offers Very high Resistance in darkness. In this case the voltage drop across the LDR is more than 0.7V. This voltage is more sufficient to drive the transistor into saturation region. In saturation region, IC (Collector current) is very high. Because of this IC. The relay gets energized, and switches on the light.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LDR offers Very low Resistance in brightness. In this case the voltage drop across the LDR is less than 0.7V. This voltage is not sufficient to drive the transistor into saturation region. Then the IC (Collector current) is very low. Because of the low IC of the transistor, the transistor acts of switch OFF then the light will be switched off.</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0000"/>
              </a:lnSpc>
              <a:spcAft>
                <a:spcPts val="800"/>
              </a:spcAft>
              <a:buNone/>
              <a:tabLst>
                <a:tab pos="457200" algn="l"/>
              </a:tabLst>
            </a:pPr>
            <a:endParaRPr lang="en-IN" sz="3200" dirty="0"/>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084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D144-A1BD-59E1-4907-6DA55CB4FC37}"/>
              </a:ext>
            </a:extLst>
          </p:cNvPr>
          <p:cNvSpPr>
            <a:spLocks noGrp="1"/>
          </p:cNvSpPr>
          <p:nvPr>
            <p:ph idx="1"/>
          </p:nvPr>
        </p:nvSpPr>
        <p:spPr>
          <a:xfrm>
            <a:off x="276838" y="1333850"/>
            <a:ext cx="6283354" cy="4437777"/>
          </a:xfrm>
        </p:spPr>
        <p:txBody>
          <a:bodyPr>
            <a:noAutofit/>
          </a:bodyPr>
          <a:lstStyle/>
          <a:p>
            <a:pPr marL="0" indent="0" algn="just" latinLnBrk="1">
              <a:lnSpc>
                <a:spcPts val="2250"/>
              </a:lnSpc>
              <a:spcAft>
                <a:spcPts val="750"/>
              </a:spcAft>
              <a:buNone/>
            </a:pPr>
            <a:r>
              <a:rPr lang="en-IN" b="1" u="sng"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IN" b="1" u="sng" kern="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Energy savings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Low cost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Safety and Security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Automated operation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Very flexible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tabLst>
                <a:tab pos="457200" algn="l"/>
              </a:tabLst>
            </a:pPr>
            <a:r>
              <a:rPr lang="en-IN" sz="20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Easy to manufactured in sunny and rainy days, on and off time differ notice which is one of the major disadvantages of using timer circuit or manual operation for switching the street light system.</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0000"/>
              </a:lnSpc>
              <a:spcAft>
                <a:spcPts val="800"/>
              </a:spcAft>
              <a:buNone/>
              <a:tabLst>
                <a:tab pos="457200" algn="l"/>
              </a:tabLst>
            </a:pPr>
            <a:endParaRPr lang="en-IN" sz="1600" dirty="0"/>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CD942A1-FFD3-6A62-B3AB-434933AE054A}"/>
              </a:ext>
            </a:extLst>
          </p:cNvPr>
          <p:cNvSpPr txBox="1"/>
          <p:nvPr/>
        </p:nvSpPr>
        <p:spPr>
          <a:xfrm>
            <a:off x="6962862" y="1199625"/>
            <a:ext cx="6188978" cy="4253975"/>
          </a:xfrm>
          <a:prstGeom prst="rect">
            <a:avLst/>
          </a:prstGeom>
          <a:noFill/>
        </p:spPr>
        <p:txBody>
          <a:bodyPr wrap="square">
            <a:spAutoFit/>
          </a:bodyPr>
          <a:lstStyle/>
          <a:p>
            <a:pPr algn="just">
              <a:lnSpc>
                <a:spcPct val="150000"/>
              </a:lnSpc>
              <a:spcAft>
                <a:spcPts val="800"/>
              </a:spcAft>
            </a:pPr>
            <a:r>
              <a:rPr lang="en-IN" sz="2800" b="1" u="sng"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APPLICATIONS:</a:t>
            </a:r>
            <a:endParaRPr lang="en-IN" sz="1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50000"/>
              </a:lnSpc>
              <a:buFont typeface="Wingdings" panose="05000000000000000000" pitchFamily="2" charset="2"/>
              <a:buChar char=""/>
            </a:pPr>
            <a:r>
              <a:rPr lang="en-IN"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Street lights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50000"/>
              </a:lnSpc>
              <a:buFont typeface="Wingdings" panose="05000000000000000000" pitchFamily="2" charset="2"/>
              <a:buChar char=""/>
            </a:pPr>
            <a:r>
              <a:rPr lang="en-IN"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Vehicle head lamps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50000"/>
              </a:lnSpc>
              <a:buFont typeface="Wingdings" panose="05000000000000000000" pitchFamily="2" charset="2"/>
              <a:buChar char=""/>
            </a:pPr>
            <a:r>
              <a:rPr lang="en-IN"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Lights in the remote locations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50000"/>
              </a:lnSpc>
              <a:buFont typeface="Wingdings" panose="05000000000000000000" pitchFamily="2" charset="2"/>
              <a:buChar char=""/>
            </a:pPr>
            <a:r>
              <a:rPr lang="en-IN"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Camera shutter control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Domestic lights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9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4D144-A1BD-59E1-4907-6DA55CB4FC37}"/>
              </a:ext>
            </a:extLst>
          </p:cNvPr>
          <p:cNvSpPr>
            <a:spLocks noGrp="1"/>
          </p:cNvSpPr>
          <p:nvPr>
            <p:ph idx="1"/>
          </p:nvPr>
        </p:nvSpPr>
        <p:spPr>
          <a:xfrm>
            <a:off x="276837" y="1333851"/>
            <a:ext cx="11417415" cy="897622"/>
          </a:xfrm>
        </p:spPr>
        <p:txBody>
          <a:bodyPr>
            <a:noAutofit/>
          </a:bodyPr>
          <a:lstStyle/>
          <a:p>
            <a:pPr marL="0" lvl="0" indent="0">
              <a:lnSpc>
                <a:spcPct val="100000"/>
              </a:lnSpc>
              <a:spcAft>
                <a:spcPts val="800"/>
              </a:spcAft>
              <a:buNone/>
              <a:tabLst>
                <a:tab pos="457200" algn="l"/>
              </a:tabLst>
            </a:pPr>
            <a:r>
              <a:rPr lang="en-US" sz="3200" dirty="0">
                <a:solidFill>
                  <a:srgbClr val="FF0000"/>
                </a:solidFill>
                <a:latin typeface="Times New Roman" panose="02020603050405020304" pitchFamily="18" charset="0"/>
                <a:cs typeface="Times New Roman" panose="02020603050405020304" pitchFamily="18" charset="0"/>
              </a:rPr>
              <a:t>        </a:t>
            </a:r>
            <a:r>
              <a:rPr lang="en-US" sz="3200" b="1" i="1" dirty="0">
                <a:solidFill>
                  <a:srgbClr val="FF0000"/>
                </a:solidFill>
                <a:latin typeface="Times New Roman" panose="02020603050405020304" pitchFamily="18" charset="0"/>
                <a:cs typeface="Times New Roman" panose="02020603050405020304" pitchFamily="18" charset="0"/>
              </a:rPr>
              <a:t>What if some dust or leaves particulate on sensor???</a:t>
            </a:r>
            <a:endParaRPr lang="en-IN" sz="3200" b="1" i="1" dirty="0">
              <a:solidFill>
                <a:srgbClr val="FF000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010FE0B-5E28-6511-8A9C-2343D0BA4DAA}"/>
              </a:ext>
            </a:extLst>
          </p:cNvPr>
          <p:cNvSpPr txBox="1"/>
          <p:nvPr/>
        </p:nvSpPr>
        <p:spPr>
          <a:xfrm>
            <a:off x="964733" y="2238344"/>
            <a:ext cx="10494627" cy="36625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To avoid the above problem we can upgrade this project to the next level:</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where we can place a thin and strong  glass slab on top of the sensors.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need to clean the surface of the sensor to get the accurate performance of the system.</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this we will place a wiper on top of the glass slab , such that it wipes the glass in particular interval of time.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time interval can be provided by a inbuild clock system such that for every interval of time, the surface area of the glass slab on the sensor will be cleaned.</a:t>
            </a:r>
          </a:p>
          <a:p>
            <a:pPr algn="just"/>
            <a:r>
              <a:rPr lang="en-US" sz="2000" dirty="0"/>
              <a:t>  </a:t>
            </a:r>
          </a:p>
          <a:p>
            <a:endParaRPr lang="en-IN" sz="2000" dirty="0"/>
          </a:p>
        </p:txBody>
      </p:sp>
    </p:spTree>
    <p:extLst>
      <p:ext uri="{BB962C8B-B14F-4D97-AF65-F5344CB8AC3E}">
        <p14:creationId xmlns:p14="http://schemas.microsoft.com/office/powerpoint/2010/main" val="164065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FB1C-6424-1392-6E72-111B95DB19A9}"/>
              </a:ext>
            </a:extLst>
          </p:cNvPr>
          <p:cNvSpPr>
            <a:spLocks noGrp="1"/>
          </p:cNvSpPr>
          <p:nvPr>
            <p:ph type="title"/>
          </p:nvPr>
        </p:nvSpPr>
        <p:spPr>
          <a:xfrm>
            <a:off x="189771" y="260057"/>
            <a:ext cx="11068574" cy="717463"/>
          </a:xfrm>
        </p:spPr>
        <p:txBody>
          <a:bodyPr>
            <a:norm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5753334-6708-01CB-44EE-CF123A98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2191" y="1"/>
            <a:ext cx="939567" cy="1003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7C35B1-10A0-9EFE-E150-D2417FB67B2E}"/>
              </a:ext>
            </a:extLst>
          </p:cNvPr>
          <p:cNvSpPr/>
          <p:nvPr/>
        </p:nvSpPr>
        <p:spPr>
          <a:xfrm>
            <a:off x="0" y="998292"/>
            <a:ext cx="12192000" cy="50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0E4F7C1-80D7-0E58-8FC3-021A9FA351B0}"/>
              </a:ext>
            </a:extLst>
          </p:cNvPr>
          <p:cNvSpPr/>
          <p:nvPr/>
        </p:nvSpPr>
        <p:spPr>
          <a:xfrm>
            <a:off x="0" y="6597943"/>
            <a:ext cx="12192000" cy="260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id="{2A6BBD68-F384-AD41-A488-909727013D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9" t="5538" r="4222" b="5551"/>
          <a:stretch/>
        </p:blipFill>
        <p:spPr bwMode="auto">
          <a:xfrm>
            <a:off x="8186467" y="1906000"/>
            <a:ext cx="3554084" cy="34078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735E39-F1C7-787A-6F0B-12CE0E660E67}"/>
              </a:ext>
            </a:extLst>
          </p:cNvPr>
          <p:cNvSpPr txBox="1"/>
          <p:nvPr/>
        </p:nvSpPr>
        <p:spPr>
          <a:xfrm>
            <a:off x="838200" y="1861881"/>
            <a:ext cx="5053642" cy="800219"/>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By developing this system…..</a:t>
            </a:r>
          </a:p>
          <a:p>
            <a:endParaRPr lang="en-IN" dirty="0"/>
          </a:p>
        </p:txBody>
      </p:sp>
      <p:sp>
        <p:nvSpPr>
          <p:cNvPr id="10" name="TextBox 9">
            <a:extLst>
              <a:ext uri="{FF2B5EF4-FFF2-40B4-BE49-F238E27FC236}">
                <a16:creationId xmlns:a16="http://schemas.microsoft.com/office/drawing/2014/main" id="{467757C5-F8B6-67E6-6E2C-2217D916699F}"/>
              </a:ext>
            </a:extLst>
          </p:cNvPr>
          <p:cNvSpPr txBox="1"/>
          <p:nvPr/>
        </p:nvSpPr>
        <p:spPr>
          <a:xfrm>
            <a:off x="1140904" y="2662100"/>
            <a:ext cx="5914238" cy="18836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reduce the consumption of electricity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need not to worry about the electrical transmission lines.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need of manual work. </a:t>
            </a:r>
          </a:p>
        </p:txBody>
      </p:sp>
    </p:spTree>
    <p:extLst>
      <p:ext uri="{BB962C8B-B14F-4D97-AF65-F5344CB8AC3E}">
        <p14:creationId xmlns:p14="http://schemas.microsoft.com/office/powerpoint/2010/main" val="516423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580</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                SOLAR BASED AUTOMATIC LIGHT  CONTROL SYSTEM(ON/OFF) </vt:lpstr>
      <vt:lpstr>Introduction :</vt:lpstr>
      <vt:lpstr>Problem Statement:</vt:lpstr>
      <vt:lpstr>List of components:</vt:lpstr>
      <vt:lpstr>Block diagram:</vt:lpstr>
      <vt:lpstr>Working principle:</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BASED AUTOMATIC LIGHT  CONTROL SYSTEM(ON/OFF)</dc:title>
  <dc:creator>boggarapu vamsi krishna</dc:creator>
  <cp:lastModifiedBy>boggarapu vamsi krishna</cp:lastModifiedBy>
  <cp:revision>2</cp:revision>
  <dcterms:created xsi:type="dcterms:W3CDTF">2023-11-22T12:34:23Z</dcterms:created>
  <dcterms:modified xsi:type="dcterms:W3CDTF">2023-11-22T17:38:13Z</dcterms:modified>
</cp:coreProperties>
</file>