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1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3" r:id="rId7"/>
    <p:sldId id="274" r:id="rId8"/>
    <p:sldId id="262" r:id="rId9"/>
    <p:sldId id="264" r:id="rId10"/>
    <p:sldId id="265" r:id="rId11"/>
    <p:sldId id="275" r:id="rId12"/>
    <p:sldId id="276" r:id="rId13"/>
    <p:sldId id="277" r:id="rId14"/>
    <p:sldId id="267" r:id="rId15"/>
    <p:sldId id="278" r:id="rId16"/>
    <p:sldId id="266" r:id="rId17"/>
    <p:sldId id="288" r:id="rId18"/>
    <p:sldId id="287" r:id="rId19"/>
    <p:sldId id="282" r:id="rId20"/>
    <p:sldId id="281" r:id="rId21"/>
    <p:sldId id="283" r:id="rId22"/>
    <p:sldId id="284" r:id="rId23"/>
    <p:sldId id="285" r:id="rId24"/>
    <p:sldId id="268" r:id="rId25"/>
    <p:sldId id="289" r:id="rId26"/>
    <p:sldId id="279" r:id="rId27"/>
    <p:sldId id="272" r:id="rId28"/>
    <p:sldId id="286" r:id="rId29"/>
    <p:sldId id="269" r:id="rId30"/>
    <p:sldId id="270" r:id="rId31"/>
    <p:sldId id="271" r:id="rId32"/>
    <p:sldId id="258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Rendering Photorealistic Mountain Terrain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00788"/>
          </a:xfrm>
        </p:spPr>
        <p:txBody>
          <a:bodyPr/>
          <a:lstStyle/>
          <a:p>
            <a:r>
              <a:rPr lang="en-US" dirty="0" smtClean="0"/>
              <a:t>Karteek Mekala</a:t>
            </a:r>
            <a:br>
              <a:rPr lang="en-US" dirty="0" smtClean="0"/>
            </a:br>
            <a:r>
              <a:rPr lang="en-US" dirty="0" smtClean="0"/>
              <a:t>Graduate Student</a:t>
            </a:r>
            <a:br>
              <a:rPr lang="en-US" dirty="0" smtClean="0"/>
            </a:br>
            <a:r>
              <a:rPr lang="en-US" dirty="0" smtClean="0"/>
              <a:t>Department of Computer Science</a:t>
            </a:r>
            <a:br>
              <a:rPr lang="en-US" dirty="0" smtClean="0"/>
            </a:br>
            <a:r>
              <a:rPr lang="en-US" dirty="0" smtClean="0"/>
              <a:t>Rochester Institute of Technology</a:t>
            </a:r>
          </a:p>
          <a:p>
            <a:r>
              <a:rPr lang="en-US" dirty="0" smtClean="0"/>
              <a:t>November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9451" y="2160589"/>
            <a:ext cx="2624551" cy="273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factor</a:t>
            </a:r>
          </a:p>
          <a:p>
            <a:r>
              <a:rPr lang="en-US" dirty="0" smtClean="0"/>
              <a:t>S </a:t>
            </a:r>
            <a:r>
              <a:rPr lang="en-US" dirty="0"/>
              <a:t>= Up </a:t>
            </a:r>
            <a:r>
              <a:rPr lang="en-US" dirty="0" smtClean="0"/>
              <a:t>. N </a:t>
            </a:r>
            <a:r>
              <a:rPr lang="en-US" dirty="0"/>
              <a:t>where,</a:t>
            </a:r>
            <a:br>
              <a:rPr lang="en-US" dirty="0"/>
            </a:br>
            <a:r>
              <a:rPr lang="en-US" dirty="0"/>
              <a:t>S - is the slope factor being calculated</a:t>
            </a:r>
            <a:br>
              <a:rPr lang="en-US" dirty="0"/>
            </a:br>
            <a:r>
              <a:rPr lang="en-US" dirty="0"/>
              <a:t>Up - is the Up vector (0,1,0)</a:t>
            </a:r>
            <a:br>
              <a:rPr lang="en-US" dirty="0"/>
            </a:br>
            <a:r>
              <a:rPr lang="en-US" dirty="0"/>
              <a:t>N – is the normal calculated for the </a:t>
            </a:r>
            <a:r>
              <a:rPr lang="en-US" dirty="0" smtClean="0"/>
              <a:t>vertex</a:t>
            </a:r>
          </a:p>
          <a:p>
            <a:r>
              <a:rPr lang="en-US" dirty="0" smtClean="0"/>
              <a:t>S is used to calculate percentage combination grass</a:t>
            </a:r>
            <a:br>
              <a:rPr lang="en-US" dirty="0" smtClean="0"/>
            </a:br>
            <a:r>
              <a:rPr lang="en-US" dirty="0" smtClean="0"/>
              <a:t>and rock texture</a:t>
            </a:r>
          </a:p>
          <a:p>
            <a:r>
              <a:rPr lang="en-US" dirty="0" smtClean="0"/>
              <a:t>Sea level</a:t>
            </a:r>
          </a:p>
          <a:p>
            <a:pPr lvl="1"/>
            <a:r>
              <a:rPr lang="en-US" dirty="0" smtClean="0"/>
              <a:t>Transition from water to rock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in this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Normal and the up-vector</a:t>
            </a:r>
          </a:p>
          <a:p>
            <a:r>
              <a:rPr lang="en-US" dirty="0" smtClean="0"/>
              <a:t>Normal vector is needed for lighting calculation</a:t>
            </a:r>
          </a:p>
          <a:p>
            <a:r>
              <a:rPr lang="en-US" dirty="0" smtClean="0"/>
              <a:t>Up-vector is required for camera movement</a:t>
            </a:r>
          </a:p>
          <a:p>
            <a:r>
              <a:rPr lang="en-US" dirty="0" smtClean="0"/>
              <a:t>No additional resources such as UV maps are required</a:t>
            </a:r>
          </a:p>
          <a:p>
            <a:r>
              <a:rPr lang="en-US" dirty="0" smtClean="0"/>
              <a:t>Simple and intuitive</a:t>
            </a:r>
          </a:p>
          <a:p>
            <a:r>
              <a:rPr lang="en-US" dirty="0" smtClean="0"/>
              <a:t>Can easily be implemented at the pixel </a:t>
            </a:r>
            <a:r>
              <a:rPr lang="en-US" dirty="0" err="1" smtClean="0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Tri-planar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stretching</a:t>
            </a:r>
          </a:p>
          <a:p>
            <a:r>
              <a:rPr lang="en-US" dirty="0" smtClean="0"/>
              <a:t>Cannot calculate texture mapping in 2 dimensions</a:t>
            </a:r>
          </a:p>
          <a:p>
            <a:r>
              <a:rPr lang="en-US" dirty="0" smtClean="0"/>
              <a:t>Must take into account height</a:t>
            </a:r>
          </a:p>
          <a:p>
            <a:r>
              <a:rPr lang="en-US" dirty="0" smtClean="0"/>
              <a:t>3 phases</a:t>
            </a:r>
          </a:p>
          <a:p>
            <a:pPr lvl="1"/>
            <a:r>
              <a:rPr lang="en-US" dirty="0" smtClean="0"/>
              <a:t>XZ mapping</a:t>
            </a:r>
          </a:p>
          <a:p>
            <a:pPr lvl="1"/>
            <a:r>
              <a:rPr lang="en-US" dirty="0" smtClean="0"/>
              <a:t>XY mapping</a:t>
            </a:r>
          </a:p>
          <a:p>
            <a:pPr lvl="1"/>
            <a:r>
              <a:rPr lang="en-US" dirty="0" smtClean="0"/>
              <a:t>YZ mapping</a:t>
            </a:r>
          </a:p>
          <a:p>
            <a:r>
              <a:rPr lang="en-US" dirty="0" smtClean="0"/>
              <a:t>Slope determines the contribution of each phase (already calculated)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in this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sample thrice – but is still fast</a:t>
            </a:r>
          </a:p>
          <a:p>
            <a:r>
              <a:rPr lang="en-US" dirty="0" smtClean="0"/>
              <a:t>Textures are already loaded into memory</a:t>
            </a:r>
          </a:p>
          <a:p>
            <a:r>
              <a:rPr lang="en-US" dirty="0" smtClean="0"/>
              <a:t>No additional resources/complex computations required</a:t>
            </a:r>
          </a:p>
          <a:p>
            <a:r>
              <a:rPr lang="en-US" dirty="0" smtClean="0"/>
              <a:t>Slope factor has already been calculated</a:t>
            </a:r>
          </a:p>
          <a:p>
            <a:r>
              <a:rPr lang="en-US" dirty="0" smtClean="0"/>
              <a:t>Works well even with extremely steep and extremely flat surfaces</a:t>
            </a:r>
          </a:p>
          <a:p>
            <a:r>
              <a:rPr lang="en-US" dirty="0" smtClean="0"/>
              <a:t>Simple and intuitive</a:t>
            </a:r>
          </a:p>
          <a:p>
            <a:r>
              <a:rPr lang="en-US" dirty="0" smtClean="0"/>
              <a:t>Easily implemented in the pixel </a:t>
            </a:r>
            <a:r>
              <a:rPr lang="en-US" dirty="0" err="1" smtClean="0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 </a:t>
            </a:r>
            <a:r>
              <a:rPr lang="en-US" dirty="0"/>
              <a:t>position (e) – position of the camera</a:t>
            </a:r>
          </a:p>
          <a:p>
            <a:r>
              <a:rPr lang="en-US" dirty="0" smtClean="0"/>
              <a:t>Look-at </a:t>
            </a:r>
            <a:r>
              <a:rPr lang="en-US" dirty="0"/>
              <a:t>position (p) – the position in the 3d world that the camera is focused at</a:t>
            </a:r>
          </a:p>
          <a:p>
            <a:r>
              <a:rPr lang="en-US" dirty="0" smtClean="0"/>
              <a:t>Up </a:t>
            </a:r>
            <a:r>
              <a:rPr lang="en-US" dirty="0"/>
              <a:t>vector (u) – the vector that is up relative to the view </a:t>
            </a:r>
            <a:r>
              <a:rPr lang="en-US" dirty="0" smtClean="0"/>
              <a:t>direction</a:t>
            </a:r>
          </a:p>
          <a:p>
            <a:pPr lvl="0"/>
            <a:r>
              <a:rPr lang="en-US" dirty="0"/>
              <a:t>View direction (v) = (p-e)</a:t>
            </a:r>
          </a:p>
          <a:p>
            <a:pPr lvl="0"/>
            <a:r>
              <a:rPr lang="en-US" dirty="0"/>
              <a:t>Right vector (r) = u X 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forward/back</a:t>
            </a:r>
          </a:p>
          <a:p>
            <a:pPr lvl="1"/>
            <a:r>
              <a:rPr lang="en-US" dirty="0" smtClean="0"/>
              <a:t>Move eye position and the look-at position along the view direction</a:t>
            </a:r>
          </a:p>
          <a:p>
            <a:pPr lvl="1"/>
            <a:r>
              <a:rPr lang="en-US" dirty="0" smtClean="0"/>
              <a:t>Maintain distance between eye and look-at</a:t>
            </a:r>
          </a:p>
          <a:p>
            <a:r>
              <a:rPr lang="en-US" dirty="0" smtClean="0"/>
              <a:t>Yaw</a:t>
            </a:r>
          </a:p>
          <a:p>
            <a:pPr lvl="1"/>
            <a:r>
              <a:rPr lang="en-US" dirty="0" smtClean="0"/>
              <a:t>Rotate look-at position around the axis defined by up-vector and the eye position</a:t>
            </a:r>
          </a:p>
          <a:p>
            <a:pPr lvl="1"/>
            <a:r>
              <a:rPr lang="en-US" dirty="0" smtClean="0"/>
              <a:t>Maintain distance between eye and look-at</a:t>
            </a:r>
          </a:p>
          <a:p>
            <a:r>
              <a:rPr lang="en-US" dirty="0" smtClean="0"/>
              <a:t>Pitch</a:t>
            </a:r>
          </a:p>
          <a:p>
            <a:pPr lvl="1"/>
            <a:r>
              <a:rPr lang="en-US" dirty="0" smtClean="0"/>
              <a:t>Rotate the look-at position around the axis defined by right-vector and the eye position</a:t>
            </a:r>
          </a:p>
          <a:p>
            <a:pPr lvl="1"/>
            <a:r>
              <a:rPr lang="en-US" dirty="0" smtClean="0"/>
              <a:t>Maintain distance between eye and look-at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Cube centered at the camera position</a:t>
            </a:r>
          </a:p>
          <a:p>
            <a:r>
              <a:rPr lang="en-US" dirty="0" smtClean="0"/>
              <a:t>Perception of infinite distance</a:t>
            </a:r>
          </a:p>
          <a:p>
            <a:r>
              <a:rPr lang="en-US" dirty="0" smtClean="0"/>
              <a:t>Must be closer than the far plane</a:t>
            </a:r>
          </a:p>
          <a:p>
            <a:r>
              <a:rPr lang="en-US" dirty="0" smtClean="0"/>
              <a:t>Try to line up direction of light with placement of </a:t>
            </a:r>
            <a:br>
              <a:rPr lang="en-US" dirty="0" smtClean="0"/>
            </a:br>
            <a:r>
              <a:rPr lang="en-US" dirty="0" smtClean="0"/>
              <a:t>sun/moon</a:t>
            </a:r>
          </a:p>
          <a:p>
            <a:pPr lvl="1"/>
            <a:r>
              <a:rPr lang="en-US" dirty="0" smtClean="0"/>
              <a:t>Use a separate sprite for sun/moon (future work)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1433095"/>
            <a:ext cx="2199434" cy="180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3748337"/>
            <a:ext cx="2199434" cy="189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4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Toggling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learnt from previous project</a:t>
            </a:r>
          </a:p>
          <a:p>
            <a:r>
              <a:rPr lang="en-US" dirty="0" smtClean="0"/>
              <a:t>Valuable while developing features in isolation and combination</a:t>
            </a:r>
          </a:p>
          <a:p>
            <a:r>
              <a:rPr lang="en-US" dirty="0" smtClean="0"/>
              <a:t>Extremely valuable while debugging</a:t>
            </a:r>
          </a:p>
          <a:p>
            <a:r>
              <a:rPr lang="en-US" dirty="0" smtClean="0"/>
              <a:t>Great to explain the techniques to a graphics enthusiast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Toggling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20034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01" y="2160589"/>
            <a:ext cx="20288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68" y="2160589"/>
            <a:ext cx="1918758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00975"/>
            <a:ext cx="2003425" cy="17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01" y="4100975"/>
            <a:ext cx="2028825" cy="17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69" y="4095750"/>
            <a:ext cx="1918758" cy="1787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9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 Initialization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87602" y="1930400"/>
            <a:ext cx="5486400" cy="39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Height-map Generation</a:t>
            </a:r>
          </a:p>
          <a:p>
            <a:r>
              <a:rPr lang="en-US" dirty="0" smtClean="0"/>
              <a:t>Rendering Techniques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60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DirectX interface setup</a:t>
            </a:r>
          </a:p>
          <a:p>
            <a:pPr lvl="1"/>
            <a:r>
              <a:rPr lang="en-US" dirty="0" smtClean="0"/>
              <a:t>Create device and swap chain</a:t>
            </a:r>
          </a:p>
          <a:p>
            <a:pPr lvl="1"/>
            <a:r>
              <a:rPr lang="en-US" dirty="0" smtClean="0"/>
              <a:t>Setup Back buffer</a:t>
            </a:r>
          </a:p>
          <a:p>
            <a:pPr lvl="1"/>
            <a:r>
              <a:rPr lang="en-US" dirty="0" smtClean="0"/>
              <a:t>Setup Rasterizer</a:t>
            </a:r>
          </a:p>
          <a:p>
            <a:pPr lvl="1"/>
            <a:r>
              <a:rPr lang="en-US" dirty="0" smtClean="0"/>
              <a:t>Setup Viewport</a:t>
            </a:r>
          </a:p>
          <a:p>
            <a:r>
              <a:rPr lang="en-US" dirty="0" smtClean="0"/>
              <a:t>Preparing for the render loop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Load Textures</a:t>
            </a:r>
          </a:p>
          <a:p>
            <a:pPr lvl="1"/>
            <a:r>
              <a:rPr lang="en-US" dirty="0" smtClean="0"/>
              <a:t>Initialize Lighting parameters</a:t>
            </a:r>
          </a:p>
          <a:p>
            <a:pPr lvl="1"/>
            <a:r>
              <a:rPr lang="en-US" dirty="0" smtClean="0"/>
              <a:t>Load Vertex buffer</a:t>
            </a:r>
          </a:p>
          <a:p>
            <a:pPr lvl="1"/>
            <a:r>
              <a:rPr lang="en-US" dirty="0" smtClean="0"/>
              <a:t>Load Index buffer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07833" y="609600"/>
            <a:ext cx="4269872" cy="60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Loop</a:t>
            </a:r>
          </a:p>
          <a:p>
            <a:pPr lvl="1"/>
            <a:r>
              <a:rPr lang="en-US" dirty="0" smtClean="0"/>
              <a:t>Message queue</a:t>
            </a:r>
          </a:p>
          <a:p>
            <a:pPr lvl="1"/>
            <a:r>
              <a:rPr lang="en-US" dirty="0" smtClean="0"/>
              <a:t>Input Processing</a:t>
            </a:r>
          </a:p>
          <a:p>
            <a:pPr lvl="1"/>
            <a:r>
              <a:rPr lang="en-US" dirty="0" smtClean="0"/>
              <a:t>Render frame</a:t>
            </a:r>
          </a:p>
          <a:p>
            <a:pPr lvl="1"/>
            <a:r>
              <a:rPr lang="en-US" dirty="0" smtClean="0"/>
              <a:t>Profiling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57645" y="128479"/>
            <a:ext cx="5486400" cy="65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Frame</a:t>
            </a:r>
          </a:p>
          <a:p>
            <a:pPr lvl="1"/>
            <a:r>
              <a:rPr lang="en-US" dirty="0" smtClean="0"/>
              <a:t>Update scene</a:t>
            </a:r>
          </a:p>
          <a:p>
            <a:pPr lvl="1"/>
            <a:r>
              <a:rPr lang="en-US" dirty="0" smtClean="0"/>
              <a:t>Clear Render Target</a:t>
            </a:r>
          </a:p>
          <a:p>
            <a:pPr lvl="1"/>
            <a:r>
              <a:rPr lang="en-US" dirty="0" smtClean="0"/>
              <a:t>Set active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Set active vertex buffer</a:t>
            </a:r>
          </a:p>
          <a:p>
            <a:pPr lvl="1"/>
            <a:r>
              <a:rPr lang="en-US" dirty="0" smtClean="0"/>
              <a:t>Set active index buffer</a:t>
            </a:r>
          </a:p>
          <a:p>
            <a:pPr lvl="1"/>
            <a:r>
              <a:rPr lang="en-US" dirty="0" smtClean="0"/>
              <a:t>Draw calls</a:t>
            </a:r>
          </a:p>
          <a:p>
            <a:pPr lvl="1"/>
            <a:r>
              <a:rPr lang="en-US" dirty="0" smtClean="0"/>
              <a:t>Profiling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41675" y="414069"/>
            <a:ext cx="4797030" cy="61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19887" y="2160589"/>
            <a:ext cx="5486400" cy="33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r>
              <a:rPr lang="en-US" dirty="0" smtClean="0"/>
              <a:t>Windows 8.1 SDK</a:t>
            </a:r>
          </a:p>
          <a:p>
            <a:r>
              <a:rPr lang="en-US" dirty="0" smtClean="0"/>
              <a:t>DirectX 11 SDK</a:t>
            </a:r>
          </a:p>
          <a:p>
            <a:r>
              <a:rPr lang="en-US" dirty="0" err="1" smtClean="0"/>
              <a:t>DirectXTK</a:t>
            </a:r>
            <a:endParaRPr lang="en-US" dirty="0" smtClean="0"/>
          </a:p>
          <a:p>
            <a:r>
              <a:rPr lang="en-US" dirty="0" smtClean="0"/>
              <a:t>Visual Studio 2013</a:t>
            </a:r>
          </a:p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GitExtentions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from </a:t>
            </a:r>
            <a:r>
              <a:rPr lang="en-US" dirty="0" smtClean="0"/>
              <a:t>using modern Graphics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Fixed </a:t>
            </a:r>
            <a:r>
              <a:rPr lang="en-US" dirty="0" err="1" smtClean="0"/>
              <a:t>shader</a:t>
            </a:r>
            <a:r>
              <a:rPr lang="en-US" dirty="0" smtClean="0"/>
              <a:t> pipeline vs DirectX 11 </a:t>
            </a:r>
            <a:r>
              <a:rPr lang="en-US" dirty="0" err="1" smtClean="0"/>
              <a:t>shader</a:t>
            </a:r>
            <a:r>
              <a:rPr lang="en-US" dirty="0" smtClean="0"/>
              <a:t> pipeline</a:t>
            </a:r>
          </a:p>
          <a:p>
            <a:r>
              <a:rPr lang="en-US" dirty="0" smtClean="0"/>
              <a:t>Vertex buffers and Index Buffers</a:t>
            </a:r>
          </a:p>
          <a:p>
            <a:r>
              <a:rPr lang="en-US" dirty="0" smtClean="0"/>
              <a:t>CPU vs GPU computation power</a:t>
            </a:r>
          </a:p>
          <a:p>
            <a:r>
              <a:rPr lang="en-US" dirty="0" smtClean="0"/>
              <a:t>Performance Gains</a:t>
            </a:r>
          </a:p>
          <a:p>
            <a:pPr lvl="1"/>
            <a:r>
              <a:rPr lang="en-US" dirty="0" smtClean="0"/>
              <a:t>Unable to achieve 60fps in original implementation</a:t>
            </a:r>
          </a:p>
          <a:p>
            <a:pPr lvl="1"/>
            <a:r>
              <a:rPr lang="en-US" dirty="0" smtClean="0"/>
              <a:t>Enough spare time to incorporate into much larger projects with this implementation</a:t>
            </a:r>
          </a:p>
          <a:p>
            <a:r>
              <a:rPr lang="en-US" dirty="0" smtClean="0"/>
              <a:t>No more keeping track of current “state” and matrix operations</a:t>
            </a:r>
          </a:p>
          <a:p>
            <a:r>
              <a:rPr lang="en-US" dirty="0" smtClean="0"/>
              <a:t>Development Tools</a:t>
            </a:r>
          </a:p>
          <a:p>
            <a:pPr lvl="1"/>
            <a:r>
              <a:rPr lang="en-US" dirty="0" smtClean="0"/>
              <a:t>Visual Studio Editor and Debugger</a:t>
            </a:r>
          </a:p>
          <a:p>
            <a:pPr lvl="1"/>
            <a:r>
              <a:rPr lang="en-US" dirty="0" smtClean="0"/>
              <a:t>Visual Studio Graphics </a:t>
            </a:r>
            <a:r>
              <a:rPr lang="en-US" dirty="0" smtClean="0"/>
              <a:t>Debugger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sync enabled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18" y="2633490"/>
            <a:ext cx="2781300" cy="293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0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sync disabled</a:t>
            </a:r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98" y="2654445"/>
            <a:ext cx="2720340" cy="2893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6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Small frame time</a:t>
            </a:r>
          </a:p>
          <a:p>
            <a:pPr lvl="2"/>
            <a:r>
              <a:rPr lang="en-US" dirty="0" smtClean="0"/>
              <a:t>Update + Render of Skybox and terrain together takes &lt; 0.008ms</a:t>
            </a:r>
          </a:p>
          <a:p>
            <a:pPr lvl="2"/>
            <a:r>
              <a:rPr lang="en-US" dirty="0" smtClean="0"/>
              <a:t>Majority of the frame time can be utilized to implement complex and/or interactive scenes</a:t>
            </a:r>
          </a:p>
          <a:p>
            <a:pPr lvl="1"/>
            <a:r>
              <a:rPr lang="en-US" dirty="0" smtClean="0"/>
              <a:t>Small memory footprint </a:t>
            </a:r>
          </a:p>
          <a:p>
            <a:pPr lvl="2"/>
            <a:r>
              <a:rPr lang="en-US" dirty="0" smtClean="0"/>
              <a:t>Buffers together are in the range &lt; 2MB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additional resources used for texturing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Sharp Transitions</a:t>
            </a:r>
          </a:p>
          <a:p>
            <a:pPr lvl="1"/>
            <a:r>
              <a:rPr lang="en-US" dirty="0" smtClean="0"/>
              <a:t>Had to play with height generation parameters and smoothing</a:t>
            </a:r>
          </a:p>
          <a:p>
            <a:r>
              <a:rPr lang="en-US" dirty="0" smtClean="0"/>
              <a:t>Texture Stretching</a:t>
            </a:r>
          </a:p>
          <a:p>
            <a:pPr lvl="1"/>
            <a:r>
              <a:rPr lang="en-US" dirty="0" smtClean="0"/>
              <a:t>Tri-planar texture mapping</a:t>
            </a:r>
          </a:p>
          <a:p>
            <a:r>
              <a:rPr lang="en-US" dirty="0" smtClean="0"/>
              <a:t>Sea Level Transition</a:t>
            </a:r>
          </a:p>
          <a:p>
            <a:pPr lvl="1"/>
            <a:r>
              <a:rPr lang="en-US" dirty="0" smtClean="0"/>
              <a:t>Interpolating texture mapping between water and land</a:t>
            </a:r>
          </a:p>
          <a:p>
            <a:r>
              <a:rPr lang="en-US" dirty="0" smtClean="0"/>
              <a:t>Clipping</a:t>
            </a:r>
          </a:p>
          <a:p>
            <a:pPr lvl="1"/>
            <a:r>
              <a:rPr lang="en-US" dirty="0" smtClean="0"/>
              <a:t>Skybox vs Far-plane</a:t>
            </a:r>
          </a:p>
          <a:p>
            <a:pPr lvl="1"/>
            <a:r>
              <a:rPr lang="en-US" dirty="0" smtClean="0"/>
              <a:t>Collision detection ( future work )</a:t>
            </a:r>
          </a:p>
          <a:p>
            <a:r>
              <a:rPr lang="en-US" dirty="0" smtClean="0"/>
              <a:t>Skybox Edges</a:t>
            </a:r>
          </a:p>
          <a:p>
            <a:pPr lvl="1"/>
            <a:r>
              <a:rPr lang="en-US" dirty="0" smtClean="0"/>
              <a:t>Matching choice of skybox and water texture</a:t>
            </a:r>
          </a:p>
          <a:p>
            <a:pPr lvl="1"/>
            <a:r>
              <a:rPr lang="en-US" dirty="0" smtClean="0"/>
              <a:t>Bounds to the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map generation</a:t>
            </a:r>
          </a:p>
          <a:p>
            <a:r>
              <a:rPr lang="en-US" dirty="0" smtClean="0"/>
              <a:t>Tessellation</a:t>
            </a:r>
          </a:p>
          <a:p>
            <a:r>
              <a:rPr lang="en-US" dirty="0" smtClean="0"/>
              <a:t>Lighting</a:t>
            </a:r>
          </a:p>
          <a:p>
            <a:r>
              <a:rPr lang="en-US" dirty="0" smtClean="0"/>
              <a:t>Texturing</a:t>
            </a:r>
          </a:p>
          <a:p>
            <a:r>
              <a:rPr lang="en-US" dirty="0" smtClean="0"/>
              <a:t>Skybox</a:t>
            </a:r>
          </a:p>
          <a:p>
            <a:r>
              <a:rPr lang="en-US" dirty="0" smtClean="0"/>
              <a:t>Camera Controls</a:t>
            </a:r>
          </a:p>
          <a:p>
            <a:r>
              <a:rPr lang="en-US" dirty="0" smtClean="0"/>
              <a:t>Performance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 and intuitive techniques that can be examined in isolation</a:t>
            </a:r>
          </a:p>
          <a:p>
            <a:r>
              <a:rPr lang="en-US" dirty="0" smtClean="0"/>
              <a:t>Recap of texturing techniques gains</a:t>
            </a:r>
          </a:p>
          <a:p>
            <a:r>
              <a:rPr lang="en-US" dirty="0" smtClean="0"/>
              <a:t>Advantages of height map generation</a:t>
            </a:r>
          </a:p>
          <a:p>
            <a:r>
              <a:rPr lang="en-US" dirty="0" smtClean="0"/>
              <a:t>Gains observed in performance statistics</a:t>
            </a:r>
            <a:endParaRPr lang="en-US" dirty="0"/>
          </a:p>
          <a:p>
            <a:pPr lvl="1"/>
            <a:r>
              <a:rPr lang="en-US" dirty="0" smtClean="0"/>
              <a:t>Frame time</a:t>
            </a:r>
          </a:p>
          <a:p>
            <a:pPr lvl="1"/>
            <a:r>
              <a:rPr lang="en-US" dirty="0" smtClean="0"/>
              <a:t>Buffer sizes</a:t>
            </a:r>
          </a:p>
          <a:p>
            <a:r>
              <a:rPr lang="en-US" dirty="0" smtClean="0"/>
              <a:t>Candidate for integration into larger projects</a:t>
            </a:r>
          </a:p>
          <a:p>
            <a:r>
              <a:rPr lang="en-US" dirty="0" smtClean="0"/>
              <a:t>Importance of feature toggling</a:t>
            </a:r>
          </a:p>
          <a:p>
            <a:r>
              <a:rPr lang="en-US" dirty="0" smtClean="0"/>
              <a:t>Understanding contribution of each stage</a:t>
            </a:r>
          </a:p>
          <a:p>
            <a:r>
              <a:rPr lang="en-US" dirty="0" smtClean="0"/>
              <a:t>Benefits of DirectX 11</a:t>
            </a:r>
          </a:p>
          <a:p>
            <a:r>
              <a:rPr lang="en-US" dirty="0" smtClean="0"/>
              <a:t>Great for explaining techniques to a graphics enthusiast</a:t>
            </a:r>
          </a:p>
        </p:txBody>
      </p:sp>
    </p:spTree>
    <p:extLst>
      <p:ext uri="{BB962C8B-B14F-4D97-AF65-F5344CB8AC3E}">
        <p14:creationId xmlns:p14="http://schemas.microsoft.com/office/powerpoint/2010/main" val="109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 Mapping</a:t>
            </a:r>
          </a:p>
          <a:p>
            <a:r>
              <a:rPr lang="en-US" dirty="0" smtClean="0"/>
              <a:t>Tessellation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Terrain Editor</a:t>
            </a:r>
          </a:p>
          <a:p>
            <a:r>
              <a:rPr lang="en-US" dirty="0" smtClean="0"/>
              <a:t>Ocean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Segue </a:t>
            </a:r>
            <a:r>
              <a:rPr lang="en-US" dirty="0" smtClean="0"/>
              <a:t>to Game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‘w’ – Move camera forward</a:t>
            </a:r>
          </a:p>
          <a:p>
            <a:pPr lvl="0"/>
            <a:r>
              <a:rPr lang="en-US" dirty="0"/>
              <a:t>‘s’ – Move camera back</a:t>
            </a:r>
          </a:p>
          <a:p>
            <a:pPr lvl="0"/>
            <a:r>
              <a:rPr lang="en-US" dirty="0"/>
              <a:t>‘a’ – Yaw camera left</a:t>
            </a:r>
          </a:p>
          <a:p>
            <a:pPr lvl="0"/>
            <a:r>
              <a:rPr lang="en-US" dirty="0"/>
              <a:t>‘d’ – Yaw camera right</a:t>
            </a:r>
          </a:p>
          <a:p>
            <a:pPr lvl="0"/>
            <a:r>
              <a:rPr lang="en-US" dirty="0"/>
              <a:t>‘e’ – Pitch camera up</a:t>
            </a:r>
          </a:p>
          <a:p>
            <a:pPr lvl="0"/>
            <a:r>
              <a:rPr lang="en-US" dirty="0"/>
              <a:t>‘c’ – Pitch camera down</a:t>
            </a:r>
          </a:p>
          <a:p>
            <a:pPr lvl="0"/>
            <a:r>
              <a:rPr lang="en-US" dirty="0"/>
              <a:t>‘k’ –Screen shot</a:t>
            </a:r>
          </a:p>
          <a:p>
            <a:pPr lvl="0"/>
            <a:r>
              <a:rPr lang="en-US" dirty="0"/>
              <a:t>‘l’ – Toggle Lighting</a:t>
            </a:r>
          </a:p>
          <a:p>
            <a:pPr lvl="0"/>
            <a:r>
              <a:rPr lang="en-US" dirty="0"/>
              <a:t>‘m’ – Toggle wire-mesh</a:t>
            </a:r>
          </a:p>
          <a:p>
            <a:pPr lvl="0"/>
            <a:r>
              <a:rPr lang="en-US" dirty="0"/>
              <a:t>‘t’ – Toggle texturing</a:t>
            </a:r>
          </a:p>
          <a:p>
            <a:pPr lvl="0"/>
            <a:r>
              <a:rPr lang="en-US" dirty="0"/>
              <a:t>‘1’ – Toggle terrain</a:t>
            </a:r>
          </a:p>
          <a:p>
            <a:pPr lvl="0"/>
            <a:r>
              <a:rPr lang="en-US" dirty="0"/>
              <a:t>‘2’ – Toggle skybox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24206" y="2709808"/>
            <a:ext cx="807432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Font typeface="Wingdings 3" charset="2"/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Font typeface="Wingdings 3" charset="2"/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Font typeface="Wingdings 3" charset="2"/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 algn="ctr">
              <a:buFont typeface="Wingdings 3" charset="2"/>
              <a:buNone/>
            </a:pP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THANK YOU !</a:t>
            </a:r>
          </a:p>
          <a:p>
            <a:pPr marL="0" indent="0" algn="ctr">
              <a:buFont typeface="Wingdings 3" charset="2"/>
              <a:buNone/>
            </a:pPr>
            <a:r>
              <a:rPr lang="en-US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Karteek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Mekala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25" y="1270000"/>
            <a:ext cx="250317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6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Carpenter – “Computer Rendering of Fractal Curves and Surfaces” 1979-80</a:t>
            </a:r>
          </a:p>
          <a:p>
            <a:r>
              <a:rPr lang="en-US" dirty="0" smtClean="0"/>
              <a:t>Diamond Square Recursive Subdivision</a:t>
            </a:r>
          </a:p>
        </p:txBody>
      </p:sp>
      <p:pic>
        <p:nvPicPr>
          <p:cNvPr id="1026" name="Picture 2" descr="http://www.cs.rit.edu/~kkm6815/cg2/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69" y="3658062"/>
            <a:ext cx="8572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.rit.edu/~kkm6815/cg2/clip_image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60" y="3696162"/>
            <a:ext cx="8382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.rit.edu/~kkm6815/cg2/clip_image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54" y="3658062"/>
            <a:ext cx="847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.rit.edu/~kkm6815/cg2/clip_image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73" y="3640644"/>
            <a:ext cx="94297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Height-map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 Generation</a:t>
            </a:r>
          </a:p>
          <a:p>
            <a:endParaRPr lang="en-US" dirty="0" smtClean="0"/>
          </a:p>
        </p:txBody>
      </p:sp>
      <p:pic>
        <p:nvPicPr>
          <p:cNvPr id="4" name="Picture 3" descr="http://freespace.virgin.net/hugo.elias/models/noise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68" y="2815100"/>
            <a:ext cx="27051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freespace.virgin.net/hugo.elias/models/noise2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758592"/>
            <a:ext cx="27527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freespace.virgin.net/hugo.elias/models/noise_a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68" y="4755486"/>
            <a:ext cx="12192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freespace.virgin.net/hugo.elias/models/noise_b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23" y="4717386"/>
            <a:ext cx="126746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://freespace.virgin.net/hugo.elias/models/noise_c.gi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99" y="4737078"/>
            <a:ext cx="124333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://freespace.virgin.net/hugo.elias/models/noise_d.gif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45" y="4706908"/>
            <a:ext cx="1295400" cy="101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8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 Generation</a:t>
            </a:r>
            <a:endParaRPr lang="en-US" dirty="0"/>
          </a:p>
        </p:txBody>
      </p:sp>
      <p:pic>
        <p:nvPicPr>
          <p:cNvPr id="4" name="Picture 3" descr="http://freespace.virgin.net/hugo.elias/models/perlin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41" y="3148475"/>
            <a:ext cx="24384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7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 generation – Good for parallel programming</a:t>
            </a:r>
          </a:p>
          <a:p>
            <a:r>
              <a:rPr lang="en-US" dirty="0" smtClean="0"/>
              <a:t>Save the generated height map </a:t>
            </a:r>
          </a:p>
          <a:p>
            <a:pPr lvl="1"/>
            <a:r>
              <a:rPr lang="en-US" dirty="0" smtClean="0"/>
              <a:t>Avoid run time calculation</a:t>
            </a:r>
          </a:p>
          <a:p>
            <a:pPr lvl="1"/>
            <a:r>
              <a:rPr lang="en-US" dirty="0" smtClean="0"/>
              <a:t>Can use bitmap compression techniques if needed</a:t>
            </a:r>
          </a:p>
          <a:p>
            <a:r>
              <a:rPr lang="en-US" dirty="0" smtClean="0"/>
              <a:t>Control of the roughness/smoothness of the height-map is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Convert the height map into triangles</a:t>
                </a:r>
              </a:p>
              <a:p>
                <a:r>
                  <a:rPr lang="en-US" dirty="0" smtClean="0"/>
                  <a:t>Grid of M*N rectangles – divided into 2 triangles each</a:t>
                </a:r>
              </a:p>
              <a:p>
                <a:r>
                  <a:rPr lang="en-US" dirty="0" smtClean="0"/>
                  <a:t>Use of index buffer</a:t>
                </a:r>
              </a:p>
              <a:p>
                <a:r>
                  <a:rPr lang="en-US" dirty="0" smtClean="0"/>
                  <a:t>Render wire-mesh</a:t>
                </a:r>
              </a:p>
              <a:p>
                <a:r>
                  <a:rPr lang="en-US" dirty="0" smtClean="0"/>
                  <a:t>Calculating </a:t>
                </a:r>
                <a:r>
                  <a:rPr lang="en-US" dirty="0" err="1" smtClean="0"/>
                  <a:t>Normals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Tessellation </a:t>
                </a:r>
                <a:r>
                  <a:rPr lang="en-US" dirty="0" err="1" smtClean="0"/>
                  <a:t>shader</a:t>
                </a:r>
                <a:r>
                  <a:rPr lang="en-US" dirty="0" smtClean="0"/>
                  <a:t> ( future work 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577" y="2160589"/>
            <a:ext cx="20034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77" y="4100975"/>
            <a:ext cx="2028825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7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 err="1" smtClean="0"/>
              <a:t>shader</a:t>
            </a:r>
            <a:r>
              <a:rPr lang="en-US" dirty="0" smtClean="0"/>
              <a:t> pipelines vs </a:t>
            </a:r>
            <a:r>
              <a:rPr lang="en-US" dirty="0" smtClean="0"/>
              <a:t>programmable </a:t>
            </a:r>
            <a:r>
              <a:rPr lang="en-US" dirty="0" err="1" smtClean="0"/>
              <a:t>shader</a:t>
            </a:r>
            <a:r>
              <a:rPr lang="en-US" dirty="0" smtClean="0"/>
              <a:t> pipeline</a:t>
            </a:r>
          </a:p>
          <a:p>
            <a:r>
              <a:rPr lang="en-US" dirty="0" smtClean="0"/>
              <a:t>Ambient Light</a:t>
            </a:r>
          </a:p>
          <a:p>
            <a:r>
              <a:rPr lang="en-US" dirty="0" smtClean="0"/>
              <a:t>Diffuse Light</a:t>
            </a:r>
          </a:p>
          <a:p>
            <a:r>
              <a:rPr lang="en-US" dirty="0" smtClean="0"/>
              <a:t>Single source – directional light</a:t>
            </a:r>
          </a:p>
          <a:p>
            <a:r>
              <a:rPr lang="en-US" dirty="0" smtClean="0"/>
              <a:t>Calculated at the pixel </a:t>
            </a:r>
            <a:r>
              <a:rPr lang="en-US" dirty="0" err="1" smtClean="0"/>
              <a:t>shader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82" y="2813634"/>
            <a:ext cx="2877820" cy="225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9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1090</TotalTime>
  <Words>900</Words>
  <Application>Microsoft Office PowerPoint</Application>
  <PresentationFormat>Widescreen</PresentationFormat>
  <Paragraphs>222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Cooper Black</vt:lpstr>
      <vt:lpstr>Trebuchet MS</vt:lpstr>
      <vt:lpstr>Wingdings 3</vt:lpstr>
      <vt:lpstr>Facet</vt:lpstr>
      <vt:lpstr>Rendering Photorealistic Mountain Terrain</vt:lpstr>
      <vt:lpstr>Agenda</vt:lpstr>
      <vt:lpstr>Overview</vt:lpstr>
      <vt:lpstr>Height map generation</vt:lpstr>
      <vt:lpstr>Height-map Generation</vt:lpstr>
      <vt:lpstr>Height map generation</vt:lpstr>
      <vt:lpstr>Learning here</vt:lpstr>
      <vt:lpstr>Tessellation</vt:lpstr>
      <vt:lpstr>Lighting</vt:lpstr>
      <vt:lpstr>Texturing</vt:lpstr>
      <vt:lpstr>Gains in this technique</vt:lpstr>
      <vt:lpstr>Tri-planar mapping</vt:lpstr>
      <vt:lpstr>Gains in this technique</vt:lpstr>
      <vt:lpstr>Camera Controls</vt:lpstr>
      <vt:lpstr>Camera controls</vt:lpstr>
      <vt:lpstr>Skybox</vt:lpstr>
      <vt:lpstr>Feature Toggling</vt:lpstr>
      <vt:lpstr>Feature Toggling</vt:lpstr>
      <vt:lpstr>Implementation</vt:lpstr>
      <vt:lpstr>Implementation</vt:lpstr>
      <vt:lpstr>Implementation</vt:lpstr>
      <vt:lpstr>Implementation</vt:lpstr>
      <vt:lpstr>Implementation</vt:lpstr>
      <vt:lpstr>Technology</vt:lpstr>
      <vt:lpstr>Gains from using modern Graphics API</vt:lpstr>
      <vt:lpstr>Performance Statistics</vt:lpstr>
      <vt:lpstr>Performance Statistics</vt:lpstr>
      <vt:lpstr>Performance Statistics</vt:lpstr>
      <vt:lpstr>Challenges</vt:lpstr>
      <vt:lpstr>Conclusion</vt:lpstr>
      <vt:lpstr>Future Enhancements</vt:lpstr>
      <vt:lpstr>Demo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Photorealistic Mountain Terrain</dc:title>
  <dc:creator>Karteek Kumar Mekala</dc:creator>
  <cp:lastModifiedBy>Karteek Kumar Mekala</cp:lastModifiedBy>
  <cp:revision>25</cp:revision>
  <dcterms:created xsi:type="dcterms:W3CDTF">2014-11-07T05:13:00Z</dcterms:created>
  <dcterms:modified xsi:type="dcterms:W3CDTF">2014-11-10T15:25:39Z</dcterms:modified>
</cp:coreProperties>
</file>