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 bookmarkIdSeed="1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73" r:id="rId7"/>
    <p:sldId id="274" r:id="rId8"/>
    <p:sldId id="262" r:id="rId9"/>
    <p:sldId id="264" r:id="rId10"/>
    <p:sldId id="265" r:id="rId11"/>
    <p:sldId id="275" r:id="rId12"/>
    <p:sldId id="276" r:id="rId13"/>
    <p:sldId id="277" r:id="rId14"/>
    <p:sldId id="267" r:id="rId15"/>
    <p:sldId id="278" r:id="rId16"/>
    <p:sldId id="266" r:id="rId17"/>
    <p:sldId id="288" r:id="rId18"/>
    <p:sldId id="287" r:id="rId19"/>
    <p:sldId id="282" r:id="rId20"/>
    <p:sldId id="281" r:id="rId21"/>
    <p:sldId id="283" r:id="rId22"/>
    <p:sldId id="284" r:id="rId23"/>
    <p:sldId id="285" r:id="rId24"/>
    <p:sldId id="268" r:id="rId25"/>
    <p:sldId id="289" r:id="rId26"/>
    <p:sldId id="279" r:id="rId27"/>
    <p:sldId id="272" r:id="rId28"/>
    <p:sldId id="286" r:id="rId29"/>
    <p:sldId id="269" r:id="rId30"/>
    <p:sldId id="270" r:id="rId31"/>
    <p:sldId id="271" r:id="rId32"/>
    <p:sldId id="258" r:id="rId33"/>
    <p:sldId id="280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41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7" Type="http://schemas.openxmlformats.org/officeDocument/2006/relationships/image" Target="../media/image10.gif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gif"/><Relationship Id="rId5" Type="http://schemas.openxmlformats.org/officeDocument/2006/relationships/image" Target="../media/image8.gif"/><Relationship Id="rId4" Type="http://schemas.openxmlformats.org/officeDocument/2006/relationships/image" Target="../media/image7.gi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Rendering Photorealistic Mountain Terrain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900788"/>
          </a:xfrm>
        </p:spPr>
        <p:txBody>
          <a:bodyPr/>
          <a:lstStyle/>
          <a:p>
            <a:r>
              <a:rPr lang="en-US" dirty="0" smtClean="0"/>
              <a:t>Karteek Mekala</a:t>
            </a:r>
            <a:br>
              <a:rPr lang="en-US" dirty="0" smtClean="0"/>
            </a:br>
            <a:r>
              <a:rPr lang="en-US" dirty="0" smtClean="0"/>
              <a:t>Graduate Student</a:t>
            </a:r>
            <a:br>
              <a:rPr lang="en-US" dirty="0" smtClean="0"/>
            </a:br>
            <a:r>
              <a:rPr lang="en-US" dirty="0" smtClean="0"/>
              <a:t>Department of Computer Science</a:t>
            </a:r>
            <a:br>
              <a:rPr lang="en-US" dirty="0" smtClean="0"/>
            </a:br>
            <a:r>
              <a:rPr lang="en-US" dirty="0" smtClean="0"/>
              <a:t>Rochester Institute of Technology</a:t>
            </a:r>
          </a:p>
          <a:p>
            <a:r>
              <a:rPr lang="en-US" dirty="0" smtClean="0"/>
              <a:t>November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56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Texturing</a:t>
            </a:r>
            <a:endParaRPr lang="en-US" dirty="0"/>
          </a:p>
        </p:txBody>
      </p:sp>
      <p:pic>
        <p:nvPicPr>
          <p:cNvPr id="6" name="Content Placeholder 3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49451" y="2160589"/>
            <a:ext cx="2624551" cy="273058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 = Up </a:t>
            </a:r>
            <a:r>
              <a:rPr lang="en-US" dirty="0" smtClean="0"/>
              <a:t>. N </a:t>
            </a:r>
            <a:r>
              <a:rPr lang="en-US" dirty="0"/>
              <a:t>where,</a:t>
            </a:r>
            <a:br>
              <a:rPr lang="en-US" dirty="0"/>
            </a:br>
            <a:r>
              <a:rPr lang="en-US" dirty="0"/>
              <a:t>S - is the slope factor being calculated</a:t>
            </a:r>
            <a:br>
              <a:rPr lang="en-US" dirty="0"/>
            </a:br>
            <a:r>
              <a:rPr lang="en-US" dirty="0"/>
              <a:t>Up - is the Up vector (0,1,0)</a:t>
            </a:r>
            <a:br>
              <a:rPr lang="en-US" dirty="0"/>
            </a:br>
            <a:r>
              <a:rPr lang="en-US" dirty="0"/>
              <a:t>N – is the normal calculated for the </a:t>
            </a:r>
            <a:r>
              <a:rPr lang="en-US" dirty="0" smtClean="0"/>
              <a:t>vertex</a:t>
            </a:r>
          </a:p>
          <a:p>
            <a:r>
              <a:rPr lang="en-US" dirty="0" smtClean="0"/>
              <a:t>S is used to calculate percentage combination grass</a:t>
            </a:r>
            <a:br>
              <a:rPr lang="en-US" dirty="0" smtClean="0"/>
            </a:br>
            <a:r>
              <a:rPr lang="en-US" dirty="0" smtClean="0"/>
              <a:t>and rock texture</a:t>
            </a:r>
          </a:p>
          <a:p>
            <a:r>
              <a:rPr lang="en-US" dirty="0" smtClean="0"/>
              <a:t>Sea level</a:t>
            </a:r>
          </a:p>
          <a:p>
            <a:pPr lvl="1"/>
            <a:r>
              <a:rPr lang="en-US" dirty="0" smtClean="0"/>
              <a:t>Transition from water to rock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251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Gains in this technique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Uses the Normal and the up-vector</a:t>
            </a:r>
          </a:p>
          <a:p>
            <a:r>
              <a:rPr lang="en-US" dirty="0" smtClean="0"/>
              <a:t>Normal vector is needed for lighting calculation</a:t>
            </a:r>
          </a:p>
          <a:p>
            <a:r>
              <a:rPr lang="en-US" dirty="0" smtClean="0"/>
              <a:t>Up-vector is required for camera movement</a:t>
            </a:r>
          </a:p>
          <a:p>
            <a:r>
              <a:rPr lang="en-US" dirty="0" smtClean="0"/>
              <a:t>No additional resources such as UV maps are required</a:t>
            </a:r>
          </a:p>
          <a:p>
            <a:r>
              <a:rPr lang="en-US" dirty="0" smtClean="0"/>
              <a:t>Simple and intuitive</a:t>
            </a:r>
          </a:p>
          <a:p>
            <a:r>
              <a:rPr lang="en-US" dirty="0" smtClean="0"/>
              <a:t>Can easily be implemented at the pixel </a:t>
            </a:r>
            <a:r>
              <a:rPr lang="en-US" dirty="0" err="1" smtClean="0"/>
              <a:t>shader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263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Tri-planar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Image stretching</a:t>
            </a:r>
          </a:p>
          <a:p>
            <a:r>
              <a:rPr lang="en-US" dirty="0" smtClean="0"/>
              <a:t>Cannot calculate texture mapping in 2 dimensions</a:t>
            </a:r>
          </a:p>
          <a:p>
            <a:r>
              <a:rPr lang="en-US" dirty="0" smtClean="0"/>
              <a:t>Must take into account height</a:t>
            </a:r>
          </a:p>
          <a:p>
            <a:r>
              <a:rPr lang="en-US" dirty="0" smtClean="0"/>
              <a:t>3 phases</a:t>
            </a:r>
          </a:p>
          <a:p>
            <a:pPr lvl="1"/>
            <a:r>
              <a:rPr lang="en-US" dirty="0" smtClean="0"/>
              <a:t>XZ mapping</a:t>
            </a:r>
          </a:p>
          <a:p>
            <a:pPr lvl="1"/>
            <a:r>
              <a:rPr lang="en-US" dirty="0" smtClean="0"/>
              <a:t>XY mapping</a:t>
            </a:r>
          </a:p>
          <a:p>
            <a:pPr lvl="1"/>
            <a:r>
              <a:rPr lang="en-US" dirty="0" smtClean="0"/>
              <a:t>YZ mapping</a:t>
            </a:r>
          </a:p>
          <a:p>
            <a:r>
              <a:rPr lang="en-US" dirty="0" smtClean="0"/>
              <a:t>Slope determines the contribution of each phase (already calculated)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26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Gains in this technique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to sample thrice – but is still fast</a:t>
            </a:r>
          </a:p>
          <a:p>
            <a:r>
              <a:rPr lang="en-US" dirty="0" smtClean="0"/>
              <a:t>Textures are already loaded into memory</a:t>
            </a:r>
          </a:p>
          <a:p>
            <a:r>
              <a:rPr lang="en-US" dirty="0" smtClean="0"/>
              <a:t>No additional resources/complex computations required</a:t>
            </a:r>
          </a:p>
          <a:p>
            <a:r>
              <a:rPr lang="en-US" dirty="0" smtClean="0"/>
              <a:t>Slope factor has already been calculated</a:t>
            </a:r>
          </a:p>
          <a:p>
            <a:r>
              <a:rPr lang="en-US" dirty="0" smtClean="0"/>
              <a:t>Works well even with extremely steep and extremely flat surfaces</a:t>
            </a:r>
          </a:p>
          <a:p>
            <a:r>
              <a:rPr lang="en-US" dirty="0" smtClean="0"/>
              <a:t>Simple and intuitive</a:t>
            </a:r>
          </a:p>
          <a:p>
            <a:r>
              <a:rPr lang="en-US" dirty="0" smtClean="0"/>
              <a:t>Easily implemented in the pixel </a:t>
            </a:r>
            <a:r>
              <a:rPr lang="en-US" dirty="0" err="1" smtClean="0"/>
              <a:t>shader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73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Camera Controls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Eye </a:t>
            </a:r>
            <a:r>
              <a:rPr lang="en-US" dirty="0"/>
              <a:t>position (e) – position of the camera</a:t>
            </a:r>
          </a:p>
          <a:p>
            <a:r>
              <a:rPr lang="en-US" dirty="0" smtClean="0"/>
              <a:t>Look-at </a:t>
            </a:r>
            <a:r>
              <a:rPr lang="en-US" dirty="0"/>
              <a:t>position (p) – the position in the 3d world that the camera is focused at</a:t>
            </a:r>
          </a:p>
          <a:p>
            <a:r>
              <a:rPr lang="en-US" dirty="0" smtClean="0"/>
              <a:t>Up </a:t>
            </a:r>
            <a:r>
              <a:rPr lang="en-US" dirty="0"/>
              <a:t>vector (u) – the vector that is up relative to the view </a:t>
            </a:r>
            <a:r>
              <a:rPr lang="en-US" dirty="0" smtClean="0"/>
              <a:t>direction</a:t>
            </a:r>
          </a:p>
          <a:p>
            <a:pPr lvl="0"/>
            <a:r>
              <a:rPr lang="en-US" dirty="0"/>
              <a:t>View direction (v) = (p-e)</a:t>
            </a:r>
          </a:p>
          <a:p>
            <a:pPr lvl="0"/>
            <a:r>
              <a:rPr lang="en-US" dirty="0"/>
              <a:t>Right vector (r) = u X v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432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Camera controls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Move forward/back</a:t>
            </a:r>
          </a:p>
          <a:p>
            <a:pPr lvl="1"/>
            <a:r>
              <a:rPr lang="en-US" dirty="0" smtClean="0"/>
              <a:t>Move eye position and the look-at position along the view direction</a:t>
            </a:r>
          </a:p>
          <a:p>
            <a:pPr lvl="1"/>
            <a:r>
              <a:rPr lang="en-US" dirty="0" smtClean="0"/>
              <a:t>Maintain distance between eye and look-at</a:t>
            </a:r>
          </a:p>
          <a:p>
            <a:r>
              <a:rPr lang="en-US" dirty="0" smtClean="0"/>
              <a:t>Yaw</a:t>
            </a:r>
          </a:p>
          <a:p>
            <a:pPr lvl="1"/>
            <a:r>
              <a:rPr lang="en-US" dirty="0" smtClean="0"/>
              <a:t>Rotate look-at position around the axis defined by up-vector and the eye position</a:t>
            </a:r>
          </a:p>
          <a:p>
            <a:pPr lvl="1"/>
            <a:r>
              <a:rPr lang="en-US" dirty="0" smtClean="0"/>
              <a:t>Maintain distance between eye and look-at</a:t>
            </a:r>
          </a:p>
          <a:p>
            <a:r>
              <a:rPr lang="en-US" dirty="0" smtClean="0"/>
              <a:t>Pitch</a:t>
            </a:r>
          </a:p>
          <a:p>
            <a:pPr lvl="1"/>
            <a:r>
              <a:rPr lang="en-US" dirty="0" smtClean="0"/>
              <a:t>Rotate the look-at position around the axis defined by right-vector and the eye position</a:t>
            </a:r>
          </a:p>
          <a:p>
            <a:pPr lvl="1"/>
            <a:r>
              <a:rPr lang="en-US" dirty="0" smtClean="0"/>
              <a:t>Maintain distance between eye and look-at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0350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Skybox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Cube centered at the camera position</a:t>
            </a:r>
          </a:p>
          <a:p>
            <a:r>
              <a:rPr lang="en-US" dirty="0" smtClean="0"/>
              <a:t>Perception of infinite distance</a:t>
            </a:r>
          </a:p>
          <a:p>
            <a:r>
              <a:rPr lang="en-US" dirty="0" smtClean="0"/>
              <a:t>Must be closer than the far plane</a:t>
            </a:r>
          </a:p>
          <a:p>
            <a:r>
              <a:rPr lang="en-US" dirty="0" smtClean="0"/>
              <a:t>Try to line up direction of light with placement of </a:t>
            </a:r>
            <a:br>
              <a:rPr lang="en-US" dirty="0" smtClean="0"/>
            </a:br>
            <a:r>
              <a:rPr lang="en-US" dirty="0" smtClean="0"/>
              <a:t>sun / moon</a:t>
            </a:r>
            <a:endParaRPr lang="en-US" dirty="0"/>
          </a:p>
        </p:txBody>
      </p:sp>
      <p:pic>
        <p:nvPicPr>
          <p:cNvPr id="6" name="Content Placeholder 3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4568" y="1433095"/>
            <a:ext cx="2199434" cy="1807411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4568" y="3748337"/>
            <a:ext cx="2199434" cy="18984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814864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Toggling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Importance learnt from previous project</a:t>
            </a:r>
          </a:p>
          <a:p>
            <a:r>
              <a:rPr lang="en-US" dirty="0" smtClean="0"/>
              <a:t>Valuable while developing features in isolation and combination</a:t>
            </a:r>
          </a:p>
          <a:p>
            <a:r>
              <a:rPr lang="en-US" dirty="0" smtClean="0"/>
              <a:t>Extremely valuable while debugging</a:t>
            </a:r>
          </a:p>
          <a:p>
            <a:r>
              <a:rPr lang="en-US" dirty="0" smtClean="0"/>
              <a:t>Great to explain the techniques to a graphics enthusiast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8742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Toggling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2160589"/>
            <a:ext cx="2003425" cy="157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8501" y="2160589"/>
            <a:ext cx="2028825" cy="159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5068" y="2160589"/>
            <a:ext cx="1918758" cy="159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4100975"/>
            <a:ext cx="2003425" cy="1782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Content Placeholder 7"/>
          <p:cNvPicPr>
            <a:picLocks noGrp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8501" y="4100975"/>
            <a:ext cx="2028825" cy="1782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5069" y="4095750"/>
            <a:ext cx="1918758" cy="17874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969300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Window Initialization</a:t>
            </a:r>
          </a:p>
          <a:p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3787602" y="1930400"/>
            <a:ext cx="5486400" cy="3933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163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Overview</a:t>
            </a:r>
          </a:p>
          <a:p>
            <a:r>
              <a:rPr lang="en-US" dirty="0" smtClean="0"/>
              <a:t>Background &amp; Motivation</a:t>
            </a:r>
          </a:p>
          <a:p>
            <a:r>
              <a:rPr lang="en-US" dirty="0" smtClean="0"/>
              <a:t>Height-map Generation</a:t>
            </a:r>
          </a:p>
          <a:p>
            <a:r>
              <a:rPr lang="en-US" dirty="0" smtClean="0"/>
              <a:t>Rendering Techniques</a:t>
            </a:r>
          </a:p>
          <a:p>
            <a:r>
              <a:rPr lang="en-US" dirty="0" smtClean="0"/>
              <a:t>Technology</a:t>
            </a:r>
          </a:p>
          <a:p>
            <a:r>
              <a:rPr lang="en-US" dirty="0" smtClean="0"/>
              <a:t>Challenges</a:t>
            </a:r>
          </a:p>
          <a:p>
            <a:r>
              <a:rPr lang="en-US" dirty="0" smtClean="0"/>
              <a:t>Conclusion</a:t>
            </a:r>
          </a:p>
          <a:p>
            <a:r>
              <a:rPr lang="en-US" dirty="0" smtClean="0"/>
              <a:t>Future Work</a:t>
            </a:r>
          </a:p>
          <a:p>
            <a:r>
              <a:rPr lang="en-US" dirty="0" smtClean="0"/>
              <a:t>Demo</a:t>
            </a:r>
          </a:p>
          <a:p>
            <a:r>
              <a:rPr lang="en-US" dirty="0" smtClean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276086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DirectX interface setup</a:t>
            </a:r>
          </a:p>
          <a:p>
            <a:pPr lvl="1"/>
            <a:r>
              <a:rPr lang="en-US" dirty="0" smtClean="0"/>
              <a:t>Create device and swap chain</a:t>
            </a:r>
          </a:p>
          <a:p>
            <a:pPr lvl="1"/>
            <a:r>
              <a:rPr lang="en-US" dirty="0" smtClean="0"/>
              <a:t>Setup Back buffer</a:t>
            </a:r>
          </a:p>
          <a:p>
            <a:pPr lvl="1"/>
            <a:r>
              <a:rPr lang="en-US" dirty="0" smtClean="0"/>
              <a:t>Setup Rasterizer</a:t>
            </a:r>
          </a:p>
          <a:p>
            <a:pPr lvl="1"/>
            <a:r>
              <a:rPr lang="en-US" dirty="0" smtClean="0"/>
              <a:t>Setup Viewport</a:t>
            </a:r>
          </a:p>
          <a:p>
            <a:r>
              <a:rPr lang="en-US" dirty="0" smtClean="0"/>
              <a:t>Preparing for the render loop</a:t>
            </a:r>
          </a:p>
          <a:p>
            <a:pPr lvl="1"/>
            <a:r>
              <a:rPr lang="en-US" dirty="0" smtClean="0"/>
              <a:t>Initialize </a:t>
            </a:r>
            <a:r>
              <a:rPr lang="en-US" dirty="0" err="1" smtClean="0"/>
              <a:t>Shaders</a:t>
            </a:r>
            <a:endParaRPr lang="en-US" dirty="0" smtClean="0"/>
          </a:p>
          <a:p>
            <a:pPr lvl="1"/>
            <a:r>
              <a:rPr lang="en-US" dirty="0" smtClean="0"/>
              <a:t>Load Textures</a:t>
            </a:r>
          </a:p>
          <a:p>
            <a:pPr lvl="1"/>
            <a:r>
              <a:rPr lang="en-US" dirty="0" smtClean="0"/>
              <a:t>Initialize Lighting parameters</a:t>
            </a:r>
          </a:p>
          <a:p>
            <a:pPr lvl="1"/>
            <a:r>
              <a:rPr lang="en-US" dirty="0" smtClean="0"/>
              <a:t>Load Vertex buffer</a:t>
            </a:r>
          </a:p>
          <a:p>
            <a:pPr lvl="1"/>
            <a:r>
              <a:rPr lang="en-US" dirty="0" smtClean="0"/>
              <a:t>Load Index buffer</a:t>
            </a:r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6607833" y="609600"/>
            <a:ext cx="4269872" cy="6020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2475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Render Loop</a:t>
            </a:r>
          </a:p>
          <a:p>
            <a:pPr lvl="1"/>
            <a:r>
              <a:rPr lang="en-US" dirty="0" smtClean="0"/>
              <a:t>Message queue</a:t>
            </a:r>
          </a:p>
          <a:p>
            <a:pPr lvl="1"/>
            <a:r>
              <a:rPr lang="en-US" dirty="0" smtClean="0"/>
              <a:t>Input Processing</a:t>
            </a:r>
          </a:p>
          <a:p>
            <a:pPr lvl="1"/>
            <a:r>
              <a:rPr lang="en-US" dirty="0" smtClean="0"/>
              <a:t>Render frame</a:t>
            </a:r>
          </a:p>
          <a:p>
            <a:pPr lvl="1"/>
            <a:r>
              <a:rPr lang="en-US" dirty="0" smtClean="0"/>
              <a:t>Profiling</a:t>
            </a:r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5457645" y="128479"/>
            <a:ext cx="5486400" cy="6566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8788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Render Frame</a:t>
            </a:r>
          </a:p>
          <a:p>
            <a:pPr lvl="1"/>
            <a:r>
              <a:rPr lang="en-US" dirty="0" smtClean="0"/>
              <a:t>Update scene</a:t>
            </a:r>
          </a:p>
          <a:p>
            <a:pPr lvl="1"/>
            <a:r>
              <a:rPr lang="en-US" dirty="0" smtClean="0"/>
              <a:t>Clear Render Target</a:t>
            </a:r>
          </a:p>
          <a:p>
            <a:pPr lvl="1"/>
            <a:r>
              <a:rPr lang="en-US" dirty="0" smtClean="0"/>
              <a:t>Set active </a:t>
            </a:r>
            <a:r>
              <a:rPr lang="en-US" dirty="0" err="1" smtClean="0"/>
              <a:t>shaders</a:t>
            </a:r>
            <a:endParaRPr lang="en-US" dirty="0" smtClean="0"/>
          </a:p>
          <a:p>
            <a:pPr lvl="1"/>
            <a:r>
              <a:rPr lang="en-US" dirty="0" smtClean="0"/>
              <a:t>Set active vertex buffer</a:t>
            </a:r>
          </a:p>
          <a:p>
            <a:pPr lvl="1"/>
            <a:r>
              <a:rPr lang="en-US" dirty="0" smtClean="0"/>
              <a:t>Set active index buffer</a:t>
            </a:r>
          </a:p>
          <a:p>
            <a:pPr lvl="1"/>
            <a:r>
              <a:rPr lang="en-US" dirty="0" smtClean="0"/>
              <a:t>Draw calls</a:t>
            </a:r>
          </a:p>
          <a:p>
            <a:pPr lvl="1"/>
            <a:r>
              <a:rPr lang="en-US" dirty="0" smtClean="0"/>
              <a:t>Profiling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5641675" y="414069"/>
            <a:ext cx="4797030" cy="6160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6718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Interaction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3119887" y="2160589"/>
            <a:ext cx="5486400" cy="338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1480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C++</a:t>
            </a:r>
          </a:p>
          <a:p>
            <a:r>
              <a:rPr lang="en-US" dirty="0" smtClean="0"/>
              <a:t>Windows 8.1 SDK</a:t>
            </a:r>
          </a:p>
          <a:p>
            <a:r>
              <a:rPr lang="en-US" dirty="0" smtClean="0"/>
              <a:t>DirectX 11 SDK</a:t>
            </a:r>
          </a:p>
          <a:p>
            <a:r>
              <a:rPr lang="en-US" dirty="0" err="1" smtClean="0"/>
              <a:t>DirectXTK</a:t>
            </a:r>
            <a:endParaRPr lang="en-US" dirty="0" smtClean="0"/>
          </a:p>
          <a:p>
            <a:r>
              <a:rPr lang="en-US" dirty="0" smtClean="0"/>
              <a:t>Visual Studio 2013</a:t>
            </a:r>
          </a:p>
          <a:p>
            <a:r>
              <a:rPr lang="en-US" dirty="0" err="1" smtClean="0"/>
              <a:t>Github</a:t>
            </a:r>
            <a:r>
              <a:rPr lang="en-US" dirty="0"/>
              <a:t> </a:t>
            </a:r>
            <a:r>
              <a:rPr lang="en-US" dirty="0" smtClean="0"/>
              <a:t>/ </a:t>
            </a:r>
            <a:r>
              <a:rPr lang="en-US" dirty="0" err="1" smtClean="0"/>
              <a:t>GitExtentions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6799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Gains from DirectX 11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Fixed </a:t>
            </a:r>
            <a:r>
              <a:rPr lang="en-US" dirty="0" err="1" smtClean="0"/>
              <a:t>shader</a:t>
            </a:r>
            <a:r>
              <a:rPr lang="en-US" dirty="0" smtClean="0"/>
              <a:t> pipeline vs DirectX 11 </a:t>
            </a:r>
            <a:r>
              <a:rPr lang="en-US" dirty="0" err="1" smtClean="0"/>
              <a:t>shader</a:t>
            </a:r>
            <a:r>
              <a:rPr lang="en-US" dirty="0" smtClean="0"/>
              <a:t> pipeline</a:t>
            </a:r>
          </a:p>
          <a:p>
            <a:r>
              <a:rPr lang="en-US" dirty="0" smtClean="0"/>
              <a:t>Vertex buffers and Index Buffers</a:t>
            </a:r>
          </a:p>
          <a:p>
            <a:r>
              <a:rPr lang="en-US" dirty="0" smtClean="0"/>
              <a:t>CPU vs GPU computation power</a:t>
            </a:r>
          </a:p>
          <a:p>
            <a:r>
              <a:rPr lang="en-US" dirty="0" smtClean="0"/>
              <a:t>Performance Gains</a:t>
            </a:r>
          </a:p>
          <a:p>
            <a:pPr lvl="1"/>
            <a:r>
              <a:rPr lang="en-US" dirty="0" smtClean="0"/>
              <a:t>Unable to achieve 60fps in original implementation</a:t>
            </a:r>
          </a:p>
          <a:p>
            <a:pPr lvl="1"/>
            <a:r>
              <a:rPr lang="en-US" dirty="0" smtClean="0"/>
              <a:t>Enough spare time to incorporate into much larger projects with this implementation</a:t>
            </a:r>
          </a:p>
          <a:p>
            <a:r>
              <a:rPr lang="en-US" dirty="0" smtClean="0"/>
              <a:t>No more keeping track of current “state” and matrix operations</a:t>
            </a:r>
          </a:p>
          <a:p>
            <a:r>
              <a:rPr lang="en-US" dirty="0" smtClean="0"/>
              <a:t>Development Tools</a:t>
            </a:r>
          </a:p>
          <a:p>
            <a:pPr lvl="1"/>
            <a:r>
              <a:rPr lang="en-US" dirty="0" smtClean="0"/>
              <a:t>Visual Studio Editor and Debugger</a:t>
            </a:r>
          </a:p>
          <a:p>
            <a:pPr lvl="1"/>
            <a:r>
              <a:rPr lang="en-US" dirty="0" smtClean="0"/>
              <a:t>Visual Studio Graphics Debugger</a:t>
            </a:r>
          </a:p>
          <a:p>
            <a:r>
              <a:rPr lang="en-US" dirty="0" smtClean="0"/>
              <a:t>Larger adoption - Windows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928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sync enabled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5018" y="2633490"/>
            <a:ext cx="2781300" cy="29349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780634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sync disabled</a:t>
            </a:r>
          </a:p>
          <a:p>
            <a:endParaRPr lang="en-US" dirty="0" smtClean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5498" y="2654445"/>
            <a:ext cx="2720340" cy="28930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826851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Observations</a:t>
            </a:r>
          </a:p>
          <a:p>
            <a:pPr lvl="1"/>
            <a:r>
              <a:rPr lang="en-US" dirty="0" smtClean="0"/>
              <a:t>Small frame time</a:t>
            </a:r>
          </a:p>
          <a:p>
            <a:pPr lvl="2"/>
            <a:r>
              <a:rPr lang="en-US" dirty="0" smtClean="0"/>
              <a:t>Majority of the frame time can be utilized to implemented complex and/or interactive scenes</a:t>
            </a:r>
          </a:p>
          <a:p>
            <a:pPr lvl="1"/>
            <a:r>
              <a:rPr lang="en-US" dirty="0" smtClean="0"/>
              <a:t>Small memory footprint </a:t>
            </a:r>
          </a:p>
          <a:p>
            <a:pPr lvl="2"/>
            <a:r>
              <a:rPr lang="en-US" dirty="0" smtClean="0"/>
              <a:t>no additional resources used for texturing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7906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Sharp </a:t>
            </a:r>
            <a:r>
              <a:rPr lang="en-US" dirty="0" smtClean="0"/>
              <a:t>Transitions</a:t>
            </a:r>
          </a:p>
          <a:p>
            <a:pPr lvl="1"/>
            <a:r>
              <a:rPr lang="en-US" dirty="0" smtClean="0"/>
              <a:t>Had to play with height generation parameters and smoothing</a:t>
            </a:r>
            <a:endParaRPr lang="en-US" dirty="0" smtClean="0"/>
          </a:p>
          <a:p>
            <a:r>
              <a:rPr lang="en-US" dirty="0" smtClean="0"/>
              <a:t>Texture </a:t>
            </a:r>
            <a:r>
              <a:rPr lang="en-US" dirty="0" smtClean="0"/>
              <a:t>Stretching</a:t>
            </a:r>
          </a:p>
          <a:p>
            <a:pPr lvl="1"/>
            <a:r>
              <a:rPr lang="en-US" dirty="0" smtClean="0"/>
              <a:t>Tri-planar texture mapping</a:t>
            </a:r>
            <a:endParaRPr lang="en-US" dirty="0" smtClean="0"/>
          </a:p>
          <a:p>
            <a:r>
              <a:rPr lang="en-US" dirty="0" smtClean="0"/>
              <a:t>Sea Level </a:t>
            </a:r>
            <a:r>
              <a:rPr lang="en-US" dirty="0" smtClean="0"/>
              <a:t>Transition</a:t>
            </a:r>
          </a:p>
          <a:p>
            <a:pPr lvl="1"/>
            <a:r>
              <a:rPr lang="en-US" dirty="0" smtClean="0"/>
              <a:t>Interpolating texture mapping between water and land</a:t>
            </a:r>
            <a:endParaRPr lang="en-US" dirty="0" smtClean="0"/>
          </a:p>
          <a:p>
            <a:r>
              <a:rPr lang="en-US" dirty="0" smtClean="0"/>
              <a:t>Clipping</a:t>
            </a:r>
          </a:p>
          <a:p>
            <a:pPr lvl="1"/>
            <a:r>
              <a:rPr lang="en-US" dirty="0" smtClean="0"/>
              <a:t>Skybox vs Far-plane</a:t>
            </a:r>
          </a:p>
          <a:p>
            <a:pPr lvl="1"/>
            <a:r>
              <a:rPr lang="en-US" dirty="0" smtClean="0"/>
              <a:t>Collision detection ( future work )</a:t>
            </a:r>
          </a:p>
          <a:p>
            <a:r>
              <a:rPr lang="en-US" dirty="0" smtClean="0"/>
              <a:t>Skybox Edges</a:t>
            </a:r>
          </a:p>
          <a:p>
            <a:pPr lvl="1"/>
            <a:r>
              <a:rPr lang="en-US" dirty="0" smtClean="0"/>
              <a:t>Matching choice of skybox and water texture</a:t>
            </a:r>
            <a:endParaRPr lang="en-US" dirty="0" smtClean="0"/>
          </a:p>
          <a:p>
            <a:pPr lvl="1"/>
            <a:r>
              <a:rPr lang="en-US" dirty="0" smtClean="0"/>
              <a:t>Bounds to the scene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131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Height map generation</a:t>
            </a:r>
          </a:p>
          <a:p>
            <a:r>
              <a:rPr lang="en-US" dirty="0" smtClean="0"/>
              <a:t>Tessellation</a:t>
            </a:r>
          </a:p>
          <a:p>
            <a:r>
              <a:rPr lang="en-US" dirty="0" smtClean="0"/>
              <a:t>Lighting</a:t>
            </a:r>
            <a:endParaRPr lang="en-US" dirty="0" smtClean="0"/>
          </a:p>
          <a:p>
            <a:r>
              <a:rPr lang="en-US" dirty="0" smtClean="0"/>
              <a:t>Texturing</a:t>
            </a:r>
          </a:p>
          <a:p>
            <a:r>
              <a:rPr lang="en-US" dirty="0" smtClean="0"/>
              <a:t>Skybox</a:t>
            </a:r>
          </a:p>
          <a:p>
            <a:r>
              <a:rPr lang="en-US" dirty="0" smtClean="0"/>
              <a:t>Camera Controls</a:t>
            </a:r>
          </a:p>
          <a:p>
            <a:r>
              <a:rPr lang="en-US" dirty="0" smtClean="0"/>
              <a:t>Performance Statistics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146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Simple and intuitive techniques that can be examined in isolation</a:t>
            </a:r>
          </a:p>
          <a:p>
            <a:r>
              <a:rPr lang="en-US" dirty="0" smtClean="0"/>
              <a:t>Recap of texturing techniques gains</a:t>
            </a:r>
          </a:p>
          <a:p>
            <a:r>
              <a:rPr lang="en-US" dirty="0" smtClean="0"/>
              <a:t>Advantages of height map generation</a:t>
            </a:r>
            <a:endParaRPr lang="en-US" dirty="0" smtClean="0"/>
          </a:p>
          <a:p>
            <a:r>
              <a:rPr lang="en-US" dirty="0" smtClean="0"/>
              <a:t>Gains observed in performance statistics</a:t>
            </a:r>
            <a:endParaRPr lang="en-US" dirty="0"/>
          </a:p>
          <a:p>
            <a:pPr lvl="1"/>
            <a:r>
              <a:rPr lang="en-US" dirty="0" smtClean="0"/>
              <a:t>Frame time</a:t>
            </a:r>
          </a:p>
          <a:p>
            <a:pPr lvl="1"/>
            <a:r>
              <a:rPr lang="en-US" dirty="0" smtClean="0"/>
              <a:t>Buffer sizes</a:t>
            </a:r>
          </a:p>
          <a:p>
            <a:r>
              <a:rPr lang="en-US" dirty="0" smtClean="0"/>
              <a:t>Candidate for integration into larger projects</a:t>
            </a:r>
          </a:p>
          <a:p>
            <a:r>
              <a:rPr lang="en-US" dirty="0" smtClean="0"/>
              <a:t>Importance of feature toggling</a:t>
            </a:r>
          </a:p>
          <a:p>
            <a:r>
              <a:rPr lang="en-US" dirty="0" smtClean="0"/>
              <a:t>Understanding contribution of each stage</a:t>
            </a:r>
          </a:p>
          <a:p>
            <a:r>
              <a:rPr lang="en-US" dirty="0" smtClean="0"/>
              <a:t>Benefits of DirectX 11</a:t>
            </a:r>
          </a:p>
          <a:p>
            <a:r>
              <a:rPr lang="en-US" dirty="0" smtClean="0"/>
              <a:t>Great for explaining techniques to a graphics enthusiast</a:t>
            </a:r>
          </a:p>
        </p:txBody>
      </p:sp>
    </p:spTree>
    <p:extLst>
      <p:ext uri="{BB962C8B-B14F-4D97-AF65-F5344CB8AC3E}">
        <p14:creationId xmlns:p14="http://schemas.microsoft.com/office/powerpoint/2010/main" val="109313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Enhancements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Shadow Mapping</a:t>
            </a:r>
          </a:p>
          <a:p>
            <a:r>
              <a:rPr lang="en-US" dirty="0" smtClean="0"/>
              <a:t>Tessellation </a:t>
            </a:r>
            <a:r>
              <a:rPr lang="en-US" dirty="0" err="1" smtClean="0"/>
              <a:t>Shader</a:t>
            </a:r>
            <a:endParaRPr lang="en-US" dirty="0" smtClean="0"/>
          </a:p>
          <a:p>
            <a:r>
              <a:rPr lang="en-US" dirty="0" smtClean="0"/>
              <a:t>Terrain Editor</a:t>
            </a:r>
          </a:p>
          <a:p>
            <a:r>
              <a:rPr lang="en-US" dirty="0" smtClean="0"/>
              <a:t>Ocean </a:t>
            </a:r>
            <a:r>
              <a:rPr lang="en-US" dirty="0" err="1" smtClean="0"/>
              <a:t>Shader</a:t>
            </a:r>
            <a:endParaRPr lang="en-US" dirty="0" smtClean="0"/>
          </a:p>
          <a:p>
            <a:r>
              <a:rPr lang="en-US" dirty="0" smtClean="0"/>
              <a:t>User </a:t>
            </a:r>
            <a:r>
              <a:rPr lang="en-US" dirty="0" smtClean="0"/>
              <a:t>Interface</a:t>
            </a:r>
          </a:p>
          <a:p>
            <a:r>
              <a:rPr lang="en-US" dirty="0" smtClean="0"/>
              <a:t>Collision detection</a:t>
            </a:r>
            <a:endParaRPr lang="en-US" dirty="0" smtClean="0"/>
          </a:p>
          <a:p>
            <a:r>
              <a:rPr lang="en-US" dirty="0" smtClean="0"/>
              <a:t>Segway to Game Engine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0311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en-US" dirty="0"/>
              <a:t>‘w’ – Move camera forward</a:t>
            </a:r>
          </a:p>
          <a:p>
            <a:pPr lvl="0"/>
            <a:r>
              <a:rPr lang="en-US" dirty="0"/>
              <a:t>‘s’ – Move camera back</a:t>
            </a:r>
          </a:p>
          <a:p>
            <a:pPr lvl="0"/>
            <a:r>
              <a:rPr lang="en-US" dirty="0"/>
              <a:t>‘a’ – Yaw camera left</a:t>
            </a:r>
          </a:p>
          <a:p>
            <a:pPr lvl="0"/>
            <a:r>
              <a:rPr lang="en-US" dirty="0"/>
              <a:t>‘d’ – Yaw camera right</a:t>
            </a:r>
          </a:p>
          <a:p>
            <a:pPr lvl="0"/>
            <a:r>
              <a:rPr lang="en-US" dirty="0"/>
              <a:t>‘e’ – Pitch camera up</a:t>
            </a:r>
          </a:p>
          <a:p>
            <a:pPr lvl="0"/>
            <a:r>
              <a:rPr lang="en-US" dirty="0"/>
              <a:t>‘c’ – Pitch camera down</a:t>
            </a:r>
          </a:p>
          <a:p>
            <a:pPr lvl="0"/>
            <a:r>
              <a:rPr lang="en-US" dirty="0"/>
              <a:t>‘k’ –Screen shot</a:t>
            </a:r>
          </a:p>
          <a:p>
            <a:pPr lvl="0"/>
            <a:r>
              <a:rPr lang="en-US" dirty="0"/>
              <a:t>‘l’ – Toggle Lighting</a:t>
            </a:r>
          </a:p>
          <a:p>
            <a:pPr lvl="0"/>
            <a:r>
              <a:rPr lang="en-US" dirty="0"/>
              <a:t>‘m’ – Toggle wire-mesh</a:t>
            </a:r>
          </a:p>
          <a:p>
            <a:pPr lvl="0"/>
            <a:r>
              <a:rPr lang="en-US" dirty="0"/>
              <a:t>‘t’ – Toggle texturing</a:t>
            </a:r>
          </a:p>
          <a:p>
            <a:pPr lvl="0"/>
            <a:r>
              <a:rPr lang="en-US" dirty="0"/>
              <a:t>‘1’ – Toggle terrain</a:t>
            </a:r>
          </a:p>
          <a:p>
            <a:pPr lvl="0"/>
            <a:r>
              <a:rPr lang="en-US" dirty="0"/>
              <a:t>‘2’ – Toggle skybox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655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824206" y="2709808"/>
            <a:ext cx="8074325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endParaRPr lang="en-US" dirty="0" smtClean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  <a:p>
            <a:pPr marL="0" indent="0" algn="ctr">
              <a:buFont typeface="Wingdings 3" charset="2"/>
              <a:buNone/>
            </a:pPr>
            <a:endParaRPr lang="en-US" dirty="0" smtClean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  <a:p>
            <a:pPr marL="0" indent="0" algn="ctr">
              <a:buFont typeface="Wingdings 3" charset="2"/>
              <a:buNone/>
            </a:pPr>
            <a:endParaRPr lang="en-US" dirty="0" smtClean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  <a:p>
            <a:pPr marL="0" indent="0" algn="ctr">
              <a:buFont typeface="Wingdings 3" charset="2"/>
              <a:buNone/>
            </a:pPr>
            <a:endParaRPr lang="en-US" dirty="0" smtClean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  <a:p>
            <a:pPr marL="0" indent="0" algn="ctr">
              <a:buFont typeface="Wingdings 3" charset="2"/>
              <a:buNone/>
            </a:pPr>
            <a:r>
              <a:rPr lang="en-US" sz="40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oper Black" panose="0208090404030B020404" pitchFamily="18" charset="0"/>
              </a:rPr>
              <a:t>THANK YOU !</a:t>
            </a:r>
          </a:p>
          <a:p>
            <a:pPr marL="0" indent="0" algn="ctr">
              <a:buFont typeface="Wingdings 3" charset="2"/>
              <a:buNone/>
            </a:pPr>
            <a:r>
              <a:rPr lang="en-US" sz="4000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oper Black" panose="0208090404030B020404" pitchFamily="18" charset="0"/>
              </a:rPr>
              <a:t>Karteek</a:t>
            </a:r>
            <a:r>
              <a:rPr lang="en-US" sz="40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oper Black" panose="0208090404030B020404" pitchFamily="18" charset="0"/>
              </a:rPr>
              <a:t> </a:t>
            </a:r>
            <a:r>
              <a:rPr lang="en-US" sz="4000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oper Black" panose="0208090404030B020404" pitchFamily="18" charset="0"/>
              </a:rPr>
              <a:t>Mekala</a:t>
            </a:r>
            <a:endParaRPr lang="en-US" sz="4000" dirty="0">
              <a:solidFill>
                <a:schemeClr val="accent2">
                  <a:lumMod val="60000"/>
                  <a:lumOff val="40000"/>
                </a:schemeClr>
              </a:solidFill>
              <a:latin typeface="Cooper Black" panose="0208090404030B020404" pitchFamily="18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2925" y="1270000"/>
            <a:ext cx="2503170" cy="2590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50681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Height map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John Carpenter – “Computer Rendering of Fractal Curves and Surfaces” 1979-80</a:t>
            </a:r>
          </a:p>
          <a:p>
            <a:r>
              <a:rPr lang="en-US" dirty="0" smtClean="0"/>
              <a:t>Diamond </a:t>
            </a:r>
            <a:r>
              <a:rPr lang="en-US" dirty="0" smtClean="0"/>
              <a:t>Square Recursive </a:t>
            </a:r>
            <a:r>
              <a:rPr lang="en-US" dirty="0" smtClean="0"/>
              <a:t>Subdivision</a:t>
            </a:r>
          </a:p>
        </p:txBody>
      </p:sp>
      <p:pic>
        <p:nvPicPr>
          <p:cNvPr id="1026" name="Picture 2" descr="http://www.cs.rit.edu/~kkm6815/cg2/clip_image0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9869" y="3658062"/>
            <a:ext cx="857250" cy="88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cs.rit.edu/~kkm6815/cg2/clip_image00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9160" y="3696162"/>
            <a:ext cx="838200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cs.rit.edu/~kkm6815/cg2/clip_image00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654" y="3658062"/>
            <a:ext cx="847725" cy="866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ww.cs.rit.edu/~kkm6815/cg2/clip_image004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9673" y="3640644"/>
            <a:ext cx="942975" cy="88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3249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Height-map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Perlin</a:t>
            </a:r>
            <a:r>
              <a:rPr lang="en-US" dirty="0" smtClean="0"/>
              <a:t> </a:t>
            </a:r>
            <a:r>
              <a:rPr lang="en-US" dirty="0" smtClean="0"/>
              <a:t>Noise Generation</a:t>
            </a:r>
          </a:p>
          <a:p>
            <a:endParaRPr lang="en-US" dirty="0" smtClean="0"/>
          </a:p>
        </p:txBody>
      </p:sp>
      <p:pic>
        <p:nvPicPr>
          <p:cNvPr id="4" name="Picture 3" descr="http://freespace.virgin.net/hugo.elias/models/noise1.gif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0568" y="2815100"/>
            <a:ext cx="2705100" cy="128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http://freespace.virgin.net/hugo.elias/models/noise2.gif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668" y="2758592"/>
            <a:ext cx="2752725" cy="132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http://freespace.virgin.net/hugo.elias/models/noise_a.gif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368" y="4755486"/>
            <a:ext cx="121920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http://freespace.virgin.net/hugo.elias/models/noise_b.gif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6323" y="4717386"/>
            <a:ext cx="1267460" cy="99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http://freespace.virgin.net/hugo.elias/models/noise_c.gif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6199" y="4737078"/>
            <a:ext cx="1243330" cy="97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http://freespace.virgin.net/hugo.elias/models/noise_d.gif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945" y="4706908"/>
            <a:ext cx="1295400" cy="10115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14861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Height map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Perlin</a:t>
            </a:r>
            <a:r>
              <a:rPr lang="en-US" dirty="0" smtClean="0"/>
              <a:t> Noise Generation</a:t>
            </a:r>
            <a:endParaRPr lang="en-US" dirty="0"/>
          </a:p>
        </p:txBody>
      </p:sp>
      <p:pic>
        <p:nvPicPr>
          <p:cNvPr id="4" name="Picture 3" descr="http://freespace.virgin.net/hugo.elias/models/perlin1.gif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3441" y="3148475"/>
            <a:ext cx="2438400" cy="1905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24721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here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Perlin</a:t>
            </a:r>
            <a:r>
              <a:rPr lang="en-US" dirty="0" smtClean="0"/>
              <a:t> Noise generation – Good for parallel programming</a:t>
            </a:r>
          </a:p>
          <a:p>
            <a:r>
              <a:rPr lang="en-US" dirty="0" smtClean="0"/>
              <a:t>Save the generated height map </a:t>
            </a:r>
          </a:p>
          <a:p>
            <a:pPr lvl="1"/>
            <a:r>
              <a:rPr lang="en-US" dirty="0" smtClean="0"/>
              <a:t>Avoid run time calculation</a:t>
            </a:r>
          </a:p>
          <a:p>
            <a:pPr lvl="1"/>
            <a:r>
              <a:rPr lang="en-US" dirty="0" smtClean="0"/>
              <a:t>Can use bitmap compression techniques if needed</a:t>
            </a:r>
          </a:p>
          <a:p>
            <a:r>
              <a:rPr lang="en-US" dirty="0" smtClean="0"/>
              <a:t>Control of the roughness/smoothness of the height-map is desired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798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Tessellation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Conver</a:t>
                </a:r>
                <a:r>
                  <a:rPr lang="en-US" dirty="0" smtClean="0"/>
                  <a:t>t the height map into triangles</a:t>
                </a:r>
              </a:p>
              <a:p>
                <a:r>
                  <a:rPr lang="en-US" dirty="0" smtClean="0"/>
                  <a:t>Grid of M*N rectangles – divided into 2 triangles each</a:t>
                </a:r>
              </a:p>
              <a:p>
                <a:r>
                  <a:rPr lang="en-US" dirty="0" smtClean="0"/>
                  <a:t>Use of index buffer</a:t>
                </a:r>
              </a:p>
              <a:p>
                <a:r>
                  <a:rPr lang="en-US" dirty="0" smtClean="0"/>
                  <a:t>Render wire-mesh</a:t>
                </a:r>
              </a:p>
              <a:p>
                <a:r>
                  <a:rPr lang="en-US" dirty="0" smtClean="0"/>
                  <a:t>Calculating </a:t>
                </a:r>
                <a:r>
                  <a:rPr lang="en-US" dirty="0" err="1" smtClean="0"/>
                  <a:t>Normals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/>
                      <m:t>𝑛</m:t>
                    </m:r>
                    <m:r>
                      <a:rPr lang="en-US" i="1"/>
                      <m:t>=</m:t>
                    </m:r>
                    <m:d>
                      <m:dPr>
                        <m:ctrlPr>
                          <a:rPr lang="en-US" i="1"/>
                        </m:ctrlPr>
                      </m:dPr>
                      <m:e>
                        <m:r>
                          <a:rPr lang="en-US" i="1"/>
                          <m:t>𝑏</m:t>
                        </m:r>
                        <m:r>
                          <a:rPr lang="en-US" i="1"/>
                          <m:t>−</m:t>
                        </m:r>
                        <m:r>
                          <a:rPr lang="en-US" i="1"/>
                          <m:t>𝑎</m:t>
                        </m:r>
                      </m:e>
                    </m:d>
                    <m:r>
                      <a:rPr lang="en-US" i="1"/>
                      <m:t> </m:t>
                    </m:r>
                    <m:r>
                      <a:rPr lang="en-US" i="1"/>
                      <m:t>𝑋</m:t>
                    </m:r>
                    <m:r>
                      <a:rPr lang="en-US" i="1"/>
                      <m:t> (</m:t>
                    </m:r>
                    <m:r>
                      <a:rPr lang="en-US" i="1"/>
                      <m:t>𝑐</m:t>
                    </m:r>
                    <m:r>
                      <a:rPr lang="en-US" i="1"/>
                      <m:t>−</m:t>
                    </m:r>
                    <m:r>
                      <a:rPr lang="en-US" i="1"/>
                      <m:t>𝑎</m:t>
                    </m:r>
                    <m:r>
                      <a:rPr lang="en-US" i="1"/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Tessellation </a:t>
                </a:r>
                <a:r>
                  <a:rPr lang="en-US" dirty="0" err="1" smtClean="0"/>
                  <a:t>shader</a:t>
                </a:r>
                <a:r>
                  <a:rPr lang="en-US" dirty="0" smtClean="0"/>
                  <a:t> ( future work )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577" y="2160589"/>
            <a:ext cx="2003425" cy="157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5177" y="4100975"/>
            <a:ext cx="2028825" cy="15906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68799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Lighting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Fixed </a:t>
            </a:r>
            <a:r>
              <a:rPr lang="en-US" dirty="0" err="1" smtClean="0"/>
              <a:t>shader</a:t>
            </a:r>
            <a:r>
              <a:rPr lang="en-US" dirty="0" smtClean="0"/>
              <a:t> pipelines vs DirectX 11 </a:t>
            </a:r>
            <a:r>
              <a:rPr lang="en-US" dirty="0" err="1" smtClean="0"/>
              <a:t>shader</a:t>
            </a:r>
            <a:r>
              <a:rPr lang="en-US" dirty="0" smtClean="0"/>
              <a:t> pipeline</a:t>
            </a:r>
          </a:p>
          <a:p>
            <a:r>
              <a:rPr lang="en-US" dirty="0" smtClean="0"/>
              <a:t>Ambient Light</a:t>
            </a:r>
          </a:p>
          <a:p>
            <a:r>
              <a:rPr lang="en-US" dirty="0" smtClean="0"/>
              <a:t>Diffuse Light</a:t>
            </a:r>
          </a:p>
          <a:p>
            <a:r>
              <a:rPr lang="en-US" dirty="0" smtClean="0"/>
              <a:t>Single source – directional light</a:t>
            </a:r>
          </a:p>
          <a:p>
            <a:r>
              <a:rPr lang="en-US" dirty="0" smtClean="0"/>
              <a:t>Calculated at the pixel </a:t>
            </a:r>
            <a:r>
              <a:rPr lang="en-US" dirty="0" err="1" smtClean="0"/>
              <a:t>shader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6182" y="2813634"/>
            <a:ext cx="2877820" cy="22574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42968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1032</TotalTime>
  <Words>882</Words>
  <Application>Microsoft Office PowerPoint</Application>
  <PresentationFormat>Widescreen</PresentationFormat>
  <Paragraphs>219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Cooper Black</vt:lpstr>
      <vt:lpstr>Trebuchet MS</vt:lpstr>
      <vt:lpstr>Wingdings 3</vt:lpstr>
      <vt:lpstr>Facet</vt:lpstr>
      <vt:lpstr>Rendering Photorealistic Mountain Terrain</vt:lpstr>
      <vt:lpstr>Agenda</vt:lpstr>
      <vt:lpstr>Overview</vt:lpstr>
      <vt:lpstr>Height map generation</vt:lpstr>
      <vt:lpstr>Height-map Generation</vt:lpstr>
      <vt:lpstr>Height map generation</vt:lpstr>
      <vt:lpstr>Learning here</vt:lpstr>
      <vt:lpstr>Tessellation</vt:lpstr>
      <vt:lpstr>Lighting</vt:lpstr>
      <vt:lpstr>Texturing</vt:lpstr>
      <vt:lpstr>Gains in this technique</vt:lpstr>
      <vt:lpstr>Tri-planar mapping</vt:lpstr>
      <vt:lpstr>Gains in this technique</vt:lpstr>
      <vt:lpstr>Camera Controls</vt:lpstr>
      <vt:lpstr>Camera controls</vt:lpstr>
      <vt:lpstr>Skybox</vt:lpstr>
      <vt:lpstr>Feature Toggling</vt:lpstr>
      <vt:lpstr>Feature Toggling</vt:lpstr>
      <vt:lpstr>Implementation</vt:lpstr>
      <vt:lpstr>Implementation</vt:lpstr>
      <vt:lpstr>Implementation</vt:lpstr>
      <vt:lpstr>Implementation</vt:lpstr>
      <vt:lpstr>Implementation</vt:lpstr>
      <vt:lpstr>Technology</vt:lpstr>
      <vt:lpstr>Gains from DirectX 11</vt:lpstr>
      <vt:lpstr>Performance Statistics</vt:lpstr>
      <vt:lpstr>Performance Statistics</vt:lpstr>
      <vt:lpstr>Performance Statistics</vt:lpstr>
      <vt:lpstr>Challenges</vt:lpstr>
      <vt:lpstr>Conclusion</vt:lpstr>
      <vt:lpstr>Future Enhancements</vt:lpstr>
      <vt:lpstr>Demo</vt:lpstr>
      <vt:lpstr>Questions 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Rendering Photorealistic Mountain Terrain</dc:title>
  <dc:creator>Karteek Kumar Mekala</dc:creator>
  <cp:lastModifiedBy>Karteek Kumar Mekala</cp:lastModifiedBy>
  <cp:revision>21</cp:revision>
  <dcterms:created xsi:type="dcterms:W3CDTF">2014-11-07T05:13:00Z</dcterms:created>
  <dcterms:modified xsi:type="dcterms:W3CDTF">2014-11-10T03:11:47Z</dcterms:modified>
</cp:coreProperties>
</file>