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3" r:id="rId2"/>
    <p:sldId id="262" r:id="rId3"/>
    <p:sldId id="265" r:id="rId4"/>
    <p:sldId id="258" r:id="rId5"/>
    <p:sldId id="256" r:id="rId6"/>
    <p:sldId id="257" r:id="rId7"/>
    <p:sldId id="259" r:id="rId8"/>
    <p:sldId id="261" r:id="rId9"/>
    <p:sldId id="260"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015DC-7E7E-41A6-A020-D56D1DD11FC7}" v="1081" dt="2020-09-28T03:37:58.105"/>
    <p1510:client id="{D44DC82E-B869-4EAE-BC7B-4DDB3201736D}" v="271" dt="2020-09-28T06:51:44.875"/>
    <p1510:client id="{EE02169B-59E0-4BBB-9B38-715C9B0D60BF}" v="685" dt="2020-09-28T08:38:15.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8B78A-6D79-43BD-960B-7A6D225934B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0218DF7-5113-4B4B-95FD-2B2FB6F7281C}">
      <dgm:prSet/>
      <dgm:spPr/>
      <dgm:t>
        <a:bodyPr/>
        <a:lstStyle/>
        <a:p>
          <a:pPr algn="l" rtl="0"/>
          <a:r>
            <a:rPr lang="en-US" b="0" i="1" dirty="0">
              <a:solidFill>
                <a:schemeClr val="bg1"/>
              </a:solidFill>
              <a:latin typeface="Goudy Old Style"/>
            </a:rPr>
            <a:t>"</a:t>
          </a:r>
          <a:r>
            <a:rPr lang="en-US" b="0" i="1" dirty="0">
              <a:solidFill>
                <a:schemeClr val="tx1"/>
              </a:solidFill>
              <a:latin typeface="Goudy Old Style"/>
            </a:rPr>
            <a:t>..</a:t>
          </a:r>
          <a:r>
            <a:rPr lang="en-US" b="0" i="1" u="none" strike="noStrike" cap="none" baseline="0" noProof="0" dirty="0">
              <a:solidFill>
                <a:schemeClr val="tx1"/>
              </a:solidFill>
            </a:rPr>
            <a:t>the </a:t>
          </a:r>
          <a:r>
            <a:rPr lang="en-US" b="0" i="1" dirty="0">
              <a:solidFill>
                <a:schemeClr val="tx1"/>
              </a:solidFill>
            </a:rPr>
            <a:t>use of natural language processing, text analysis, </a:t>
          </a:r>
          <a:r>
            <a:rPr lang="en-US" b="0" i="1" dirty="0">
              <a:solidFill>
                <a:schemeClr val="tx1"/>
              </a:solidFill>
              <a:latin typeface="Goudy Old Style"/>
            </a:rPr>
            <a:t>computational linguistics</a:t>
          </a:r>
          <a:r>
            <a:rPr lang="en-US" b="0" i="1" dirty="0">
              <a:solidFill>
                <a:schemeClr val="tx1"/>
              </a:solidFill>
            </a:rPr>
            <a:t>, and biometrics to systematically identify, extract, quantify, and </a:t>
          </a:r>
          <a:r>
            <a:rPr lang="en-US" b="0" i="1" dirty="0">
              <a:solidFill>
                <a:schemeClr val="tx1"/>
              </a:solidFill>
              <a:latin typeface="Goudy Old Style"/>
            </a:rPr>
            <a:t>study affective</a:t>
          </a:r>
          <a:r>
            <a:rPr lang="en-US" b="0" i="1" dirty="0">
              <a:solidFill>
                <a:schemeClr val="tx1"/>
              </a:solidFill>
            </a:rPr>
            <a:t> states and subjective information</a:t>
          </a:r>
          <a:r>
            <a:rPr lang="en-US" b="0" i="1" dirty="0">
              <a:solidFill>
                <a:schemeClr val="tx1"/>
              </a:solidFill>
              <a:latin typeface="Goudy Old Style"/>
            </a:rPr>
            <a:t>. "</a:t>
          </a:r>
          <a:r>
            <a:rPr lang="en-US" b="0" i="1" u="none" strike="noStrike" cap="none" baseline="0" noProof="0" dirty="0">
              <a:solidFill>
                <a:schemeClr val="tx1"/>
              </a:solidFill>
              <a:latin typeface="Goudy Old Style"/>
            </a:rPr>
            <a:t> </a:t>
          </a:r>
          <a:r>
            <a:rPr lang="en-US" b="0" i="1" dirty="0">
              <a:solidFill>
                <a:schemeClr val="tx1"/>
              </a:solidFill>
              <a:latin typeface="Goudy Old Style"/>
            </a:rPr>
            <a:t>                        ---</a:t>
          </a:r>
          <a:r>
            <a:rPr lang="en-US" b="0" i="1" dirty="0">
              <a:solidFill>
                <a:schemeClr val="tx1"/>
              </a:solidFill>
            </a:rPr>
            <a:t> Wikipedia</a:t>
          </a:r>
          <a:endParaRPr lang="en-US" b="0" i="1" u="none" strike="noStrike" cap="none" baseline="0" noProof="0" dirty="0">
            <a:solidFill>
              <a:srgbClr val="010000"/>
            </a:solidFill>
            <a:latin typeface="Goudy Old Style"/>
          </a:endParaRPr>
        </a:p>
      </dgm:t>
    </dgm:pt>
    <dgm:pt modelId="{913548FD-42ED-4150-9B87-F5373DAE4B06}" type="parTrans" cxnId="{4EE75A31-6577-47B7-831D-F29F342252A3}">
      <dgm:prSet/>
      <dgm:spPr/>
      <dgm:t>
        <a:bodyPr/>
        <a:lstStyle/>
        <a:p>
          <a:endParaRPr lang="en-US"/>
        </a:p>
      </dgm:t>
    </dgm:pt>
    <dgm:pt modelId="{52E1DBAA-1172-4B86-9DDA-9044EEDA8D59}" type="sibTrans" cxnId="{4EE75A31-6577-47B7-831D-F29F342252A3}">
      <dgm:prSet/>
      <dgm:spPr/>
      <dgm:t>
        <a:bodyPr/>
        <a:lstStyle/>
        <a:p>
          <a:endParaRPr lang="en-US"/>
        </a:p>
      </dgm:t>
    </dgm:pt>
    <dgm:pt modelId="{7C5F30D0-425B-4726-9655-46860620F0BF}" type="pres">
      <dgm:prSet presAssocID="{F758B78A-6D79-43BD-960B-7A6D225934B5}" presName="linear" presStyleCnt="0">
        <dgm:presLayoutVars>
          <dgm:animLvl val="lvl"/>
          <dgm:resizeHandles val="exact"/>
        </dgm:presLayoutVars>
      </dgm:prSet>
      <dgm:spPr/>
    </dgm:pt>
    <dgm:pt modelId="{5795BA34-D609-4AFF-8D0C-49EF20574710}" type="pres">
      <dgm:prSet presAssocID="{30218DF7-5113-4B4B-95FD-2B2FB6F7281C}" presName="parentText" presStyleLbl="node1" presStyleIdx="0" presStyleCnt="1">
        <dgm:presLayoutVars>
          <dgm:chMax val="0"/>
          <dgm:bulletEnabled val="1"/>
        </dgm:presLayoutVars>
      </dgm:prSet>
      <dgm:spPr/>
    </dgm:pt>
  </dgm:ptLst>
  <dgm:cxnLst>
    <dgm:cxn modelId="{4EE75A31-6577-47B7-831D-F29F342252A3}" srcId="{F758B78A-6D79-43BD-960B-7A6D225934B5}" destId="{30218DF7-5113-4B4B-95FD-2B2FB6F7281C}" srcOrd="0" destOrd="0" parTransId="{913548FD-42ED-4150-9B87-F5373DAE4B06}" sibTransId="{52E1DBAA-1172-4B86-9DDA-9044EEDA8D59}"/>
    <dgm:cxn modelId="{BC9AFA39-6534-4DBA-B3A5-5417BECBDB65}" type="presOf" srcId="{F758B78A-6D79-43BD-960B-7A6D225934B5}" destId="{7C5F30D0-425B-4726-9655-46860620F0BF}" srcOrd="0" destOrd="0" presId="urn:microsoft.com/office/officeart/2005/8/layout/vList2"/>
    <dgm:cxn modelId="{49C5948A-D349-4D4D-90B2-EA10354B7949}" type="presOf" srcId="{30218DF7-5113-4B4B-95FD-2B2FB6F7281C}" destId="{5795BA34-D609-4AFF-8D0C-49EF20574710}" srcOrd="0" destOrd="0" presId="urn:microsoft.com/office/officeart/2005/8/layout/vList2"/>
    <dgm:cxn modelId="{B1834A8E-E267-4B51-8256-DD965516332B}" type="presParOf" srcId="{7C5F30D0-425B-4726-9655-46860620F0BF}" destId="{5795BA34-D609-4AFF-8D0C-49EF2057471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8B78A-6D79-43BD-960B-7A6D225934B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7986CE-4955-4E6E-B841-B3E2B626EF2D}">
      <dgm:prSet phldr="0"/>
      <dgm:spPr/>
      <dgm:t>
        <a:bodyPr/>
        <a:lstStyle/>
        <a:p>
          <a:pPr rtl="0"/>
          <a:r>
            <a:rPr lang="en-US" b="0" i="1" dirty="0">
              <a:solidFill>
                <a:schemeClr val="tx1"/>
              </a:solidFill>
            </a:rPr>
            <a:t>Customer Feedback</a:t>
          </a:r>
          <a:endParaRPr lang="en-US" b="0" i="1" u="none" strike="noStrike" cap="none" baseline="0" noProof="0" dirty="0">
            <a:solidFill>
              <a:srgbClr val="010000"/>
            </a:solidFill>
            <a:latin typeface="Goudy Old Style"/>
          </a:endParaRPr>
        </a:p>
      </dgm:t>
    </dgm:pt>
    <dgm:pt modelId="{DE2AB793-71C3-42ED-9825-C36726FB3382}" type="parTrans" cxnId="{3356A4BF-8ACF-4A52-9434-D3A14AAF8495}">
      <dgm:prSet/>
      <dgm:spPr/>
    </dgm:pt>
    <dgm:pt modelId="{799DB271-D8B1-42A4-8193-FACBFFFC00F7}" type="sibTrans" cxnId="{3356A4BF-8ACF-4A52-9434-D3A14AAF8495}">
      <dgm:prSet/>
      <dgm:spPr/>
    </dgm:pt>
    <dgm:pt modelId="{C9FDC671-843B-4CBC-B140-B316B61681A0}">
      <dgm:prSet phldr="0"/>
      <dgm:spPr/>
      <dgm:t>
        <a:bodyPr/>
        <a:lstStyle/>
        <a:p>
          <a:pPr rtl="0"/>
          <a:r>
            <a:rPr lang="en-US" b="0" i="1" dirty="0">
              <a:solidFill>
                <a:schemeClr val="tx1"/>
              </a:solidFill>
            </a:rPr>
            <a:t>Social Media Monitoring</a:t>
          </a:r>
          <a:endParaRPr lang="en-US" b="0" i="1" u="none" strike="noStrike" cap="none" baseline="0" noProof="0" dirty="0">
            <a:solidFill>
              <a:schemeClr val="tx1"/>
            </a:solidFill>
            <a:latin typeface="Goudy Old Style"/>
          </a:endParaRPr>
        </a:p>
      </dgm:t>
    </dgm:pt>
    <dgm:pt modelId="{F62D0D1E-6FAF-4542-B2E3-9AA4EB706FAC}" type="parTrans" cxnId="{11BF0EBC-E6FF-419F-A77F-AE0B9FDFDC23}">
      <dgm:prSet/>
      <dgm:spPr/>
    </dgm:pt>
    <dgm:pt modelId="{79E7F232-E493-456A-879A-EFCFED00C4E1}" type="sibTrans" cxnId="{11BF0EBC-E6FF-419F-A77F-AE0B9FDFDC23}">
      <dgm:prSet/>
      <dgm:spPr/>
    </dgm:pt>
    <dgm:pt modelId="{EAFC35B4-0DD7-4FA9-A865-441CE76ABEAF}">
      <dgm:prSet phldr="0"/>
      <dgm:spPr/>
      <dgm:t>
        <a:bodyPr/>
        <a:lstStyle/>
        <a:p>
          <a:pPr rtl="0"/>
          <a:r>
            <a:rPr lang="en-US" b="0" i="1" dirty="0">
              <a:solidFill>
                <a:schemeClr val="tx1"/>
              </a:solidFill>
            </a:rPr>
            <a:t>Market Research</a:t>
          </a:r>
          <a:r>
            <a:rPr lang="en-US" b="0" i="1" u="none" strike="noStrike" cap="none" baseline="0" noProof="0" dirty="0">
              <a:solidFill>
                <a:schemeClr val="tx1"/>
              </a:solidFill>
              <a:latin typeface="Goudy Old Style"/>
            </a:rPr>
            <a:t> </a:t>
          </a:r>
          <a:r>
            <a:rPr lang="en-US" b="0" i="1" u="none" strike="noStrike" cap="none" baseline="0" noProof="0" dirty="0">
              <a:solidFill>
                <a:schemeClr val="tx1"/>
              </a:solidFill>
            </a:rPr>
            <a:t>and competitive research</a:t>
          </a:r>
          <a:endParaRPr lang="en-US" b="0" i="1" u="none" strike="noStrike" cap="none" baseline="0" noProof="0" dirty="0">
            <a:solidFill>
              <a:schemeClr val="tx1"/>
            </a:solidFill>
            <a:latin typeface="Goudy Old Style"/>
          </a:endParaRPr>
        </a:p>
      </dgm:t>
    </dgm:pt>
    <dgm:pt modelId="{37F7B8C2-E2BB-4781-89CE-75A7E979A8A9}" type="parTrans" cxnId="{6705B9B3-DFBD-4F73-9E17-E32D387E2823}">
      <dgm:prSet/>
      <dgm:spPr/>
    </dgm:pt>
    <dgm:pt modelId="{32B4B533-9662-489D-B0FF-6402F0C5806D}" type="sibTrans" cxnId="{6705B9B3-DFBD-4F73-9E17-E32D387E2823}">
      <dgm:prSet/>
      <dgm:spPr/>
    </dgm:pt>
    <dgm:pt modelId="{893CEF29-9754-4C62-AAB6-5DE11EB0F4E3}">
      <dgm:prSet phldr="0"/>
      <dgm:spPr/>
      <dgm:t>
        <a:bodyPr/>
        <a:lstStyle/>
        <a:p>
          <a:pPr rtl="0"/>
          <a:r>
            <a:rPr lang="en-US" b="0" i="1" dirty="0">
              <a:solidFill>
                <a:schemeClr val="tx1"/>
              </a:solidFill>
            </a:rPr>
            <a:t>Customer support.</a:t>
          </a:r>
          <a:endParaRPr lang="en-US" b="0" i="1" dirty="0">
            <a:solidFill>
              <a:schemeClr val="tx1"/>
            </a:solidFill>
            <a:latin typeface="Goudy Old Style"/>
          </a:endParaRPr>
        </a:p>
      </dgm:t>
    </dgm:pt>
    <dgm:pt modelId="{0EF17784-F5B8-488E-98A4-2CA70C2AB656}" type="parTrans" cxnId="{13BC6D81-9DFE-4C50-B459-7D011814C2BB}">
      <dgm:prSet/>
      <dgm:spPr/>
    </dgm:pt>
    <dgm:pt modelId="{AD53FCA5-C093-459F-91A5-207283379460}" type="sibTrans" cxnId="{13BC6D81-9DFE-4C50-B459-7D011814C2BB}">
      <dgm:prSet/>
      <dgm:spPr/>
    </dgm:pt>
    <dgm:pt modelId="{E6015387-14B0-4252-996E-544672E92D7A}">
      <dgm:prSet phldr="0"/>
      <dgm:spPr/>
      <dgm:t>
        <a:bodyPr/>
        <a:lstStyle/>
        <a:p>
          <a:pPr rtl="0"/>
          <a:r>
            <a:rPr lang="en-US" b="0" i="1" dirty="0">
              <a:solidFill>
                <a:schemeClr val="tx1"/>
              </a:solidFill>
            </a:rPr>
            <a:t>Brand monitoring.</a:t>
          </a:r>
          <a:endParaRPr lang="en-US" b="0" i="1" dirty="0">
            <a:solidFill>
              <a:schemeClr val="tx1"/>
            </a:solidFill>
            <a:latin typeface="Goudy Old Style"/>
          </a:endParaRPr>
        </a:p>
      </dgm:t>
    </dgm:pt>
    <dgm:pt modelId="{4D2A655F-A9CB-47F7-855D-274EAD89C808}" type="parTrans" cxnId="{D43B470A-C08E-42CE-AD35-5078A671842E}">
      <dgm:prSet/>
      <dgm:spPr/>
    </dgm:pt>
    <dgm:pt modelId="{78483455-25EF-4E23-98D9-0ACBD007054F}" type="sibTrans" cxnId="{D43B470A-C08E-42CE-AD35-5078A671842E}">
      <dgm:prSet/>
      <dgm:spPr/>
    </dgm:pt>
    <dgm:pt modelId="{79539DED-A243-4B58-AE76-AAB7298DACF7}">
      <dgm:prSet phldr="0"/>
      <dgm:spPr/>
      <dgm:t>
        <a:bodyPr/>
        <a:lstStyle/>
        <a:p>
          <a:pPr rtl="0"/>
          <a:r>
            <a:rPr lang="en-US" b="0" i="1" dirty="0">
              <a:solidFill>
                <a:schemeClr val="tx1"/>
              </a:solidFill>
            </a:rPr>
            <a:t>Voice of customer (VoC</a:t>
          </a:r>
          <a:r>
            <a:rPr lang="en-US" b="0" i="1" dirty="0">
              <a:solidFill>
                <a:schemeClr val="tx1"/>
              </a:solidFill>
              <a:latin typeface="Goudy Old Style"/>
            </a:rPr>
            <a:t>).</a:t>
          </a:r>
        </a:p>
      </dgm:t>
    </dgm:pt>
    <dgm:pt modelId="{63F94559-BE1A-4C0D-BEB8-8C00912B901C}" type="parTrans" cxnId="{E4DA5A3D-BEBF-4A3E-B2C7-297E201CA64B}">
      <dgm:prSet/>
      <dgm:spPr/>
    </dgm:pt>
    <dgm:pt modelId="{654846B7-4666-4EF2-841A-DE6262EF0783}" type="sibTrans" cxnId="{E4DA5A3D-BEBF-4A3E-B2C7-297E201CA64B}">
      <dgm:prSet/>
      <dgm:spPr/>
    </dgm:pt>
    <dgm:pt modelId="{D0BFE5B7-B868-4965-A54B-49535EFB4AE7}">
      <dgm:prSet phldr="0"/>
      <dgm:spPr/>
      <dgm:t>
        <a:bodyPr/>
        <a:lstStyle/>
        <a:p>
          <a:pPr rtl="0"/>
          <a:r>
            <a:rPr lang="en-US" b="0" i="1" dirty="0">
              <a:solidFill>
                <a:schemeClr val="tx1"/>
              </a:solidFill>
            </a:rPr>
            <a:t>Product </a:t>
          </a:r>
          <a:r>
            <a:rPr lang="en-US" b="1" i="1" dirty="0">
              <a:solidFill>
                <a:schemeClr val="tx1"/>
              </a:solidFill>
            </a:rPr>
            <a:t>analysis</a:t>
          </a:r>
          <a:r>
            <a:rPr lang="en-US" b="0" i="1" dirty="0">
              <a:solidFill>
                <a:schemeClr val="tx1"/>
              </a:solidFill>
            </a:rPr>
            <a:t>.</a:t>
          </a:r>
          <a:endParaRPr lang="en-US" b="0" i="1" dirty="0">
            <a:solidFill>
              <a:schemeClr val="tx1"/>
            </a:solidFill>
            <a:latin typeface="Goudy Old Style"/>
          </a:endParaRPr>
        </a:p>
      </dgm:t>
    </dgm:pt>
    <dgm:pt modelId="{75F1EFE7-DB7E-4319-918B-2834FD025708}" type="parTrans" cxnId="{3876C69B-8F49-4CF0-8D82-FE8F443E0AFE}">
      <dgm:prSet/>
      <dgm:spPr/>
    </dgm:pt>
    <dgm:pt modelId="{B7CB9168-B3A8-4821-A09F-6E81DAE2F0DB}" type="sibTrans" cxnId="{3876C69B-8F49-4CF0-8D82-FE8F443E0AFE}">
      <dgm:prSet/>
      <dgm:spPr/>
    </dgm:pt>
    <dgm:pt modelId="{15026D1E-EA3C-413E-92BC-D81A28FC11BA}">
      <dgm:prSet phldr="0"/>
      <dgm:spPr/>
      <dgm:t>
        <a:bodyPr/>
        <a:lstStyle/>
        <a:p>
          <a:pPr rtl="0"/>
          <a:r>
            <a:rPr lang="en-US" b="0" i="1" dirty="0">
              <a:solidFill>
                <a:schemeClr val="tx1"/>
              </a:solidFill>
            </a:rPr>
            <a:t>Voice of employee</a:t>
          </a:r>
          <a:endParaRPr lang="en-US" b="0" i="1" dirty="0">
            <a:solidFill>
              <a:schemeClr val="tx1"/>
            </a:solidFill>
            <a:latin typeface="Goudy Old Style"/>
          </a:endParaRPr>
        </a:p>
      </dgm:t>
    </dgm:pt>
    <dgm:pt modelId="{1F99C059-EC43-46C4-961B-55FE34DDA504}" type="parTrans" cxnId="{9E245950-3771-4705-A333-A92DF0C7CFC8}">
      <dgm:prSet/>
      <dgm:spPr/>
    </dgm:pt>
    <dgm:pt modelId="{92C13E89-1471-4CA5-B20A-30A5888C0FCD}" type="sibTrans" cxnId="{9E245950-3771-4705-A333-A92DF0C7CFC8}">
      <dgm:prSet/>
      <dgm:spPr/>
    </dgm:pt>
    <dgm:pt modelId="{9D51BCAA-7A16-4A7C-AF56-001EDECDEF0B}" type="pres">
      <dgm:prSet presAssocID="{F758B78A-6D79-43BD-960B-7A6D225934B5}" presName="linear" presStyleCnt="0">
        <dgm:presLayoutVars>
          <dgm:animLvl val="lvl"/>
          <dgm:resizeHandles val="exact"/>
        </dgm:presLayoutVars>
      </dgm:prSet>
      <dgm:spPr/>
    </dgm:pt>
    <dgm:pt modelId="{86839639-0461-4D30-8ABE-8DB6531C4982}" type="pres">
      <dgm:prSet presAssocID="{147986CE-4955-4E6E-B841-B3E2B626EF2D}" presName="parentText" presStyleLbl="node1" presStyleIdx="0" presStyleCnt="8">
        <dgm:presLayoutVars>
          <dgm:chMax val="0"/>
          <dgm:bulletEnabled val="1"/>
        </dgm:presLayoutVars>
      </dgm:prSet>
      <dgm:spPr/>
    </dgm:pt>
    <dgm:pt modelId="{7BA08C6E-B728-4ABB-8472-9DE64D33ED5E}" type="pres">
      <dgm:prSet presAssocID="{799DB271-D8B1-42A4-8193-FACBFFFC00F7}" presName="spacer" presStyleCnt="0"/>
      <dgm:spPr/>
    </dgm:pt>
    <dgm:pt modelId="{1774207E-AF0B-40D0-8C6E-4E4B7C66C7C9}" type="pres">
      <dgm:prSet presAssocID="{893CEF29-9754-4C62-AAB6-5DE11EB0F4E3}" presName="parentText" presStyleLbl="node1" presStyleIdx="1" presStyleCnt="8">
        <dgm:presLayoutVars>
          <dgm:chMax val="0"/>
          <dgm:bulletEnabled val="1"/>
        </dgm:presLayoutVars>
      </dgm:prSet>
      <dgm:spPr/>
    </dgm:pt>
    <dgm:pt modelId="{C5511983-C503-4E63-8E67-7AA2A9BA444D}" type="pres">
      <dgm:prSet presAssocID="{AD53FCA5-C093-459F-91A5-207283379460}" presName="spacer" presStyleCnt="0"/>
      <dgm:spPr/>
    </dgm:pt>
    <dgm:pt modelId="{E9DDB575-BE49-4EEB-9533-6A88822808A9}" type="pres">
      <dgm:prSet presAssocID="{E6015387-14B0-4252-996E-544672E92D7A}" presName="parentText" presStyleLbl="node1" presStyleIdx="2" presStyleCnt="8">
        <dgm:presLayoutVars>
          <dgm:chMax val="0"/>
          <dgm:bulletEnabled val="1"/>
        </dgm:presLayoutVars>
      </dgm:prSet>
      <dgm:spPr/>
    </dgm:pt>
    <dgm:pt modelId="{F14DB435-715E-4811-ABB2-6274DF994726}" type="pres">
      <dgm:prSet presAssocID="{78483455-25EF-4E23-98D9-0ACBD007054F}" presName="spacer" presStyleCnt="0"/>
      <dgm:spPr/>
    </dgm:pt>
    <dgm:pt modelId="{54CDF314-9687-434F-B4AF-7F5BF594C877}" type="pres">
      <dgm:prSet presAssocID="{79539DED-A243-4B58-AE76-AAB7298DACF7}" presName="parentText" presStyleLbl="node1" presStyleIdx="3" presStyleCnt="8">
        <dgm:presLayoutVars>
          <dgm:chMax val="0"/>
          <dgm:bulletEnabled val="1"/>
        </dgm:presLayoutVars>
      </dgm:prSet>
      <dgm:spPr/>
    </dgm:pt>
    <dgm:pt modelId="{676C1518-8517-46FA-886D-FAACD39690DD}" type="pres">
      <dgm:prSet presAssocID="{654846B7-4666-4EF2-841A-DE6262EF0783}" presName="spacer" presStyleCnt="0"/>
      <dgm:spPr/>
    </dgm:pt>
    <dgm:pt modelId="{82966CED-D719-4CF9-BE74-D3C2E0CB07DF}" type="pres">
      <dgm:prSet presAssocID="{15026D1E-EA3C-413E-92BC-D81A28FC11BA}" presName="parentText" presStyleLbl="node1" presStyleIdx="4" presStyleCnt="8">
        <dgm:presLayoutVars>
          <dgm:chMax val="0"/>
          <dgm:bulletEnabled val="1"/>
        </dgm:presLayoutVars>
      </dgm:prSet>
      <dgm:spPr/>
    </dgm:pt>
    <dgm:pt modelId="{A827C134-B03A-448F-8F4A-224E69FA5FA5}" type="pres">
      <dgm:prSet presAssocID="{92C13E89-1471-4CA5-B20A-30A5888C0FCD}" presName="spacer" presStyleCnt="0"/>
      <dgm:spPr/>
    </dgm:pt>
    <dgm:pt modelId="{EE7CDE63-6897-4B11-9F3B-E554F4BAEB0D}" type="pres">
      <dgm:prSet presAssocID="{D0BFE5B7-B868-4965-A54B-49535EFB4AE7}" presName="parentText" presStyleLbl="node1" presStyleIdx="5" presStyleCnt="8">
        <dgm:presLayoutVars>
          <dgm:chMax val="0"/>
          <dgm:bulletEnabled val="1"/>
        </dgm:presLayoutVars>
      </dgm:prSet>
      <dgm:spPr/>
    </dgm:pt>
    <dgm:pt modelId="{5EC29F1D-B299-4732-BA22-B1B9F9388ABD}" type="pres">
      <dgm:prSet presAssocID="{B7CB9168-B3A8-4821-A09F-6E81DAE2F0DB}" presName="spacer" presStyleCnt="0"/>
      <dgm:spPr/>
    </dgm:pt>
    <dgm:pt modelId="{98DC8DC9-513B-4DEC-8A75-5B0F259FD8C3}" type="pres">
      <dgm:prSet presAssocID="{C9FDC671-843B-4CBC-B140-B316B61681A0}" presName="parentText" presStyleLbl="node1" presStyleIdx="6" presStyleCnt="8">
        <dgm:presLayoutVars>
          <dgm:chMax val="0"/>
          <dgm:bulletEnabled val="1"/>
        </dgm:presLayoutVars>
      </dgm:prSet>
      <dgm:spPr/>
    </dgm:pt>
    <dgm:pt modelId="{C4C6E9E1-7A7F-41A3-AE06-5B072BE71021}" type="pres">
      <dgm:prSet presAssocID="{79E7F232-E493-456A-879A-EFCFED00C4E1}" presName="spacer" presStyleCnt="0"/>
      <dgm:spPr/>
    </dgm:pt>
    <dgm:pt modelId="{BD98E3C6-C744-44D2-A504-ED8319E6E172}" type="pres">
      <dgm:prSet presAssocID="{EAFC35B4-0DD7-4FA9-A865-441CE76ABEAF}" presName="parentText" presStyleLbl="node1" presStyleIdx="7" presStyleCnt="8">
        <dgm:presLayoutVars>
          <dgm:chMax val="0"/>
          <dgm:bulletEnabled val="1"/>
        </dgm:presLayoutVars>
      </dgm:prSet>
      <dgm:spPr/>
    </dgm:pt>
  </dgm:ptLst>
  <dgm:cxnLst>
    <dgm:cxn modelId="{D43B470A-C08E-42CE-AD35-5078A671842E}" srcId="{F758B78A-6D79-43BD-960B-7A6D225934B5}" destId="{E6015387-14B0-4252-996E-544672E92D7A}" srcOrd="2" destOrd="0" parTransId="{4D2A655F-A9CB-47F7-855D-274EAD89C808}" sibTransId="{78483455-25EF-4E23-98D9-0ACBD007054F}"/>
    <dgm:cxn modelId="{2FB08538-C3E1-4456-B3B5-F0A23D4C76DD}" type="presOf" srcId="{D0BFE5B7-B868-4965-A54B-49535EFB4AE7}" destId="{EE7CDE63-6897-4B11-9F3B-E554F4BAEB0D}" srcOrd="0" destOrd="0" presId="urn:microsoft.com/office/officeart/2005/8/layout/vList2"/>
    <dgm:cxn modelId="{E4DA5A3D-BEBF-4A3E-B2C7-297E201CA64B}" srcId="{F758B78A-6D79-43BD-960B-7A6D225934B5}" destId="{79539DED-A243-4B58-AE76-AAB7298DACF7}" srcOrd="3" destOrd="0" parTransId="{63F94559-BE1A-4C0D-BEB8-8C00912B901C}" sibTransId="{654846B7-4666-4EF2-841A-DE6262EF0783}"/>
    <dgm:cxn modelId="{80AF4B5F-98B5-4F15-BBCC-497C2DABA11F}" type="presOf" srcId="{E6015387-14B0-4252-996E-544672E92D7A}" destId="{E9DDB575-BE49-4EEB-9533-6A88822808A9}" srcOrd="0" destOrd="0" presId="urn:microsoft.com/office/officeart/2005/8/layout/vList2"/>
    <dgm:cxn modelId="{A3531562-349D-4E8A-8C8E-722BB3FA4C4A}" type="presOf" srcId="{147986CE-4955-4E6E-B841-B3E2B626EF2D}" destId="{86839639-0461-4D30-8ABE-8DB6531C4982}" srcOrd="0" destOrd="0" presId="urn:microsoft.com/office/officeart/2005/8/layout/vList2"/>
    <dgm:cxn modelId="{9E245950-3771-4705-A333-A92DF0C7CFC8}" srcId="{F758B78A-6D79-43BD-960B-7A6D225934B5}" destId="{15026D1E-EA3C-413E-92BC-D81A28FC11BA}" srcOrd="4" destOrd="0" parTransId="{1F99C059-EC43-46C4-961B-55FE34DDA504}" sibTransId="{92C13E89-1471-4CA5-B20A-30A5888C0FCD}"/>
    <dgm:cxn modelId="{CE76FE78-F67F-4981-B913-32E38F010EAB}" type="presOf" srcId="{79539DED-A243-4B58-AE76-AAB7298DACF7}" destId="{54CDF314-9687-434F-B4AF-7F5BF594C877}" srcOrd="0" destOrd="0" presId="urn:microsoft.com/office/officeart/2005/8/layout/vList2"/>
    <dgm:cxn modelId="{61B6BE7B-EAF5-4F07-B475-1CEBA5A900E9}" type="presOf" srcId="{893CEF29-9754-4C62-AAB6-5DE11EB0F4E3}" destId="{1774207E-AF0B-40D0-8C6E-4E4B7C66C7C9}" srcOrd="0" destOrd="0" presId="urn:microsoft.com/office/officeart/2005/8/layout/vList2"/>
    <dgm:cxn modelId="{13BC6D81-9DFE-4C50-B459-7D011814C2BB}" srcId="{F758B78A-6D79-43BD-960B-7A6D225934B5}" destId="{893CEF29-9754-4C62-AAB6-5DE11EB0F4E3}" srcOrd="1" destOrd="0" parTransId="{0EF17784-F5B8-488E-98A4-2CA70C2AB656}" sibTransId="{AD53FCA5-C093-459F-91A5-207283379460}"/>
    <dgm:cxn modelId="{3876C69B-8F49-4CF0-8D82-FE8F443E0AFE}" srcId="{F758B78A-6D79-43BD-960B-7A6D225934B5}" destId="{D0BFE5B7-B868-4965-A54B-49535EFB4AE7}" srcOrd="5" destOrd="0" parTransId="{75F1EFE7-DB7E-4319-918B-2834FD025708}" sibTransId="{B7CB9168-B3A8-4821-A09F-6E81DAE2F0DB}"/>
    <dgm:cxn modelId="{AFE9079F-4099-470B-A07C-9E2B33E9FD98}" type="presOf" srcId="{C9FDC671-843B-4CBC-B140-B316B61681A0}" destId="{98DC8DC9-513B-4DEC-8A75-5B0F259FD8C3}" srcOrd="0" destOrd="0" presId="urn:microsoft.com/office/officeart/2005/8/layout/vList2"/>
    <dgm:cxn modelId="{D669FAA2-51A1-4C02-BFAC-4C8EF3D3F962}" type="presOf" srcId="{F758B78A-6D79-43BD-960B-7A6D225934B5}" destId="{9D51BCAA-7A16-4A7C-AF56-001EDECDEF0B}" srcOrd="0" destOrd="0" presId="urn:microsoft.com/office/officeart/2005/8/layout/vList2"/>
    <dgm:cxn modelId="{67CAFEB1-05C6-4FBB-9FA4-E9AB1834C910}" type="presOf" srcId="{EAFC35B4-0DD7-4FA9-A865-441CE76ABEAF}" destId="{BD98E3C6-C744-44D2-A504-ED8319E6E172}" srcOrd="0" destOrd="0" presId="urn:microsoft.com/office/officeart/2005/8/layout/vList2"/>
    <dgm:cxn modelId="{6705B9B3-DFBD-4F73-9E17-E32D387E2823}" srcId="{F758B78A-6D79-43BD-960B-7A6D225934B5}" destId="{EAFC35B4-0DD7-4FA9-A865-441CE76ABEAF}" srcOrd="7" destOrd="0" parTransId="{37F7B8C2-E2BB-4781-89CE-75A7E979A8A9}" sibTransId="{32B4B533-9662-489D-B0FF-6402F0C5806D}"/>
    <dgm:cxn modelId="{E44A0ABC-E191-45E3-B9CE-07EE56D14A30}" type="presOf" srcId="{15026D1E-EA3C-413E-92BC-D81A28FC11BA}" destId="{82966CED-D719-4CF9-BE74-D3C2E0CB07DF}" srcOrd="0" destOrd="0" presId="urn:microsoft.com/office/officeart/2005/8/layout/vList2"/>
    <dgm:cxn modelId="{11BF0EBC-E6FF-419F-A77F-AE0B9FDFDC23}" srcId="{F758B78A-6D79-43BD-960B-7A6D225934B5}" destId="{C9FDC671-843B-4CBC-B140-B316B61681A0}" srcOrd="6" destOrd="0" parTransId="{F62D0D1E-6FAF-4542-B2E3-9AA4EB706FAC}" sibTransId="{79E7F232-E493-456A-879A-EFCFED00C4E1}"/>
    <dgm:cxn modelId="{3356A4BF-8ACF-4A52-9434-D3A14AAF8495}" srcId="{F758B78A-6D79-43BD-960B-7A6D225934B5}" destId="{147986CE-4955-4E6E-B841-B3E2B626EF2D}" srcOrd="0" destOrd="0" parTransId="{DE2AB793-71C3-42ED-9825-C36726FB3382}" sibTransId="{799DB271-D8B1-42A4-8193-FACBFFFC00F7}"/>
    <dgm:cxn modelId="{6E404638-BDC2-46C0-891F-F3862C092976}" type="presParOf" srcId="{9D51BCAA-7A16-4A7C-AF56-001EDECDEF0B}" destId="{86839639-0461-4D30-8ABE-8DB6531C4982}" srcOrd="0" destOrd="0" presId="urn:microsoft.com/office/officeart/2005/8/layout/vList2"/>
    <dgm:cxn modelId="{E9D8CACA-1A2D-4128-ABB5-8D41581B3244}" type="presParOf" srcId="{9D51BCAA-7A16-4A7C-AF56-001EDECDEF0B}" destId="{7BA08C6E-B728-4ABB-8472-9DE64D33ED5E}" srcOrd="1" destOrd="0" presId="urn:microsoft.com/office/officeart/2005/8/layout/vList2"/>
    <dgm:cxn modelId="{88B42C99-D035-4E02-8BB8-551183708A5D}" type="presParOf" srcId="{9D51BCAA-7A16-4A7C-AF56-001EDECDEF0B}" destId="{1774207E-AF0B-40D0-8C6E-4E4B7C66C7C9}" srcOrd="2" destOrd="0" presId="urn:microsoft.com/office/officeart/2005/8/layout/vList2"/>
    <dgm:cxn modelId="{01D4D4E1-C008-4F84-BC92-1BB6C9C26FD2}" type="presParOf" srcId="{9D51BCAA-7A16-4A7C-AF56-001EDECDEF0B}" destId="{C5511983-C503-4E63-8E67-7AA2A9BA444D}" srcOrd="3" destOrd="0" presId="urn:microsoft.com/office/officeart/2005/8/layout/vList2"/>
    <dgm:cxn modelId="{F8FAB6D0-5BCE-4A55-9CE5-93494ED52F73}" type="presParOf" srcId="{9D51BCAA-7A16-4A7C-AF56-001EDECDEF0B}" destId="{E9DDB575-BE49-4EEB-9533-6A88822808A9}" srcOrd="4" destOrd="0" presId="urn:microsoft.com/office/officeart/2005/8/layout/vList2"/>
    <dgm:cxn modelId="{8C1BBD7C-CFF6-4DCF-BBEC-084A7E0CDD41}" type="presParOf" srcId="{9D51BCAA-7A16-4A7C-AF56-001EDECDEF0B}" destId="{F14DB435-715E-4811-ABB2-6274DF994726}" srcOrd="5" destOrd="0" presId="urn:microsoft.com/office/officeart/2005/8/layout/vList2"/>
    <dgm:cxn modelId="{EE76E863-137A-49B9-BAAD-436317F500A1}" type="presParOf" srcId="{9D51BCAA-7A16-4A7C-AF56-001EDECDEF0B}" destId="{54CDF314-9687-434F-B4AF-7F5BF594C877}" srcOrd="6" destOrd="0" presId="urn:microsoft.com/office/officeart/2005/8/layout/vList2"/>
    <dgm:cxn modelId="{A6FC3122-9B42-4211-B6A1-979A648369D8}" type="presParOf" srcId="{9D51BCAA-7A16-4A7C-AF56-001EDECDEF0B}" destId="{676C1518-8517-46FA-886D-FAACD39690DD}" srcOrd="7" destOrd="0" presId="urn:microsoft.com/office/officeart/2005/8/layout/vList2"/>
    <dgm:cxn modelId="{ABA0E61D-1ED9-4216-B3B9-4C3A12C32E29}" type="presParOf" srcId="{9D51BCAA-7A16-4A7C-AF56-001EDECDEF0B}" destId="{82966CED-D719-4CF9-BE74-D3C2E0CB07DF}" srcOrd="8" destOrd="0" presId="urn:microsoft.com/office/officeart/2005/8/layout/vList2"/>
    <dgm:cxn modelId="{B7CE36B3-86F1-4BEE-B00B-0C9B6D3725B9}" type="presParOf" srcId="{9D51BCAA-7A16-4A7C-AF56-001EDECDEF0B}" destId="{A827C134-B03A-448F-8F4A-224E69FA5FA5}" srcOrd="9" destOrd="0" presId="urn:microsoft.com/office/officeart/2005/8/layout/vList2"/>
    <dgm:cxn modelId="{F8B4F666-0D78-42B2-BEE9-F5354DFDD95D}" type="presParOf" srcId="{9D51BCAA-7A16-4A7C-AF56-001EDECDEF0B}" destId="{EE7CDE63-6897-4B11-9F3B-E554F4BAEB0D}" srcOrd="10" destOrd="0" presId="urn:microsoft.com/office/officeart/2005/8/layout/vList2"/>
    <dgm:cxn modelId="{FCA8850E-5748-490E-96E1-CE2C3574C550}" type="presParOf" srcId="{9D51BCAA-7A16-4A7C-AF56-001EDECDEF0B}" destId="{5EC29F1D-B299-4732-BA22-B1B9F9388ABD}" srcOrd="11" destOrd="0" presId="urn:microsoft.com/office/officeart/2005/8/layout/vList2"/>
    <dgm:cxn modelId="{6C5AA503-87C8-4A7F-8038-BEFAF9515BFA}" type="presParOf" srcId="{9D51BCAA-7A16-4A7C-AF56-001EDECDEF0B}" destId="{98DC8DC9-513B-4DEC-8A75-5B0F259FD8C3}" srcOrd="12" destOrd="0" presId="urn:microsoft.com/office/officeart/2005/8/layout/vList2"/>
    <dgm:cxn modelId="{490A3A82-469C-4B11-96F3-B48F6E353BD6}" type="presParOf" srcId="{9D51BCAA-7A16-4A7C-AF56-001EDECDEF0B}" destId="{C4C6E9E1-7A7F-41A3-AE06-5B072BE71021}" srcOrd="13" destOrd="0" presId="urn:microsoft.com/office/officeart/2005/8/layout/vList2"/>
    <dgm:cxn modelId="{62686863-EC2D-4FBF-A25E-E0F95077D5FB}" type="presParOf" srcId="{9D51BCAA-7A16-4A7C-AF56-001EDECDEF0B}" destId="{BD98E3C6-C744-44D2-A504-ED8319E6E17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8B78A-6D79-43BD-960B-7A6D225934B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0218DF7-5113-4B4B-95FD-2B2FB6F7281C}">
      <dgm:prSet/>
      <dgm:spPr/>
      <dgm:t>
        <a:bodyPr/>
        <a:lstStyle/>
        <a:p>
          <a:pPr rtl="0"/>
          <a:r>
            <a:rPr lang="en-US" b="0" i="1" dirty="0">
              <a:solidFill>
                <a:schemeClr val="tx1"/>
              </a:solidFill>
            </a:rPr>
            <a:t>1) BERT,</a:t>
          </a:r>
          <a:r>
            <a:rPr lang="en-US" b="0" i="1" dirty="0">
              <a:solidFill>
                <a:schemeClr val="tx1"/>
              </a:solidFill>
              <a:latin typeface="Goudy Old Style"/>
            </a:rPr>
            <a:t> </a:t>
          </a:r>
          <a:r>
            <a:rPr lang="en-US" b="0" i="1" dirty="0">
              <a:solidFill>
                <a:schemeClr val="tx1"/>
              </a:solidFill>
            </a:rPr>
            <a:t>a language model which is bidirectionally </a:t>
          </a:r>
          <a:r>
            <a:rPr lang="en-US" b="0" i="1" dirty="0">
              <a:solidFill>
                <a:schemeClr val="tx1"/>
              </a:solidFill>
              <a:latin typeface="Goudy Old Style"/>
            </a:rPr>
            <a:t>trained</a:t>
          </a:r>
          <a:r>
            <a:rPr lang="en-US" b="0" i="1" u="none" strike="noStrike" cap="none" baseline="0" noProof="0" dirty="0">
              <a:solidFill>
                <a:schemeClr val="tx1"/>
              </a:solidFill>
              <a:latin typeface="Goudy Old Style"/>
            </a:rPr>
            <a:t>. </a:t>
          </a:r>
          <a:r>
            <a:rPr lang="en-US" b="0" i="1" u="none" strike="noStrike" cap="none" baseline="0" noProof="0" dirty="0">
              <a:solidFill>
                <a:schemeClr val="tx1"/>
              </a:solidFill>
            </a:rPr>
            <a:t>This means we can now have a deeper sense of language context and flow compared to the single-direction language models.</a:t>
          </a:r>
          <a:endParaRPr lang="en-US" b="0" i="1" u="none" strike="noStrike" cap="none" baseline="0" noProof="0" dirty="0">
            <a:solidFill>
              <a:schemeClr val="tx1"/>
            </a:solidFill>
            <a:latin typeface="Goudy Old Style"/>
          </a:endParaRPr>
        </a:p>
      </dgm:t>
    </dgm:pt>
    <dgm:pt modelId="{913548FD-42ED-4150-9B87-F5373DAE4B06}" type="parTrans" cxnId="{4EE75A31-6577-47B7-831D-F29F342252A3}">
      <dgm:prSet/>
      <dgm:spPr/>
      <dgm:t>
        <a:bodyPr/>
        <a:lstStyle/>
        <a:p>
          <a:endParaRPr lang="en-US"/>
        </a:p>
      </dgm:t>
    </dgm:pt>
    <dgm:pt modelId="{52E1DBAA-1172-4B86-9DDA-9044EEDA8D59}" type="sibTrans" cxnId="{4EE75A31-6577-47B7-831D-F29F342252A3}">
      <dgm:prSet/>
      <dgm:spPr/>
      <dgm:t>
        <a:bodyPr/>
        <a:lstStyle/>
        <a:p>
          <a:endParaRPr lang="en-US"/>
        </a:p>
      </dgm:t>
    </dgm:pt>
    <dgm:pt modelId="{DCD8D166-9649-4364-9D38-8B08E3E7F385}">
      <dgm:prSet/>
      <dgm:spPr/>
      <dgm:t>
        <a:bodyPr/>
        <a:lstStyle/>
        <a:p>
          <a:pPr rtl="0"/>
          <a:r>
            <a:rPr lang="en-US" b="0" i="1" dirty="0">
              <a:solidFill>
                <a:schemeClr val="tx1"/>
              </a:solidFill>
            </a:rPr>
            <a:t>4)</a:t>
          </a:r>
          <a:r>
            <a:rPr lang="en-US" b="0" i="1" dirty="0">
              <a:solidFill>
                <a:schemeClr val="tx1"/>
              </a:solidFill>
              <a:latin typeface="Goudy Old Style"/>
            </a:rPr>
            <a:t>  BERT takes</a:t>
          </a:r>
          <a:r>
            <a:rPr lang="en-US" b="0" i="1" dirty="0">
              <a:solidFill>
                <a:schemeClr val="tx1"/>
              </a:solidFill>
            </a:rPr>
            <a:t> both the previous and next tokens into account at the same time.</a:t>
          </a:r>
          <a:r>
            <a:rPr lang="en-US" b="0" i="1" dirty="0">
              <a:solidFill>
                <a:schemeClr val="tx1"/>
              </a:solidFill>
              <a:latin typeface="Goudy Old Style"/>
            </a:rPr>
            <a:t> It will be more</a:t>
          </a:r>
          <a:r>
            <a:rPr lang="en-US" b="0" i="1" dirty="0">
              <a:solidFill>
                <a:schemeClr val="tx1"/>
              </a:solidFill>
            </a:rPr>
            <a:t> accurate to say that BERT is non-directional</a:t>
          </a:r>
          <a:r>
            <a:rPr lang="en-US" b="0" i="1" dirty="0">
              <a:solidFill>
                <a:schemeClr val="tx1"/>
              </a:solidFill>
              <a:latin typeface="Goudy Old Style"/>
            </a:rPr>
            <a:t>.</a:t>
          </a:r>
          <a:endParaRPr lang="en-US" b="0" i="1" dirty="0">
            <a:solidFill>
              <a:schemeClr val="tx1"/>
            </a:solidFill>
          </a:endParaRPr>
        </a:p>
      </dgm:t>
    </dgm:pt>
    <dgm:pt modelId="{DAC9FC67-2F2C-4063-8006-6B1737D5D2F2}" type="parTrans" cxnId="{4AF2C576-B093-4188-8F5C-4DD6AFD32C2D}">
      <dgm:prSet/>
      <dgm:spPr/>
      <dgm:t>
        <a:bodyPr/>
        <a:lstStyle/>
        <a:p>
          <a:endParaRPr lang="en-US"/>
        </a:p>
      </dgm:t>
    </dgm:pt>
    <dgm:pt modelId="{621CFC5C-64B7-4FEE-997A-73635F8A84E4}" type="sibTrans" cxnId="{4AF2C576-B093-4188-8F5C-4DD6AFD32C2D}">
      <dgm:prSet/>
      <dgm:spPr/>
      <dgm:t>
        <a:bodyPr/>
        <a:lstStyle/>
        <a:p>
          <a:endParaRPr lang="en-US"/>
        </a:p>
      </dgm:t>
    </dgm:pt>
    <dgm:pt modelId="{88D87A02-6734-409A-B31F-864E4077C1DC}">
      <dgm:prSet phldr="0"/>
      <dgm:spPr/>
      <dgm:t>
        <a:bodyPr/>
        <a:lstStyle/>
        <a:p>
          <a:pPr rtl="0"/>
          <a:r>
            <a:rPr lang="en-US" b="0" i="1" dirty="0">
              <a:solidFill>
                <a:schemeClr val="tx1"/>
              </a:solidFill>
              <a:latin typeface="Goudy Old Style"/>
            </a:rPr>
            <a:t>2</a:t>
          </a:r>
          <a:r>
            <a:rPr lang="en-US" b="0" i="1" dirty="0">
              <a:solidFill>
                <a:schemeClr val="tx1"/>
              </a:solidFill>
            </a:rPr>
            <a:t>) BERT makes use of a novel technique called Masked LM (MLM</a:t>
          </a:r>
          <a:r>
            <a:rPr lang="en-US" b="0" i="1" dirty="0">
              <a:solidFill>
                <a:schemeClr val="tx1"/>
              </a:solidFill>
              <a:latin typeface="Goudy Old Style"/>
            </a:rPr>
            <a:t>),</a:t>
          </a:r>
          <a:r>
            <a:rPr lang="en-US" b="0" i="1" dirty="0">
              <a:solidFill>
                <a:schemeClr val="tx1"/>
              </a:solidFill>
            </a:rPr>
            <a:t> it randomly masks words in the sentence and then it tries to predict them.</a:t>
          </a:r>
          <a:endParaRPr lang="en-US" b="0" i="1" dirty="0">
            <a:solidFill>
              <a:schemeClr val="tx1"/>
            </a:solidFill>
            <a:latin typeface="Goudy Old Style"/>
          </a:endParaRPr>
        </a:p>
      </dgm:t>
    </dgm:pt>
    <dgm:pt modelId="{BACAC124-9C84-4734-9CAC-4AA5F33E7D76}" type="parTrans" cxnId="{D70CC77E-08C3-42DB-935A-A9C99210B973}">
      <dgm:prSet/>
      <dgm:spPr/>
    </dgm:pt>
    <dgm:pt modelId="{9E40163C-6D49-4946-B911-F31AFC9DABC3}" type="sibTrans" cxnId="{D70CC77E-08C3-42DB-935A-A9C99210B973}">
      <dgm:prSet/>
      <dgm:spPr/>
      <dgm:t>
        <a:bodyPr/>
        <a:lstStyle/>
        <a:p>
          <a:endParaRPr lang="en-US"/>
        </a:p>
      </dgm:t>
    </dgm:pt>
    <dgm:pt modelId="{EDCAA674-EB06-484A-973D-3C135F486C0A}">
      <dgm:prSet phldr="0"/>
      <dgm:spPr/>
      <dgm:t>
        <a:bodyPr/>
        <a:lstStyle/>
        <a:p>
          <a:pPr rtl="0"/>
          <a:r>
            <a:rPr lang="en-US" b="0" i="1" dirty="0">
              <a:solidFill>
                <a:schemeClr val="tx1"/>
              </a:solidFill>
              <a:latin typeface="Goudy Old Style"/>
            </a:rPr>
            <a:t>3)  </a:t>
          </a:r>
          <a:r>
            <a:rPr lang="en-US" b="0" i="1" dirty="0">
              <a:solidFill>
                <a:schemeClr val="tx1"/>
              </a:solidFill>
            </a:rPr>
            <a:t>Masking means that the model looks in both directions and it uses the full context of the sentence, both left and right surroundings, in order to predict the masked word.</a:t>
          </a:r>
        </a:p>
      </dgm:t>
    </dgm:pt>
    <dgm:pt modelId="{3416F2E1-B068-447F-8DCB-CA65638B5A75}" type="parTrans" cxnId="{E9184445-791C-456C-B3AA-982BB69A57A4}">
      <dgm:prSet/>
      <dgm:spPr/>
    </dgm:pt>
    <dgm:pt modelId="{5F071346-956D-42EA-9E63-612273552A1D}" type="sibTrans" cxnId="{E9184445-791C-456C-B3AA-982BB69A57A4}">
      <dgm:prSet/>
      <dgm:spPr/>
    </dgm:pt>
    <dgm:pt modelId="{7C5F30D0-425B-4726-9655-46860620F0BF}" type="pres">
      <dgm:prSet presAssocID="{F758B78A-6D79-43BD-960B-7A6D225934B5}" presName="linear" presStyleCnt="0">
        <dgm:presLayoutVars>
          <dgm:animLvl val="lvl"/>
          <dgm:resizeHandles val="exact"/>
        </dgm:presLayoutVars>
      </dgm:prSet>
      <dgm:spPr/>
    </dgm:pt>
    <dgm:pt modelId="{5795BA34-D609-4AFF-8D0C-49EF20574710}" type="pres">
      <dgm:prSet presAssocID="{30218DF7-5113-4B4B-95FD-2B2FB6F7281C}" presName="parentText" presStyleLbl="node1" presStyleIdx="0" presStyleCnt="4">
        <dgm:presLayoutVars>
          <dgm:chMax val="0"/>
          <dgm:bulletEnabled val="1"/>
        </dgm:presLayoutVars>
      </dgm:prSet>
      <dgm:spPr/>
    </dgm:pt>
    <dgm:pt modelId="{704AE00C-44AC-4FD4-BE94-24DA4BAF8F0E}" type="pres">
      <dgm:prSet presAssocID="{52E1DBAA-1172-4B86-9DDA-9044EEDA8D59}" presName="spacer" presStyleCnt="0"/>
      <dgm:spPr/>
    </dgm:pt>
    <dgm:pt modelId="{8CD608EB-863D-48AA-9C89-8A75EE01A1F4}" type="pres">
      <dgm:prSet presAssocID="{88D87A02-6734-409A-B31F-864E4077C1DC}" presName="parentText" presStyleLbl="node1" presStyleIdx="1" presStyleCnt="4">
        <dgm:presLayoutVars>
          <dgm:chMax val="0"/>
          <dgm:bulletEnabled val="1"/>
        </dgm:presLayoutVars>
      </dgm:prSet>
      <dgm:spPr/>
    </dgm:pt>
    <dgm:pt modelId="{4643F048-3011-4229-9594-EB350C04FBCB}" type="pres">
      <dgm:prSet presAssocID="{9E40163C-6D49-4946-B911-F31AFC9DABC3}" presName="spacer" presStyleCnt="0"/>
      <dgm:spPr/>
    </dgm:pt>
    <dgm:pt modelId="{161D6D75-EF9F-4336-8E6C-8CEC9A9131DB}" type="pres">
      <dgm:prSet presAssocID="{EDCAA674-EB06-484A-973D-3C135F486C0A}" presName="parentText" presStyleLbl="node1" presStyleIdx="2" presStyleCnt="4">
        <dgm:presLayoutVars>
          <dgm:chMax val="0"/>
          <dgm:bulletEnabled val="1"/>
        </dgm:presLayoutVars>
      </dgm:prSet>
      <dgm:spPr/>
    </dgm:pt>
    <dgm:pt modelId="{5A6DA8A6-B4D7-4D16-BB4F-C4EF16DF9012}" type="pres">
      <dgm:prSet presAssocID="{5F071346-956D-42EA-9E63-612273552A1D}" presName="spacer" presStyleCnt="0"/>
      <dgm:spPr/>
    </dgm:pt>
    <dgm:pt modelId="{53560CA1-7866-46B9-A206-9C2407F11B2B}" type="pres">
      <dgm:prSet presAssocID="{DCD8D166-9649-4364-9D38-8B08E3E7F385}" presName="parentText" presStyleLbl="node1" presStyleIdx="3" presStyleCnt="4">
        <dgm:presLayoutVars>
          <dgm:chMax val="0"/>
          <dgm:bulletEnabled val="1"/>
        </dgm:presLayoutVars>
      </dgm:prSet>
      <dgm:spPr/>
    </dgm:pt>
  </dgm:ptLst>
  <dgm:cxnLst>
    <dgm:cxn modelId="{4EE75A31-6577-47B7-831D-F29F342252A3}" srcId="{F758B78A-6D79-43BD-960B-7A6D225934B5}" destId="{30218DF7-5113-4B4B-95FD-2B2FB6F7281C}" srcOrd="0" destOrd="0" parTransId="{913548FD-42ED-4150-9B87-F5373DAE4B06}" sibTransId="{52E1DBAA-1172-4B86-9DDA-9044EEDA8D59}"/>
    <dgm:cxn modelId="{BC9AFA39-6534-4DBA-B3A5-5417BECBDB65}" type="presOf" srcId="{F758B78A-6D79-43BD-960B-7A6D225934B5}" destId="{7C5F30D0-425B-4726-9655-46860620F0BF}" srcOrd="0" destOrd="0" presId="urn:microsoft.com/office/officeart/2005/8/layout/vList2"/>
    <dgm:cxn modelId="{E9184445-791C-456C-B3AA-982BB69A57A4}" srcId="{F758B78A-6D79-43BD-960B-7A6D225934B5}" destId="{EDCAA674-EB06-484A-973D-3C135F486C0A}" srcOrd="2" destOrd="0" parTransId="{3416F2E1-B068-447F-8DCB-CA65638B5A75}" sibTransId="{5F071346-956D-42EA-9E63-612273552A1D}"/>
    <dgm:cxn modelId="{F03E5551-F5C5-4D89-BB01-EAC58418320F}" type="presOf" srcId="{EDCAA674-EB06-484A-973D-3C135F486C0A}" destId="{161D6D75-EF9F-4336-8E6C-8CEC9A9131DB}" srcOrd="0" destOrd="0" presId="urn:microsoft.com/office/officeart/2005/8/layout/vList2"/>
    <dgm:cxn modelId="{4AF2C576-B093-4188-8F5C-4DD6AFD32C2D}" srcId="{F758B78A-6D79-43BD-960B-7A6D225934B5}" destId="{DCD8D166-9649-4364-9D38-8B08E3E7F385}" srcOrd="3" destOrd="0" parTransId="{DAC9FC67-2F2C-4063-8006-6B1737D5D2F2}" sibTransId="{621CFC5C-64B7-4FEE-997A-73635F8A84E4}"/>
    <dgm:cxn modelId="{12DCC27C-474D-4D2D-B752-717B77D3EE87}" type="presOf" srcId="{DCD8D166-9649-4364-9D38-8B08E3E7F385}" destId="{53560CA1-7866-46B9-A206-9C2407F11B2B}" srcOrd="0" destOrd="0" presId="urn:microsoft.com/office/officeart/2005/8/layout/vList2"/>
    <dgm:cxn modelId="{D70CC77E-08C3-42DB-935A-A9C99210B973}" srcId="{F758B78A-6D79-43BD-960B-7A6D225934B5}" destId="{88D87A02-6734-409A-B31F-864E4077C1DC}" srcOrd="1" destOrd="0" parTransId="{BACAC124-9C84-4734-9CAC-4AA5F33E7D76}" sibTransId="{9E40163C-6D49-4946-B911-F31AFC9DABC3}"/>
    <dgm:cxn modelId="{D2C98D9E-8ED7-4E0F-AF9C-BB6C5D05CA22}" type="presOf" srcId="{30218DF7-5113-4B4B-95FD-2B2FB6F7281C}" destId="{5795BA34-D609-4AFF-8D0C-49EF20574710}" srcOrd="0" destOrd="0" presId="urn:microsoft.com/office/officeart/2005/8/layout/vList2"/>
    <dgm:cxn modelId="{D42553DA-82FE-4441-933C-5F02D590F7EF}" type="presOf" srcId="{88D87A02-6734-409A-B31F-864E4077C1DC}" destId="{8CD608EB-863D-48AA-9C89-8A75EE01A1F4}" srcOrd="0" destOrd="0" presId="urn:microsoft.com/office/officeart/2005/8/layout/vList2"/>
    <dgm:cxn modelId="{D79E4CDB-A7E9-461A-9939-A50036D9B1E8}" type="presParOf" srcId="{7C5F30D0-425B-4726-9655-46860620F0BF}" destId="{5795BA34-D609-4AFF-8D0C-49EF20574710}" srcOrd="0" destOrd="0" presId="urn:microsoft.com/office/officeart/2005/8/layout/vList2"/>
    <dgm:cxn modelId="{38F52914-9CB0-4F3D-9834-FD9823CBF5E3}" type="presParOf" srcId="{7C5F30D0-425B-4726-9655-46860620F0BF}" destId="{704AE00C-44AC-4FD4-BE94-24DA4BAF8F0E}" srcOrd="1" destOrd="0" presId="urn:microsoft.com/office/officeart/2005/8/layout/vList2"/>
    <dgm:cxn modelId="{CB1C434C-31DD-4ADD-9790-14850EB730AE}" type="presParOf" srcId="{7C5F30D0-425B-4726-9655-46860620F0BF}" destId="{8CD608EB-863D-48AA-9C89-8A75EE01A1F4}" srcOrd="2" destOrd="0" presId="urn:microsoft.com/office/officeart/2005/8/layout/vList2"/>
    <dgm:cxn modelId="{4786415A-C096-426B-9810-8E0E7D8B45BC}" type="presParOf" srcId="{7C5F30D0-425B-4726-9655-46860620F0BF}" destId="{4643F048-3011-4229-9594-EB350C04FBCB}" srcOrd="3" destOrd="0" presId="urn:microsoft.com/office/officeart/2005/8/layout/vList2"/>
    <dgm:cxn modelId="{7648AEF3-3B65-453C-93A2-58C3561E6ED4}" type="presParOf" srcId="{7C5F30D0-425B-4726-9655-46860620F0BF}" destId="{161D6D75-EF9F-4336-8E6C-8CEC9A9131DB}" srcOrd="4" destOrd="0" presId="urn:microsoft.com/office/officeart/2005/8/layout/vList2"/>
    <dgm:cxn modelId="{EED800FA-BB56-4D3F-891D-8D332C27768E}" type="presParOf" srcId="{7C5F30D0-425B-4726-9655-46860620F0BF}" destId="{5A6DA8A6-B4D7-4D16-BB4F-C4EF16DF9012}" srcOrd="5" destOrd="0" presId="urn:microsoft.com/office/officeart/2005/8/layout/vList2"/>
    <dgm:cxn modelId="{E67EDCF2-CAEF-4A30-9A7B-463A13243FEE}" type="presParOf" srcId="{7C5F30D0-425B-4726-9655-46860620F0BF}" destId="{53560CA1-7866-46B9-A206-9C2407F11B2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58B78A-6D79-43BD-960B-7A6D225934B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0218DF7-5113-4B4B-95FD-2B2FB6F7281C}">
      <dgm:prSet/>
      <dgm:spPr/>
      <dgm:t>
        <a:bodyPr/>
        <a:lstStyle/>
        <a:p>
          <a:r>
            <a:rPr lang="en-US" i="1" dirty="0">
              <a:solidFill>
                <a:schemeClr val="tx1"/>
              </a:solidFill>
            </a:rPr>
            <a:t>1) One of the biggest challenges in NLP is the lack of enough training data and therefore we end at very week predictions.</a:t>
          </a:r>
          <a:endParaRPr lang="en-US" b="0" i="1" u="none" strike="noStrike" cap="none" baseline="0" noProof="0" dirty="0">
            <a:solidFill>
              <a:schemeClr val="tx1"/>
            </a:solidFill>
            <a:latin typeface="Goudy Old Style"/>
          </a:endParaRPr>
        </a:p>
      </dgm:t>
    </dgm:pt>
    <dgm:pt modelId="{913548FD-42ED-4150-9B87-F5373DAE4B06}" type="parTrans" cxnId="{4EE75A31-6577-47B7-831D-F29F342252A3}">
      <dgm:prSet/>
      <dgm:spPr/>
      <dgm:t>
        <a:bodyPr/>
        <a:lstStyle/>
        <a:p>
          <a:endParaRPr lang="en-US"/>
        </a:p>
      </dgm:t>
    </dgm:pt>
    <dgm:pt modelId="{52E1DBAA-1172-4B86-9DDA-9044EEDA8D59}" type="sibTrans" cxnId="{4EE75A31-6577-47B7-831D-F29F342252A3}">
      <dgm:prSet/>
      <dgm:spPr/>
      <dgm:t>
        <a:bodyPr/>
        <a:lstStyle/>
        <a:p>
          <a:endParaRPr lang="en-US"/>
        </a:p>
      </dgm:t>
    </dgm:pt>
    <dgm:pt modelId="{BC587A8A-7C1C-459A-95E2-964AFB9CB2DF}">
      <dgm:prSet/>
      <dgm:spPr/>
      <dgm:t>
        <a:bodyPr/>
        <a:lstStyle/>
        <a:p>
          <a:r>
            <a:rPr lang="en-US" i="1" dirty="0">
              <a:solidFill>
                <a:schemeClr val="tx1"/>
              </a:solidFill>
            </a:rPr>
            <a:t>2) To help bridge this gap, there are various techniques developed for training general purpose language representation models using the enormous piles of unannotated text on the web(Pre-training).</a:t>
          </a:r>
        </a:p>
      </dgm:t>
    </dgm:pt>
    <dgm:pt modelId="{53F04924-1CDE-4057-9586-4020502010B0}" type="parTrans" cxnId="{BFDA0D9C-668F-4751-AD68-38874018620C}">
      <dgm:prSet/>
      <dgm:spPr/>
      <dgm:t>
        <a:bodyPr/>
        <a:lstStyle/>
        <a:p>
          <a:endParaRPr lang="en-US"/>
        </a:p>
      </dgm:t>
    </dgm:pt>
    <dgm:pt modelId="{17AAD35E-357C-4B61-8605-6E476835FA1A}" type="sibTrans" cxnId="{BFDA0D9C-668F-4751-AD68-38874018620C}">
      <dgm:prSet/>
      <dgm:spPr/>
      <dgm:t>
        <a:bodyPr/>
        <a:lstStyle/>
        <a:p>
          <a:endParaRPr lang="en-US"/>
        </a:p>
      </dgm:t>
    </dgm:pt>
    <dgm:pt modelId="{BC207DA0-B4B7-4E44-9E71-EEE34358A954}">
      <dgm:prSet/>
      <dgm:spPr/>
      <dgm:t>
        <a:bodyPr/>
        <a:lstStyle/>
        <a:p>
          <a:r>
            <a:rPr lang="en-US" i="1" dirty="0">
              <a:solidFill>
                <a:schemeClr val="tx1"/>
              </a:solidFill>
            </a:rPr>
            <a:t>3) These pre-trained models can then be fine-tuned on smaller task specific datasets(for example Question Answering and Sentiment Analysis).</a:t>
          </a:r>
        </a:p>
      </dgm:t>
    </dgm:pt>
    <dgm:pt modelId="{6512A9E4-4CBB-489E-9743-E9DABB8252EA}" type="parTrans" cxnId="{CF6CF164-56E6-4E9A-962A-21AF8979667C}">
      <dgm:prSet/>
      <dgm:spPr/>
      <dgm:t>
        <a:bodyPr/>
        <a:lstStyle/>
        <a:p>
          <a:endParaRPr lang="en-US"/>
        </a:p>
      </dgm:t>
    </dgm:pt>
    <dgm:pt modelId="{CE760CC7-2BE8-45F8-BBD9-09EAA8E7AD15}" type="sibTrans" cxnId="{CF6CF164-56E6-4E9A-962A-21AF8979667C}">
      <dgm:prSet/>
      <dgm:spPr/>
      <dgm:t>
        <a:bodyPr/>
        <a:lstStyle/>
        <a:p>
          <a:endParaRPr lang="en-US"/>
        </a:p>
      </dgm:t>
    </dgm:pt>
    <dgm:pt modelId="{DCD8D166-9649-4364-9D38-8B08E3E7F385}">
      <dgm:prSet/>
      <dgm:spPr/>
      <dgm:t>
        <a:bodyPr/>
        <a:lstStyle/>
        <a:p>
          <a:r>
            <a:rPr lang="en-US" i="1" dirty="0">
              <a:solidFill>
                <a:schemeClr val="tx1"/>
              </a:solidFill>
            </a:rPr>
            <a:t>4) This approach results in great accuracy improvements compared to training on the smaller task-specific datasets from scratch.</a:t>
          </a:r>
        </a:p>
      </dgm:t>
    </dgm:pt>
    <dgm:pt modelId="{DAC9FC67-2F2C-4063-8006-6B1737D5D2F2}" type="parTrans" cxnId="{4AF2C576-B093-4188-8F5C-4DD6AFD32C2D}">
      <dgm:prSet/>
      <dgm:spPr/>
      <dgm:t>
        <a:bodyPr/>
        <a:lstStyle/>
        <a:p>
          <a:endParaRPr lang="en-US"/>
        </a:p>
      </dgm:t>
    </dgm:pt>
    <dgm:pt modelId="{621CFC5C-64B7-4FEE-997A-73635F8A84E4}" type="sibTrans" cxnId="{4AF2C576-B093-4188-8F5C-4DD6AFD32C2D}">
      <dgm:prSet/>
      <dgm:spPr/>
      <dgm:t>
        <a:bodyPr/>
        <a:lstStyle/>
        <a:p>
          <a:endParaRPr lang="en-US"/>
        </a:p>
      </dgm:t>
    </dgm:pt>
    <dgm:pt modelId="{9D51BCAA-7A16-4A7C-AF56-001EDECDEF0B}" type="pres">
      <dgm:prSet presAssocID="{F758B78A-6D79-43BD-960B-7A6D225934B5}" presName="linear" presStyleCnt="0">
        <dgm:presLayoutVars>
          <dgm:animLvl val="lvl"/>
          <dgm:resizeHandles val="exact"/>
        </dgm:presLayoutVars>
      </dgm:prSet>
      <dgm:spPr/>
    </dgm:pt>
    <dgm:pt modelId="{84241FCD-8EDA-4B43-BDE4-993F1CBFFE33}" type="pres">
      <dgm:prSet presAssocID="{30218DF7-5113-4B4B-95FD-2B2FB6F7281C}" presName="parentText" presStyleLbl="node1" presStyleIdx="0" presStyleCnt="4">
        <dgm:presLayoutVars>
          <dgm:chMax val="0"/>
          <dgm:bulletEnabled val="1"/>
        </dgm:presLayoutVars>
      </dgm:prSet>
      <dgm:spPr/>
    </dgm:pt>
    <dgm:pt modelId="{FD5C3FE7-7F51-4A4E-8A44-1E3E7074B232}" type="pres">
      <dgm:prSet presAssocID="{52E1DBAA-1172-4B86-9DDA-9044EEDA8D59}" presName="spacer" presStyleCnt="0"/>
      <dgm:spPr/>
    </dgm:pt>
    <dgm:pt modelId="{1B40CB12-B656-4C21-B4A1-9FA1000AF17B}" type="pres">
      <dgm:prSet presAssocID="{BC587A8A-7C1C-459A-95E2-964AFB9CB2DF}" presName="parentText" presStyleLbl="node1" presStyleIdx="1" presStyleCnt="4">
        <dgm:presLayoutVars>
          <dgm:chMax val="0"/>
          <dgm:bulletEnabled val="1"/>
        </dgm:presLayoutVars>
      </dgm:prSet>
      <dgm:spPr/>
    </dgm:pt>
    <dgm:pt modelId="{7A8C2F80-AAC5-4100-AD1E-21EE7E329110}" type="pres">
      <dgm:prSet presAssocID="{17AAD35E-357C-4B61-8605-6E476835FA1A}" presName="spacer" presStyleCnt="0"/>
      <dgm:spPr/>
    </dgm:pt>
    <dgm:pt modelId="{9034BD24-85F0-471E-9D56-10838384C58D}" type="pres">
      <dgm:prSet presAssocID="{BC207DA0-B4B7-4E44-9E71-EEE34358A954}" presName="parentText" presStyleLbl="node1" presStyleIdx="2" presStyleCnt="4">
        <dgm:presLayoutVars>
          <dgm:chMax val="0"/>
          <dgm:bulletEnabled val="1"/>
        </dgm:presLayoutVars>
      </dgm:prSet>
      <dgm:spPr/>
    </dgm:pt>
    <dgm:pt modelId="{0D93811F-4342-48DE-BFA6-E71DC36ECD96}" type="pres">
      <dgm:prSet presAssocID="{CE760CC7-2BE8-45F8-BBD9-09EAA8E7AD15}" presName="spacer" presStyleCnt="0"/>
      <dgm:spPr/>
    </dgm:pt>
    <dgm:pt modelId="{BAF01D29-6E94-4F19-B8A3-032DEB0185D4}" type="pres">
      <dgm:prSet presAssocID="{DCD8D166-9649-4364-9D38-8B08E3E7F385}" presName="parentText" presStyleLbl="node1" presStyleIdx="3" presStyleCnt="4">
        <dgm:presLayoutVars>
          <dgm:chMax val="0"/>
          <dgm:bulletEnabled val="1"/>
        </dgm:presLayoutVars>
      </dgm:prSet>
      <dgm:spPr/>
    </dgm:pt>
  </dgm:ptLst>
  <dgm:cxnLst>
    <dgm:cxn modelId="{0DD35804-BD02-4771-A260-596210AAB3D3}" type="presOf" srcId="{30218DF7-5113-4B4B-95FD-2B2FB6F7281C}" destId="{84241FCD-8EDA-4B43-BDE4-993F1CBFFE33}" srcOrd="0" destOrd="0" presId="urn:microsoft.com/office/officeart/2005/8/layout/vList2"/>
    <dgm:cxn modelId="{7DCD9420-18D0-41EA-A99F-CF91EE0060EE}" type="presOf" srcId="{BC587A8A-7C1C-459A-95E2-964AFB9CB2DF}" destId="{1B40CB12-B656-4C21-B4A1-9FA1000AF17B}" srcOrd="0" destOrd="0" presId="urn:microsoft.com/office/officeart/2005/8/layout/vList2"/>
    <dgm:cxn modelId="{4EE75A31-6577-47B7-831D-F29F342252A3}" srcId="{F758B78A-6D79-43BD-960B-7A6D225934B5}" destId="{30218DF7-5113-4B4B-95FD-2B2FB6F7281C}" srcOrd="0" destOrd="0" parTransId="{913548FD-42ED-4150-9B87-F5373DAE4B06}" sibTransId="{52E1DBAA-1172-4B86-9DDA-9044EEDA8D59}"/>
    <dgm:cxn modelId="{CF6CF164-56E6-4E9A-962A-21AF8979667C}" srcId="{F758B78A-6D79-43BD-960B-7A6D225934B5}" destId="{BC207DA0-B4B7-4E44-9E71-EEE34358A954}" srcOrd="2" destOrd="0" parTransId="{6512A9E4-4CBB-489E-9743-E9DABB8252EA}" sibTransId="{CE760CC7-2BE8-45F8-BBD9-09EAA8E7AD15}"/>
    <dgm:cxn modelId="{A2788153-3DD7-4D4A-BF78-2EDF82539714}" type="presOf" srcId="{DCD8D166-9649-4364-9D38-8B08E3E7F385}" destId="{BAF01D29-6E94-4F19-B8A3-032DEB0185D4}" srcOrd="0" destOrd="0" presId="urn:microsoft.com/office/officeart/2005/8/layout/vList2"/>
    <dgm:cxn modelId="{4AF2C576-B093-4188-8F5C-4DD6AFD32C2D}" srcId="{F758B78A-6D79-43BD-960B-7A6D225934B5}" destId="{DCD8D166-9649-4364-9D38-8B08E3E7F385}" srcOrd="3" destOrd="0" parTransId="{DAC9FC67-2F2C-4063-8006-6B1737D5D2F2}" sibTransId="{621CFC5C-64B7-4FEE-997A-73635F8A84E4}"/>
    <dgm:cxn modelId="{BFDA0D9C-668F-4751-AD68-38874018620C}" srcId="{F758B78A-6D79-43BD-960B-7A6D225934B5}" destId="{BC587A8A-7C1C-459A-95E2-964AFB9CB2DF}" srcOrd="1" destOrd="0" parTransId="{53F04924-1CDE-4057-9586-4020502010B0}" sibTransId="{17AAD35E-357C-4B61-8605-6E476835FA1A}"/>
    <dgm:cxn modelId="{D669FAA2-51A1-4C02-BFAC-4C8EF3D3F962}" type="presOf" srcId="{F758B78A-6D79-43BD-960B-7A6D225934B5}" destId="{9D51BCAA-7A16-4A7C-AF56-001EDECDEF0B}" srcOrd="0" destOrd="0" presId="urn:microsoft.com/office/officeart/2005/8/layout/vList2"/>
    <dgm:cxn modelId="{6A0801D3-D4D9-48B8-8A8F-81C7B068A139}" type="presOf" srcId="{BC207DA0-B4B7-4E44-9E71-EEE34358A954}" destId="{9034BD24-85F0-471E-9D56-10838384C58D}" srcOrd="0" destOrd="0" presId="urn:microsoft.com/office/officeart/2005/8/layout/vList2"/>
    <dgm:cxn modelId="{1FDDFED0-D145-4487-85E4-9C7973329542}" type="presParOf" srcId="{9D51BCAA-7A16-4A7C-AF56-001EDECDEF0B}" destId="{84241FCD-8EDA-4B43-BDE4-993F1CBFFE33}" srcOrd="0" destOrd="0" presId="urn:microsoft.com/office/officeart/2005/8/layout/vList2"/>
    <dgm:cxn modelId="{E0114956-A1BC-4CF2-99B5-758E581D3301}" type="presParOf" srcId="{9D51BCAA-7A16-4A7C-AF56-001EDECDEF0B}" destId="{FD5C3FE7-7F51-4A4E-8A44-1E3E7074B232}" srcOrd="1" destOrd="0" presId="urn:microsoft.com/office/officeart/2005/8/layout/vList2"/>
    <dgm:cxn modelId="{78D0E4AB-DF68-49D0-BE41-D13FDDA85DA9}" type="presParOf" srcId="{9D51BCAA-7A16-4A7C-AF56-001EDECDEF0B}" destId="{1B40CB12-B656-4C21-B4A1-9FA1000AF17B}" srcOrd="2" destOrd="0" presId="urn:microsoft.com/office/officeart/2005/8/layout/vList2"/>
    <dgm:cxn modelId="{3BB3D82B-9203-46AA-840B-0AB5A2F4BAB7}" type="presParOf" srcId="{9D51BCAA-7A16-4A7C-AF56-001EDECDEF0B}" destId="{7A8C2F80-AAC5-4100-AD1E-21EE7E329110}" srcOrd="3" destOrd="0" presId="urn:microsoft.com/office/officeart/2005/8/layout/vList2"/>
    <dgm:cxn modelId="{825A01A0-4D3B-4448-B1D2-25BAF707D3F2}" type="presParOf" srcId="{9D51BCAA-7A16-4A7C-AF56-001EDECDEF0B}" destId="{9034BD24-85F0-471E-9D56-10838384C58D}" srcOrd="4" destOrd="0" presId="urn:microsoft.com/office/officeart/2005/8/layout/vList2"/>
    <dgm:cxn modelId="{CF725F4F-3471-4F8D-9D48-074CEDB50560}" type="presParOf" srcId="{9D51BCAA-7A16-4A7C-AF56-001EDECDEF0B}" destId="{0D93811F-4342-48DE-BFA6-E71DC36ECD96}" srcOrd="5" destOrd="0" presId="urn:microsoft.com/office/officeart/2005/8/layout/vList2"/>
    <dgm:cxn modelId="{A1622E98-BCB4-44F1-A6BF-EA9A9F7D381A}" type="presParOf" srcId="{9D51BCAA-7A16-4A7C-AF56-001EDECDEF0B}" destId="{BAF01D29-6E94-4F19-B8A3-032DEB0185D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B78A-6D79-43BD-960B-7A6D225934B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D8D166-9649-4364-9D38-8B08E3E7F385}">
      <dgm:prSet phldr="0"/>
      <dgm:spPr/>
      <dgm:t>
        <a:bodyPr/>
        <a:lstStyle/>
        <a:p>
          <a:pPr rtl="0"/>
          <a:r>
            <a:rPr lang="en-US" b="0" i="1" dirty="0">
              <a:solidFill>
                <a:schemeClr val="tx1"/>
              </a:solidFill>
              <a:latin typeface="Goudy Old Style"/>
            </a:rPr>
            <a:t> </a:t>
          </a:r>
          <a:r>
            <a:rPr lang="en-US" b="0" i="1" u="none" strike="noStrike" cap="none" baseline="0" noProof="0" dirty="0">
              <a:solidFill>
                <a:schemeClr val="tx1"/>
              </a:solidFill>
              <a:latin typeface="Goudy Old Style"/>
            </a:rPr>
            <a:t>We can use ML algorithms like logistic regression, naïve bayes, Random Forest, XGBoost etc.. for this sentiment classification but we need more data to train the model to get some good predictions.</a:t>
          </a:r>
        </a:p>
      </dgm:t>
    </dgm:pt>
    <dgm:pt modelId="{DAC9FC67-2F2C-4063-8006-6B1737D5D2F2}" type="parTrans" cxnId="{4AF2C576-B093-4188-8F5C-4DD6AFD32C2D}">
      <dgm:prSet/>
      <dgm:spPr/>
      <dgm:t>
        <a:bodyPr/>
        <a:lstStyle/>
        <a:p>
          <a:endParaRPr lang="en-US"/>
        </a:p>
      </dgm:t>
    </dgm:pt>
    <dgm:pt modelId="{621CFC5C-64B7-4FEE-997A-73635F8A84E4}" type="sibTrans" cxnId="{4AF2C576-B093-4188-8F5C-4DD6AFD32C2D}">
      <dgm:prSet/>
      <dgm:spPr/>
      <dgm:t>
        <a:bodyPr/>
        <a:lstStyle/>
        <a:p>
          <a:endParaRPr lang="en-US"/>
        </a:p>
      </dgm:t>
    </dgm:pt>
    <dgm:pt modelId="{D2409F17-A0F1-4BF9-9C9A-8A814043F6BF}">
      <dgm:prSet phldr="0"/>
      <dgm:spPr/>
      <dgm:t>
        <a:bodyPr/>
        <a:lstStyle/>
        <a:p>
          <a:pPr rtl="0"/>
          <a:r>
            <a:rPr lang="en-US" b="0" i="1" u="none" strike="noStrike" cap="none" baseline="0" noProof="0" dirty="0">
              <a:solidFill>
                <a:schemeClr val="tx1"/>
              </a:solidFill>
              <a:latin typeface="Goudy Old Style"/>
            </a:rPr>
            <a:t>We can also go with Open AI's GPT-3, but the buzz is that Microsoft is getting an exclusive license on Open AI's GPT-3.</a:t>
          </a:r>
        </a:p>
      </dgm:t>
    </dgm:pt>
    <dgm:pt modelId="{D3D51E41-14A2-494B-BCA1-4FE5690B8E5B}" type="parTrans" cxnId="{90562AE3-AA7F-4E0F-9862-EEFC6A98B90D}">
      <dgm:prSet/>
      <dgm:spPr/>
    </dgm:pt>
    <dgm:pt modelId="{2078FFBD-36F9-4721-B3BC-289908B52F60}" type="sibTrans" cxnId="{90562AE3-AA7F-4E0F-9862-EEFC6A98B90D}">
      <dgm:prSet/>
      <dgm:spPr/>
    </dgm:pt>
    <dgm:pt modelId="{910A38BF-8D39-47B0-944A-A377B7C81479}">
      <dgm:prSet phldr="0"/>
      <dgm:spPr/>
      <dgm:t>
        <a:bodyPr/>
        <a:lstStyle/>
        <a:p>
          <a:pPr rtl="0"/>
          <a:r>
            <a:rPr lang="en-US" b="0" i="1" u="none" strike="noStrike" cap="none" baseline="0" noProof="0" dirty="0">
              <a:solidFill>
                <a:schemeClr val="tx1"/>
              </a:solidFill>
              <a:latin typeface="Goudy Old Style"/>
            </a:rPr>
            <a:t>It is always good to go with BERT, as it is already trained on huge data and  we can get very good predictions using this.</a:t>
          </a:r>
        </a:p>
      </dgm:t>
    </dgm:pt>
    <dgm:pt modelId="{A1677D25-E23A-4BC1-AB97-467AABE93470}" type="parTrans" cxnId="{1B0BFD43-7F93-4AEA-B3AA-BB5F57FBED86}">
      <dgm:prSet/>
      <dgm:spPr/>
    </dgm:pt>
    <dgm:pt modelId="{6E36A6CB-9EC2-45F0-9D32-0A066EA18C35}" type="sibTrans" cxnId="{1B0BFD43-7F93-4AEA-B3AA-BB5F57FBED86}">
      <dgm:prSet/>
      <dgm:spPr/>
    </dgm:pt>
    <dgm:pt modelId="{9D51BCAA-7A16-4A7C-AF56-001EDECDEF0B}" type="pres">
      <dgm:prSet presAssocID="{F758B78A-6D79-43BD-960B-7A6D225934B5}" presName="linear" presStyleCnt="0">
        <dgm:presLayoutVars>
          <dgm:animLvl val="lvl"/>
          <dgm:resizeHandles val="exact"/>
        </dgm:presLayoutVars>
      </dgm:prSet>
      <dgm:spPr/>
    </dgm:pt>
    <dgm:pt modelId="{BAF01D29-6E94-4F19-B8A3-032DEB0185D4}" type="pres">
      <dgm:prSet presAssocID="{DCD8D166-9649-4364-9D38-8B08E3E7F385}" presName="parentText" presStyleLbl="node1" presStyleIdx="0" presStyleCnt="3">
        <dgm:presLayoutVars>
          <dgm:chMax val="0"/>
          <dgm:bulletEnabled val="1"/>
        </dgm:presLayoutVars>
      </dgm:prSet>
      <dgm:spPr/>
    </dgm:pt>
    <dgm:pt modelId="{62EDB6D1-B121-493B-9AA7-07206FA30DB6}" type="pres">
      <dgm:prSet presAssocID="{621CFC5C-64B7-4FEE-997A-73635F8A84E4}" presName="spacer" presStyleCnt="0"/>
      <dgm:spPr/>
    </dgm:pt>
    <dgm:pt modelId="{A9BA0E8F-96B7-4C6C-8F3B-81D0A0841D24}" type="pres">
      <dgm:prSet presAssocID="{D2409F17-A0F1-4BF9-9C9A-8A814043F6BF}" presName="parentText" presStyleLbl="node1" presStyleIdx="1" presStyleCnt="3">
        <dgm:presLayoutVars>
          <dgm:chMax val="0"/>
          <dgm:bulletEnabled val="1"/>
        </dgm:presLayoutVars>
      </dgm:prSet>
      <dgm:spPr/>
    </dgm:pt>
    <dgm:pt modelId="{F82FCB0F-CA33-4EE5-A50F-3E15709DE63F}" type="pres">
      <dgm:prSet presAssocID="{2078FFBD-36F9-4721-B3BC-289908B52F60}" presName="spacer" presStyleCnt="0"/>
      <dgm:spPr/>
    </dgm:pt>
    <dgm:pt modelId="{0D6A771D-1C32-4394-99DB-ED06C8EE0CD8}" type="pres">
      <dgm:prSet presAssocID="{910A38BF-8D39-47B0-944A-A377B7C81479}" presName="parentText" presStyleLbl="node1" presStyleIdx="2" presStyleCnt="3">
        <dgm:presLayoutVars>
          <dgm:chMax val="0"/>
          <dgm:bulletEnabled val="1"/>
        </dgm:presLayoutVars>
      </dgm:prSet>
      <dgm:spPr/>
    </dgm:pt>
  </dgm:ptLst>
  <dgm:cxnLst>
    <dgm:cxn modelId="{8CD7105E-60D0-45A5-916D-4DF2263272F5}" type="presOf" srcId="{DCD8D166-9649-4364-9D38-8B08E3E7F385}" destId="{BAF01D29-6E94-4F19-B8A3-032DEB0185D4}" srcOrd="0" destOrd="0" presId="urn:microsoft.com/office/officeart/2005/8/layout/vList2"/>
    <dgm:cxn modelId="{1B0BFD43-7F93-4AEA-B3AA-BB5F57FBED86}" srcId="{F758B78A-6D79-43BD-960B-7A6D225934B5}" destId="{910A38BF-8D39-47B0-944A-A377B7C81479}" srcOrd="2" destOrd="0" parTransId="{A1677D25-E23A-4BC1-AB97-467AABE93470}" sibTransId="{6E36A6CB-9EC2-45F0-9D32-0A066EA18C35}"/>
    <dgm:cxn modelId="{8DFEBC4A-670C-4AF0-8779-8FB5321DBBE6}" type="presOf" srcId="{910A38BF-8D39-47B0-944A-A377B7C81479}" destId="{0D6A771D-1C32-4394-99DB-ED06C8EE0CD8}" srcOrd="0" destOrd="0" presId="urn:microsoft.com/office/officeart/2005/8/layout/vList2"/>
    <dgm:cxn modelId="{FBCFE473-AB1B-469F-AFE8-4016C3B33406}" type="presOf" srcId="{D2409F17-A0F1-4BF9-9C9A-8A814043F6BF}" destId="{A9BA0E8F-96B7-4C6C-8F3B-81D0A0841D24}" srcOrd="0" destOrd="0" presId="urn:microsoft.com/office/officeart/2005/8/layout/vList2"/>
    <dgm:cxn modelId="{4AF2C576-B093-4188-8F5C-4DD6AFD32C2D}" srcId="{F758B78A-6D79-43BD-960B-7A6D225934B5}" destId="{DCD8D166-9649-4364-9D38-8B08E3E7F385}" srcOrd="0" destOrd="0" parTransId="{DAC9FC67-2F2C-4063-8006-6B1737D5D2F2}" sibTransId="{621CFC5C-64B7-4FEE-997A-73635F8A84E4}"/>
    <dgm:cxn modelId="{D669FAA2-51A1-4C02-BFAC-4C8EF3D3F962}" type="presOf" srcId="{F758B78A-6D79-43BD-960B-7A6D225934B5}" destId="{9D51BCAA-7A16-4A7C-AF56-001EDECDEF0B}" srcOrd="0" destOrd="0" presId="urn:microsoft.com/office/officeart/2005/8/layout/vList2"/>
    <dgm:cxn modelId="{90562AE3-AA7F-4E0F-9862-EEFC6A98B90D}" srcId="{F758B78A-6D79-43BD-960B-7A6D225934B5}" destId="{D2409F17-A0F1-4BF9-9C9A-8A814043F6BF}" srcOrd="1" destOrd="0" parTransId="{D3D51E41-14A2-494B-BCA1-4FE5690B8E5B}" sibTransId="{2078FFBD-36F9-4721-B3BC-289908B52F60}"/>
    <dgm:cxn modelId="{CA693F2D-0286-4377-912A-9AB7289911B0}" type="presParOf" srcId="{9D51BCAA-7A16-4A7C-AF56-001EDECDEF0B}" destId="{BAF01D29-6E94-4F19-B8A3-032DEB0185D4}" srcOrd="0" destOrd="0" presId="urn:microsoft.com/office/officeart/2005/8/layout/vList2"/>
    <dgm:cxn modelId="{E53FABBF-EE55-4BE4-99F0-C945E8DE732D}" type="presParOf" srcId="{9D51BCAA-7A16-4A7C-AF56-001EDECDEF0B}" destId="{62EDB6D1-B121-493B-9AA7-07206FA30DB6}" srcOrd="1" destOrd="0" presId="urn:microsoft.com/office/officeart/2005/8/layout/vList2"/>
    <dgm:cxn modelId="{081B66CB-1104-4EF2-B53E-0B06FB6491C6}" type="presParOf" srcId="{9D51BCAA-7A16-4A7C-AF56-001EDECDEF0B}" destId="{A9BA0E8F-96B7-4C6C-8F3B-81D0A0841D24}" srcOrd="2" destOrd="0" presId="urn:microsoft.com/office/officeart/2005/8/layout/vList2"/>
    <dgm:cxn modelId="{DC3E3D87-8816-4761-BBBB-EE912BC8B850}" type="presParOf" srcId="{9D51BCAA-7A16-4A7C-AF56-001EDECDEF0B}" destId="{F82FCB0F-CA33-4EE5-A50F-3E15709DE63F}" srcOrd="3" destOrd="0" presId="urn:microsoft.com/office/officeart/2005/8/layout/vList2"/>
    <dgm:cxn modelId="{024706D2-BBFD-4256-84E8-50D9F22DD443}" type="presParOf" srcId="{9D51BCAA-7A16-4A7C-AF56-001EDECDEF0B}" destId="{0D6A771D-1C32-4394-99DB-ED06C8EE0C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5BA34-D609-4AFF-8D0C-49EF20574710}">
      <dsp:nvSpPr>
        <dsp:cNvPr id="0" name=""/>
        <dsp:cNvSpPr/>
      </dsp:nvSpPr>
      <dsp:spPr>
        <a:xfrm>
          <a:off x="0" y="405540"/>
          <a:ext cx="6096000" cy="4675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b="0" i="1" kern="1200" dirty="0">
              <a:solidFill>
                <a:schemeClr val="bg1"/>
              </a:solidFill>
              <a:latin typeface="Goudy Old Style"/>
            </a:rPr>
            <a:t>"</a:t>
          </a:r>
          <a:r>
            <a:rPr lang="en-US" sz="3700" b="0" i="1" kern="1200" dirty="0">
              <a:solidFill>
                <a:schemeClr val="tx1"/>
              </a:solidFill>
              <a:latin typeface="Goudy Old Style"/>
            </a:rPr>
            <a:t>..</a:t>
          </a:r>
          <a:r>
            <a:rPr lang="en-US" sz="3700" b="0" i="1" u="none" strike="noStrike" kern="1200" cap="none" baseline="0" noProof="0" dirty="0">
              <a:solidFill>
                <a:schemeClr val="tx1"/>
              </a:solidFill>
            </a:rPr>
            <a:t>the </a:t>
          </a:r>
          <a:r>
            <a:rPr lang="en-US" sz="3700" b="0" i="1" kern="1200" dirty="0">
              <a:solidFill>
                <a:schemeClr val="tx1"/>
              </a:solidFill>
            </a:rPr>
            <a:t>use of natural language processing, text analysis, </a:t>
          </a:r>
          <a:r>
            <a:rPr lang="en-US" sz="3700" b="0" i="1" kern="1200" dirty="0">
              <a:solidFill>
                <a:schemeClr val="tx1"/>
              </a:solidFill>
              <a:latin typeface="Goudy Old Style"/>
            </a:rPr>
            <a:t>computational linguistics</a:t>
          </a:r>
          <a:r>
            <a:rPr lang="en-US" sz="3700" b="0" i="1" kern="1200" dirty="0">
              <a:solidFill>
                <a:schemeClr val="tx1"/>
              </a:solidFill>
            </a:rPr>
            <a:t>, and biometrics to systematically identify, extract, quantify, and </a:t>
          </a:r>
          <a:r>
            <a:rPr lang="en-US" sz="3700" b="0" i="1" kern="1200" dirty="0">
              <a:solidFill>
                <a:schemeClr val="tx1"/>
              </a:solidFill>
              <a:latin typeface="Goudy Old Style"/>
            </a:rPr>
            <a:t>study affective</a:t>
          </a:r>
          <a:r>
            <a:rPr lang="en-US" sz="3700" b="0" i="1" kern="1200" dirty="0">
              <a:solidFill>
                <a:schemeClr val="tx1"/>
              </a:solidFill>
            </a:rPr>
            <a:t> states and subjective information</a:t>
          </a:r>
          <a:r>
            <a:rPr lang="en-US" sz="3700" b="0" i="1" kern="1200" dirty="0">
              <a:solidFill>
                <a:schemeClr val="tx1"/>
              </a:solidFill>
              <a:latin typeface="Goudy Old Style"/>
            </a:rPr>
            <a:t>. "</a:t>
          </a:r>
          <a:r>
            <a:rPr lang="en-US" sz="3700" b="0" i="1" u="none" strike="noStrike" kern="1200" cap="none" baseline="0" noProof="0" dirty="0">
              <a:solidFill>
                <a:schemeClr val="tx1"/>
              </a:solidFill>
              <a:latin typeface="Goudy Old Style"/>
            </a:rPr>
            <a:t> </a:t>
          </a:r>
          <a:r>
            <a:rPr lang="en-US" sz="3700" b="0" i="1" kern="1200" dirty="0">
              <a:solidFill>
                <a:schemeClr val="tx1"/>
              </a:solidFill>
              <a:latin typeface="Goudy Old Style"/>
            </a:rPr>
            <a:t>                        ---</a:t>
          </a:r>
          <a:r>
            <a:rPr lang="en-US" sz="3700" b="0" i="1" kern="1200" dirty="0">
              <a:solidFill>
                <a:schemeClr val="tx1"/>
              </a:solidFill>
            </a:rPr>
            <a:t> Wikipedia</a:t>
          </a:r>
          <a:endParaRPr lang="en-US" sz="3700" b="0" i="1" u="none" strike="noStrike" kern="1200" cap="none" baseline="0" noProof="0" dirty="0">
            <a:solidFill>
              <a:srgbClr val="010000"/>
            </a:solidFill>
            <a:latin typeface="Goudy Old Style"/>
          </a:endParaRPr>
        </a:p>
      </dsp:txBody>
      <dsp:txXfrm>
        <a:off x="228230" y="633770"/>
        <a:ext cx="5639540" cy="4218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39639-0461-4D30-8ABE-8DB6531C4982}">
      <dsp:nvSpPr>
        <dsp:cNvPr id="0" name=""/>
        <dsp:cNvSpPr/>
      </dsp:nvSpPr>
      <dsp:spPr>
        <a:xfrm>
          <a:off x="0" y="47519"/>
          <a:ext cx="6096000" cy="60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Customer Feedback</a:t>
          </a:r>
          <a:endParaRPr lang="en-US" sz="2600" b="0" i="1" u="none" strike="noStrike" kern="1200" cap="none" baseline="0" noProof="0" dirty="0">
            <a:solidFill>
              <a:srgbClr val="010000"/>
            </a:solidFill>
            <a:latin typeface="Goudy Old Style"/>
          </a:endParaRPr>
        </a:p>
      </dsp:txBody>
      <dsp:txXfrm>
        <a:off x="29700" y="77219"/>
        <a:ext cx="6036600" cy="549000"/>
      </dsp:txXfrm>
    </dsp:sp>
    <dsp:sp modelId="{1774207E-AF0B-40D0-8C6E-4E4B7C66C7C9}">
      <dsp:nvSpPr>
        <dsp:cNvPr id="0" name=""/>
        <dsp:cNvSpPr/>
      </dsp:nvSpPr>
      <dsp:spPr>
        <a:xfrm>
          <a:off x="0" y="730799"/>
          <a:ext cx="6096000" cy="608400"/>
        </a:xfrm>
        <a:prstGeom prst="roundRect">
          <a:avLst/>
        </a:prstGeom>
        <a:solidFill>
          <a:schemeClr val="accent2">
            <a:hueOff val="216553"/>
            <a:satOff val="-1467"/>
            <a:lumOff val="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Customer support.</a:t>
          </a:r>
          <a:endParaRPr lang="en-US" sz="2600" b="0" i="1" kern="1200" dirty="0">
            <a:solidFill>
              <a:schemeClr val="tx1"/>
            </a:solidFill>
            <a:latin typeface="Goudy Old Style"/>
          </a:endParaRPr>
        </a:p>
      </dsp:txBody>
      <dsp:txXfrm>
        <a:off x="29700" y="760499"/>
        <a:ext cx="6036600" cy="549000"/>
      </dsp:txXfrm>
    </dsp:sp>
    <dsp:sp modelId="{E9DDB575-BE49-4EEB-9533-6A88822808A9}">
      <dsp:nvSpPr>
        <dsp:cNvPr id="0" name=""/>
        <dsp:cNvSpPr/>
      </dsp:nvSpPr>
      <dsp:spPr>
        <a:xfrm>
          <a:off x="0" y="1414079"/>
          <a:ext cx="6096000" cy="608400"/>
        </a:xfrm>
        <a:prstGeom prst="roundRect">
          <a:avLst/>
        </a:prstGeom>
        <a:solidFill>
          <a:schemeClr val="accent2">
            <a:hueOff val="433107"/>
            <a:satOff val="-2933"/>
            <a:lumOff val="1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Brand monitoring.</a:t>
          </a:r>
          <a:endParaRPr lang="en-US" sz="2600" b="0" i="1" kern="1200" dirty="0">
            <a:solidFill>
              <a:schemeClr val="tx1"/>
            </a:solidFill>
            <a:latin typeface="Goudy Old Style"/>
          </a:endParaRPr>
        </a:p>
      </dsp:txBody>
      <dsp:txXfrm>
        <a:off x="29700" y="1443779"/>
        <a:ext cx="6036600" cy="549000"/>
      </dsp:txXfrm>
    </dsp:sp>
    <dsp:sp modelId="{54CDF314-9687-434F-B4AF-7F5BF594C877}">
      <dsp:nvSpPr>
        <dsp:cNvPr id="0" name=""/>
        <dsp:cNvSpPr/>
      </dsp:nvSpPr>
      <dsp:spPr>
        <a:xfrm>
          <a:off x="0" y="2097359"/>
          <a:ext cx="6096000" cy="608400"/>
        </a:xfrm>
        <a:prstGeom prst="roundRect">
          <a:avLst/>
        </a:prstGeom>
        <a:solidFill>
          <a:schemeClr val="accent2">
            <a:hueOff val="649660"/>
            <a:satOff val="-4400"/>
            <a:lumOff val="1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Voice of customer (VoC</a:t>
          </a:r>
          <a:r>
            <a:rPr lang="en-US" sz="2600" b="0" i="1" kern="1200" dirty="0">
              <a:solidFill>
                <a:schemeClr val="tx1"/>
              </a:solidFill>
              <a:latin typeface="Goudy Old Style"/>
            </a:rPr>
            <a:t>).</a:t>
          </a:r>
        </a:p>
      </dsp:txBody>
      <dsp:txXfrm>
        <a:off x="29700" y="2127059"/>
        <a:ext cx="6036600" cy="549000"/>
      </dsp:txXfrm>
    </dsp:sp>
    <dsp:sp modelId="{82966CED-D719-4CF9-BE74-D3C2E0CB07DF}">
      <dsp:nvSpPr>
        <dsp:cNvPr id="0" name=""/>
        <dsp:cNvSpPr/>
      </dsp:nvSpPr>
      <dsp:spPr>
        <a:xfrm>
          <a:off x="0" y="2780640"/>
          <a:ext cx="6096000" cy="608400"/>
        </a:xfrm>
        <a:prstGeom prst="roundRect">
          <a:avLst/>
        </a:prstGeom>
        <a:solidFill>
          <a:schemeClr val="accent2">
            <a:hueOff val="866213"/>
            <a:satOff val="-5867"/>
            <a:lumOff val="2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Voice of employee</a:t>
          </a:r>
          <a:endParaRPr lang="en-US" sz="2600" b="0" i="1" kern="1200" dirty="0">
            <a:solidFill>
              <a:schemeClr val="tx1"/>
            </a:solidFill>
            <a:latin typeface="Goudy Old Style"/>
          </a:endParaRPr>
        </a:p>
      </dsp:txBody>
      <dsp:txXfrm>
        <a:off x="29700" y="2810340"/>
        <a:ext cx="6036600" cy="549000"/>
      </dsp:txXfrm>
    </dsp:sp>
    <dsp:sp modelId="{EE7CDE63-6897-4B11-9F3B-E554F4BAEB0D}">
      <dsp:nvSpPr>
        <dsp:cNvPr id="0" name=""/>
        <dsp:cNvSpPr/>
      </dsp:nvSpPr>
      <dsp:spPr>
        <a:xfrm>
          <a:off x="0" y="3463920"/>
          <a:ext cx="6096000" cy="608400"/>
        </a:xfrm>
        <a:prstGeom prst="roundRect">
          <a:avLst/>
        </a:prstGeom>
        <a:solidFill>
          <a:schemeClr val="accent2">
            <a:hueOff val="1082766"/>
            <a:satOff val="-7334"/>
            <a:lumOff val="2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Product </a:t>
          </a:r>
          <a:r>
            <a:rPr lang="en-US" sz="2600" b="1" i="1" kern="1200" dirty="0">
              <a:solidFill>
                <a:schemeClr val="tx1"/>
              </a:solidFill>
            </a:rPr>
            <a:t>analysis</a:t>
          </a:r>
          <a:r>
            <a:rPr lang="en-US" sz="2600" b="0" i="1" kern="1200" dirty="0">
              <a:solidFill>
                <a:schemeClr val="tx1"/>
              </a:solidFill>
            </a:rPr>
            <a:t>.</a:t>
          </a:r>
          <a:endParaRPr lang="en-US" sz="2600" b="0" i="1" kern="1200" dirty="0">
            <a:solidFill>
              <a:schemeClr val="tx1"/>
            </a:solidFill>
            <a:latin typeface="Goudy Old Style"/>
          </a:endParaRPr>
        </a:p>
      </dsp:txBody>
      <dsp:txXfrm>
        <a:off x="29700" y="3493620"/>
        <a:ext cx="6036600" cy="549000"/>
      </dsp:txXfrm>
    </dsp:sp>
    <dsp:sp modelId="{98DC8DC9-513B-4DEC-8A75-5B0F259FD8C3}">
      <dsp:nvSpPr>
        <dsp:cNvPr id="0" name=""/>
        <dsp:cNvSpPr/>
      </dsp:nvSpPr>
      <dsp:spPr>
        <a:xfrm>
          <a:off x="0" y="4147200"/>
          <a:ext cx="6096000" cy="608400"/>
        </a:xfrm>
        <a:prstGeom prst="roundRect">
          <a:avLst/>
        </a:prstGeom>
        <a:solidFill>
          <a:schemeClr val="accent2">
            <a:hueOff val="1299320"/>
            <a:satOff val="-8800"/>
            <a:lumOff val="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Social Media Monitoring</a:t>
          </a:r>
          <a:endParaRPr lang="en-US" sz="2600" b="0" i="1" u="none" strike="noStrike" kern="1200" cap="none" baseline="0" noProof="0" dirty="0">
            <a:solidFill>
              <a:schemeClr val="tx1"/>
            </a:solidFill>
            <a:latin typeface="Goudy Old Style"/>
          </a:endParaRPr>
        </a:p>
      </dsp:txBody>
      <dsp:txXfrm>
        <a:off x="29700" y="4176900"/>
        <a:ext cx="6036600" cy="549000"/>
      </dsp:txXfrm>
    </dsp:sp>
    <dsp:sp modelId="{BD98E3C6-C744-44D2-A504-ED8319E6E172}">
      <dsp:nvSpPr>
        <dsp:cNvPr id="0" name=""/>
        <dsp:cNvSpPr/>
      </dsp:nvSpPr>
      <dsp:spPr>
        <a:xfrm>
          <a:off x="0" y="4830480"/>
          <a:ext cx="6096000" cy="608400"/>
        </a:xfrm>
        <a:prstGeom prst="roundRect">
          <a:avLst/>
        </a:prstGeom>
        <a:solidFill>
          <a:schemeClr val="accent2">
            <a:hueOff val="1515873"/>
            <a:satOff val="-1026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1" kern="1200" dirty="0">
              <a:solidFill>
                <a:schemeClr val="tx1"/>
              </a:solidFill>
            </a:rPr>
            <a:t>Market Research</a:t>
          </a:r>
          <a:r>
            <a:rPr lang="en-US" sz="2600" b="0" i="1" u="none" strike="noStrike" kern="1200" cap="none" baseline="0" noProof="0" dirty="0">
              <a:solidFill>
                <a:schemeClr val="tx1"/>
              </a:solidFill>
              <a:latin typeface="Goudy Old Style"/>
            </a:rPr>
            <a:t> </a:t>
          </a:r>
          <a:r>
            <a:rPr lang="en-US" sz="2600" b="0" i="1" u="none" strike="noStrike" kern="1200" cap="none" baseline="0" noProof="0" dirty="0">
              <a:solidFill>
                <a:schemeClr val="tx1"/>
              </a:solidFill>
            </a:rPr>
            <a:t>and competitive research</a:t>
          </a:r>
          <a:endParaRPr lang="en-US" sz="2600" b="0" i="1" u="none" strike="noStrike" kern="1200" cap="none" baseline="0" noProof="0" dirty="0">
            <a:solidFill>
              <a:schemeClr val="tx1"/>
            </a:solidFill>
            <a:latin typeface="Goudy Old Style"/>
          </a:endParaRPr>
        </a:p>
      </dsp:txBody>
      <dsp:txXfrm>
        <a:off x="29700" y="4860180"/>
        <a:ext cx="6036600" cy="54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5BA34-D609-4AFF-8D0C-49EF20574710}">
      <dsp:nvSpPr>
        <dsp:cNvPr id="0" name=""/>
        <dsp:cNvSpPr/>
      </dsp:nvSpPr>
      <dsp:spPr>
        <a:xfrm>
          <a:off x="0" y="660420"/>
          <a:ext cx="6096000" cy="10003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1" kern="1200" dirty="0">
              <a:solidFill>
                <a:schemeClr val="tx1"/>
              </a:solidFill>
            </a:rPr>
            <a:t>1) BERT,</a:t>
          </a:r>
          <a:r>
            <a:rPr lang="en-US" sz="1900" b="0" i="1" kern="1200" dirty="0">
              <a:solidFill>
                <a:schemeClr val="tx1"/>
              </a:solidFill>
              <a:latin typeface="Goudy Old Style"/>
            </a:rPr>
            <a:t> </a:t>
          </a:r>
          <a:r>
            <a:rPr lang="en-US" sz="1900" b="0" i="1" kern="1200" dirty="0">
              <a:solidFill>
                <a:schemeClr val="tx1"/>
              </a:solidFill>
            </a:rPr>
            <a:t>a language model which is bidirectionally </a:t>
          </a:r>
          <a:r>
            <a:rPr lang="en-US" sz="1900" b="0" i="1" kern="1200" dirty="0">
              <a:solidFill>
                <a:schemeClr val="tx1"/>
              </a:solidFill>
              <a:latin typeface="Goudy Old Style"/>
            </a:rPr>
            <a:t>trained</a:t>
          </a:r>
          <a:r>
            <a:rPr lang="en-US" sz="1900" b="0" i="1" u="none" strike="noStrike" kern="1200" cap="none" baseline="0" noProof="0" dirty="0">
              <a:solidFill>
                <a:schemeClr val="tx1"/>
              </a:solidFill>
              <a:latin typeface="Goudy Old Style"/>
            </a:rPr>
            <a:t>. </a:t>
          </a:r>
          <a:r>
            <a:rPr lang="en-US" sz="1900" b="0" i="1" u="none" strike="noStrike" kern="1200" cap="none" baseline="0" noProof="0" dirty="0">
              <a:solidFill>
                <a:schemeClr val="tx1"/>
              </a:solidFill>
            </a:rPr>
            <a:t>This means we can now have a deeper sense of language context and flow compared to the single-direction language models.</a:t>
          </a:r>
          <a:endParaRPr lang="en-US" sz="1900" b="0" i="1" u="none" strike="noStrike" kern="1200" cap="none" baseline="0" noProof="0" dirty="0">
            <a:solidFill>
              <a:schemeClr val="tx1"/>
            </a:solidFill>
            <a:latin typeface="Goudy Old Style"/>
          </a:endParaRPr>
        </a:p>
      </dsp:txBody>
      <dsp:txXfrm>
        <a:off x="48833" y="709253"/>
        <a:ext cx="5998334" cy="902684"/>
      </dsp:txXfrm>
    </dsp:sp>
    <dsp:sp modelId="{8CD608EB-863D-48AA-9C89-8A75EE01A1F4}">
      <dsp:nvSpPr>
        <dsp:cNvPr id="0" name=""/>
        <dsp:cNvSpPr/>
      </dsp:nvSpPr>
      <dsp:spPr>
        <a:xfrm>
          <a:off x="0" y="1715490"/>
          <a:ext cx="6096000" cy="10003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1" kern="1200" dirty="0">
              <a:solidFill>
                <a:schemeClr val="tx1"/>
              </a:solidFill>
              <a:latin typeface="Goudy Old Style"/>
            </a:rPr>
            <a:t>2</a:t>
          </a:r>
          <a:r>
            <a:rPr lang="en-US" sz="1900" b="0" i="1" kern="1200" dirty="0">
              <a:solidFill>
                <a:schemeClr val="tx1"/>
              </a:solidFill>
            </a:rPr>
            <a:t>) BERT makes use of a novel technique called Masked LM (MLM</a:t>
          </a:r>
          <a:r>
            <a:rPr lang="en-US" sz="1900" b="0" i="1" kern="1200" dirty="0">
              <a:solidFill>
                <a:schemeClr val="tx1"/>
              </a:solidFill>
              <a:latin typeface="Goudy Old Style"/>
            </a:rPr>
            <a:t>),</a:t>
          </a:r>
          <a:r>
            <a:rPr lang="en-US" sz="1900" b="0" i="1" kern="1200" dirty="0">
              <a:solidFill>
                <a:schemeClr val="tx1"/>
              </a:solidFill>
            </a:rPr>
            <a:t> it randomly masks words in the sentence and then it tries to predict them.</a:t>
          </a:r>
          <a:endParaRPr lang="en-US" sz="1900" b="0" i="1" kern="1200" dirty="0">
            <a:solidFill>
              <a:schemeClr val="tx1"/>
            </a:solidFill>
            <a:latin typeface="Goudy Old Style"/>
          </a:endParaRPr>
        </a:p>
      </dsp:txBody>
      <dsp:txXfrm>
        <a:off x="48833" y="1764323"/>
        <a:ext cx="5998334" cy="902684"/>
      </dsp:txXfrm>
    </dsp:sp>
    <dsp:sp modelId="{161D6D75-EF9F-4336-8E6C-8CEC9A9131DB}">
      <dsp:nvSpPr>
        <dsp:cNvPr id="0" name=""/>
        <dsp:cNvSpPr/>
      </dsp:nvSpPr>
      <dsp:spPr>
        <a:xfrm>
          <a:off x="0" y="2770560"/>
          <a:ext cx="6096000" cy="100035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1" kern="1200" dirty="0">
              <a:solidFill>
                <a:schemeClr val="tx1"/>
              </a:solidFill>
              <a:latin typeface="Goudy Old Style"/>
            </a:rPr>
            <a:t>3)  </a:t>
          </a:r>
          <a:r>
            <a:rPr lang="en-US" sz="1900" b="0" i="1" kern="1200" dirty="0">
              <a:solidFill>
                <a:schemeClr val="tx1"/>
              </a:solidFill>
            </a:rPr>
            <a:t>Masking means that the model looks in both directions and it uses the full context of the sentence, both left and right surroundings, in order to predict the masked word.</a:t>
          </a:r>
        </a:p>
      </dsp:txBody>
      <dsp:txXfrm>
        <a:off x="48833" y="2819393"/>
        <a:ext cx="5998334" cy="902684"/>
      </dsp:txXfrm>
    </dsp:sp>
    <dsp:sp modelId="{53560CA1-7866-46B9-A206-9C2407F11B2B}">
      <dsp:nvSpPr>
        <dsp:cNvPr id="0" name=""/>
        <dsp:cNvSpPr/>
      </dsp:nvSpPr>
      <dsp:spPr>
        <a:xfrm>
          <a:off x="0" y="3825630"/>
          <a:ext cx="6096000" cy="10003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1" kern="1200" dirty="0">
              <a:solidFill>
                <a:schemeClr val="tx1"/>
              </a:solidFill>
            </a:rPr>
            <a:t>4)</a:t>
          </a:r>
          <a:r>
            <a:rPr lang="en-US" sz="1900" b="0" i="1" kern="1200" dirty="0">
              <a:solidFill>
                <a:schemeClr val="tx1"/>
              </a:solidFill>
              <a:latin typeface="Goudy Old Style"/>
            </a:rPr>
            <a:t>  BERT takes</a:t>
          </a:r>
          <a:r>
            <a:rPr lang="en-US" sz="1900" b="0" i="1" kern="1200" dirty="0">
              <a:solidFill>
                <a:schemeClr val="tx1"/>
              </a:solidFill>
            </a:rPr>
            <a:t> both the previous and next tokens into account at the same time.</a:t>
          </a:r>
          <a:r>
            <a:rPr lang="en-US" sz="1900" b="0" i="1" kern="1200" dirty="0">
              <a:solidFill>
                <a:schemeClr val="tx1"/>
              </a:solidFill>
              <a:latin typeface="Goudy Old Style"/>
            </a:rPr>
            <a:t> It will be more</a:t>
          </a:r>
          <a:r>
            <a:rPr lang="en-US" sz="1900" b="0" i="1" kern="1200" dirty="0">
              <a:solidFill>
                <a:schemeClr val="tx1"/>
              </a:solidFill>
            </a:rPr>
            <a:t> accurate to say that BERT is non-directional</a:t>
          </a:r>
          <a:r>
            <a:rPr lang="en-US" sz="1900" b="0" i="1" kern="1200" dirty="0">
              <a:solidFill>
                <a:schemeClr val="tx1"/>
              </a:solidFill>
              <a:latin typeface="Goudy Old Style"/>
            </a:rPr>
            <a:t>.</a:t>
          </a:r>
          <a:endParaRPr lang="en-US" sz="1900" b="0" i="1" kern="1200" dirty="0">
            <a:solidFill>
              <a:schemeClr val="tx1"/>
            </a:solidFill>
          </a:endParaRPr>
        </a:p>
      </dsp:txBody>
      <dsp:txXfrm>
        <a:off x="48833" y="3874463"/>
        <a:ext cx="5998334" cy="902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41FCD-8EDA-4B43-BDE4-993F1CBFFE33}">
      <dsp:nvSpPr>
        <dsp:cNvPr id="0" name=""/>
        <dsp:cNvSpPr/>
      </dsp:nvSpPr>
      <dsp:spPr>
        <a:xfrm>
          <a:off x="0" y="93555"/>
          <a:ext cx="6096000" cy="128378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i="1" kern="1200" dirty="0">
              <a:solidFill>
                <a:schemeClr val="tx1"/>
              </a:solidFill>
            </a:rPr>
            <a:t>1) One of the biggest challenges in NLP is the lack of enough training data and therefore we end at very week predictions.</a:t>
          </a:r>
          <a:endParaRPr lang="en-US" sz="1900" b="0" i="1" u="none" strike="noStrike" kern="1200" cap="none" baseline="0" noProof="0" dirty="0">
            <a:solidFill>
              <a:schemeClr val="tx1"/>
            </a:solidFill>
            <a:latin typeface="Goudy Old Style"/>
          </a:endParaRPr>
        </a:p>
      </dsp:txBody>
      <dsp:txXfrm>
        <a:off x="62669" y="156224"/>
        <a:ext cx="5970662" cy="1158444"/>
      </dsp:txXfrm>
    </dsp:sp>
    <dsp:sp modelId="{1B40CB12-B656-4C21-B4A1-9FA1000AF17B}">
      <dsp:nvSpPr>
        <dsp:cNvPr id="0" name=""/>
        <dsp:cNvSpPr/>
      </dsp:nvSpPr>
      <dsp:spPr>
        <a:xfrm>
          <a:off x="0" y="1432057"/>
          <a:ext cx="6096000" cy="1283782"/>
        </a:xfrm>
        <a:prstGeom prst="roundRect">
          <a:avLst/>
        </a:prstGeom>
        <a:solidFill>
          <a:schemeClr val="accent2">
            <a:hueOff val="505291"/>
            <a:satOff val="-3422"/>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i="1" kern="1200" dirty="0">
              <a:solidFill>
                <a:schemeClr val="tx1"/>
              </a:solidFill>
            </a:rPr>
            <a:t>2) To help bridge this gap, there are various techniques developed for training general purpose language representation models using the enormous piles of unannotated text on the web(Pre-training).</a:t>
          </a:r>
        </a:p>
      </dsp:txBody>
      <dsp:txXfrm>
        <a:off x="62669" y="1494726"/>
        <a:ext cx="5970662" cy="1158444"/>
      </dsp:txXfrm>
    </dsp:sp>
    <dsp:sp modelId="{9034BD24-85F0-471E-9D56-10838384C58D}">
      <dsp:nvSpPr>
        <dsp:cNvPr id="0" name=""/>
        <dsp:cNvSpPr/>
      </dsp:nvSpPr>
      <dsp:spPr>
        <a:xfrm>
          <a:off x="0" y="2770560"/>
          <a:ext cx="6096000" cy="1283782"/>
        </a:xfrm>
        <a:prstGeom prst="roundRect">
          <a:avLst/>
        </a:prstGeom>
        <a:solidFill>
          <a:schemeClr val="accent2">
            <a:hueOff val="1010582"/>
            <a:satOff val="-6845"/>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i="1" kern="1200" dirty="0">
              <a:solidFill>
                <a:schemeClr val="tx1"/>
              </a:solidFill>
            </a:rPr>
            <a:t>3) These pre-trained models can then be fine-tuned on smaller task specific datasets(for example Question Answering and Sentiment Analysis).</a:t>
          </a:r>
        </a:p>
      </dsp:txBody>
      <dsp:txXfrm>
        <a:off x="62669" y="2833229"/>
        <a:ext cx="5970662" cy="1158444"/>
      </dsp:txXfrm>
    </dsp:sp>
    <dsp:sp modelId="{BAF01D29-6E94-4F19-B8A3-032DEB0185D4}">
      <dsp:nvSpPr>
        <dsp:cNvPr id="0" name=""/>
        <dsp:cNvSpPr/>
      </dsp:nvSpPr>
      <dsp:spPr>
        <a:xfrm>
          <a:off x="0" y="4109062"/>
          <a:ext cx="6096000" cy="1283782"/>
        </a:xfrm>
        <a:prstGeom prst="roundRect">
          <a:avLst/>
        </a:prstGeom>
        <a:solidFill>
          <a:schemeClr val="accent2">
            <a:hueOff val="1515873"/>
            <a:satOff val="-1026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i="1" kern="1200" dirty="0">
              <a:solidFill>
                <a:schemeClr val="tx1"/>
              </a:solidFill>
            </a:rPr>
            <a:t>4) This approach results in great accuracy improvements compared to training on the smaller task-specific datasets from scratch.</a:t>
          </a:r>
        </a:p>
      </dsp:txBody>
      <dsp:txXfrm>
        <a:off x="62669" y="4171731"/>
        <a:ext cx="5970662" cy="1158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01D29-6E94-4F19-B8A3-032DEB0185D4}">
      <dsp:nvSpPr>
        <dsp:cNvPr id="0" name=""/>
        <dsp:cNvSpPr/>
      </dsp:nvSpPr>
      <dsp:spPr>
        <a:xfrm>
          <a:off x="0" y="301950"/>
          <a:ext cx="6096000" cy="1579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1" kern="1200" dirty="0">
              <a:solidFill>
                <a:schemeClr val="tx1"/>
              </a:solidFill>
              <a:latin typeface="Goudy Old Style"/>
            </a:rPr>
            <a:t> </a:t>
          </a:r>
          <a:r>
            <a:rPr lang="en-US" sz="2500" b="0" i="1" u="none" strike="noStrike" kern="1200" cap="none" baseline="0" noProof="0" dirty="0">
              <a:solidFill>
                <a:schemeClr val="tx1"/>
              </a:solidFill>
              <a:latin typeface="Goudy Old Style"/>
            </a:rPr>
            <a:t>We can use ML algorithms like logistic regression, naïve bayes, Random Forest, XGBoost etc.. for this sentiment classification but we need more data to train the model to get some good predictions.</a:t>
          </a:r>
        </a:p>
      </dsp:txBody>
      <dsp:txXfrm>
        <a:off x="77105" y="379055"/>
        <a:ext cx="5941790" cy="1425290"/>
      </dsp:txXfrm>
    </dsp:sp>
    <dsp:sp modelId="{A9BA0E8F-96B7-4C6C-8F3B-81D0A0841D24}">
      <dsp:nvSpPr>
        <dsp:cNvPr id="0" name=""/>
        <dsp:cNvSpPr/>
      </dsp:nvSpPr>
      <dsp:spPr>
        <a:xfrm>
          <a:off x="0" y="1953450"/>
          <a:ext cx="6096000" cy="1579500"/>
        </a:xfrm>
        <a:prstGeom prst="roundRect">
          <a:avLst/>
        </a:prstGeom>
        <a:solidFill>
          <a:schemeClr val="accent2">
            <a:hueOff val="757936"/>
            <a:satOff val="-5133"/>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1" u="none" strike="noStrike" kern="1200" cap="none" baseline="0" noProof="0" dirty="0">
              <a:solidFill>
                <a:schemeClr val="tx1"/>
              </a:solidFill>
              <a:latin typeface="Goudy Old Style"/>
            </a:rPr>
            <a:t>We can also go with Open AI's GPT-3, but the buzz is that Microsoft is getting an exclusive license on Open AI's GPT-3.</a:t>
          </a:r>
        </a:p>
      </dsp:txBody>
      <dsp:txXfrm>
        <a:off x="77105" y="2030555"/>
        <a:ext cx="5941790" cy="1425290"/>
      </dsp:txXfrm>
    </dsp:sp>
    <dsp:sp modelId="{0D6A771D-1C32-4394-99DB-ED06C8EE0CD8}">
      <dsp:nvSpPr>
        <dsp:cNvPr id="0" name=""/>
        <dsp:cNvSpPr/>
      </dsp:nvSpPr>
      <dsp:spPr>
        <a:xfrm>
          <a:off x="0" y="3604950"/>
          <a:ext cx="6096000" cy="1579500"/>
        </a:xfrm>
        <a:prstGeom prst="roundRect">
          <a:avLst/>
        </a:prstGeom>
        <a:solidFill>
          <a:schemeClr val="accent2">
            <a:hueOff val="1515873"/>
            <a:satOff val="-10267"/>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1" u="none" strike="noStrike" kern="1200" cap="none" baseline="0" noProof="0" dirty="0">
              <a:solidFill>
                <a:schemeClr val="tx1"/>
              </a:solidFill>
              <a:latin typeface="Goudy Old Style"/>
            </a:rPr>
            <a:t>It is always good to go with BERT, as it is already trained on huge data and  we can get very good predictions using this.</a:t>
          </a:r>
        </a:p>
      </dsp:txBody>
      <dsp:txXfrm>
        <a:off x="77105" y="3682055"/>
        <a:ext cx="5941790" cy="14252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9/28/2020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740090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9/28/2020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3704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9/28/2020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1038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9/28/2020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2073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9/28/2020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445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9/28/2020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0152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9/28/2020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3515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9/28/2020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0663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9/28/2020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9420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9/28/2020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3086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9/28/2020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1829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9/28/2020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00104167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ape&#10;&#10;Description automatically generated">
            <a:extLst>
              <a:ext uri="{FF2B5EF4-FFF2-40B4-BE49-F238E27FC236}">
                <a16:creationId xmlns:a16="http://schemas.microsoft.com/office/drawing/2014/main" id="{50D6E5C8-45AB-4291-A646-CDD9774D46E8}"/>
              </a:ext>
            </a:extLst>
          </p:cNvPr>
          <p:cNvPicPr>
            <a:picLocks noChangeAspect="1"/>
          </p:cNvPicPr>
          <p:nvPr/>
        </p:nvPicPr>
        <p:blipFill rotWithShape="1">
          <a:blip r:embed="rId2"/>
          <a:srcRect l="2361" r="6423" b="-1"/>
          <a:stretch/>
        </p:blipFill>
        <p:spPr>
          <a:xfrm>
            <a:off x="685800" y="685800"/>
            <a:ext cx="10820400" cy="5486400"/>
          </a:xfrm>
          <a:prstGeom prst="rect">
            <a:avLst/>
          </a:prstGeom>
        </p:spPr>
      </p:pic>
      <p:sp>
        <p:nvSpPr>
          <p:cNvPr id="11" name="Rectangle 10">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5F5DD-C1D1-404B-A940-813FC34A0BB1}"/>
              </a:ext>
            </a:extLst>
          </p:cNvPr>
          <p:cNvSpPr>
            <a:spLocks noGrp="1"/>
          </p:cNvSpPr>
          <p:nvPr>
            <p:ph type="ctrTitle"/>
          </p:nvPr>
        </p:nvSpPr>
        <p:spPr>
          <a:xfrm>
            <a:off x="1598113" y="813437"/>
            <a:ext cx="9754120" cy="963664"/>
          </a:xfrm>
        </p:spPr>
        <p:txBody>
          <a:bodyPr>
            <a:normAutofit/>
          </a:bodyPr>
          <a:lstStyle/>
          <a:p>
            <a:r>
              <a:rPr lang="en-US"/>
              <a:t>Sentiment Analysis using Bert</a:t>
            </a:r>
          </a:p>
        </p:txBody>
      </p:sp>
      <p:sp>
        <p:nvSpPr>
          <p:cNvPr id="3" name="Subtitle 2">
            <a:extLst>
              <a:ext uri="{FF2B5EF4-FFF2-40B4-BE49-F238E27FC236}">
                <a16:creationId xmlns:a16="http://schemas.microsoft.com/office/drawing/2014/main" id="{B5BCF12A-176D-403B-827D-CAD56A85EB6F}"/>
              </a:ext>
            </a:extLst>
          </p:cNvPr>
          <p:cNvSpPr>
            <a:spLocks noGrp="1"/>
          </p:cNvSpPr>
          <p:nvPr>
            <p:ph type="subTitle" idx="1"/>
          </p:nvPr>
        </p:nvSpPr>
        <p:spPr>
          <a:xfrm>
            <a:off x="8602249" y="4938734"/>
            <a:ext cx="2802177" cy="1017394"/>
          </a:xfrm>
        </p:spPr>
        <p:txBody>
          <a:bodyPr vert="horz" lIns="91440" tIns="45720" rIns="91440" bIns="45720" rtlCol="0">
            <a:normAutofit/>
          </a:bodyPr>
          <a:lstStyle/>
          <a:p>
            <a:r>
              <a:rPr lang="en-US"/>
              <a:t>By</a:t>
            </a:r>
          </a:p>
          <a:p>
            <a:r>
              <a:rPr lang="en-US"/>
              <a:t>QBE Team, WNS</a:t>
            </a:r>
            <a:endParaRPr lang="en-US" dirty="0"/>
          </a:p>
        </p:txBody>
      </p:sp>
    </p:spTree>
    <p:extLst>
      <p:ext uri="{BB962C8B-B14F-4D97-AF65-F5344CB8AC3E}">
        <p14:creationId xmlns:p14="http://schemas.microsoft.com/office/powerpoint/2010/main" val="153249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B08F-8642-428D-B99C-D96B3CB6F91E}"/>
              </a:ext>
            </a:extLst>
          </p:cNvPr>
          <p:cNvSpPr>
            <a:spLocks noGrp="1"/>
          </p:cNvSpPr>
          <p:nvPr>
            <p:ph type="title"/>
          </p:nvPr>
        </p:nvSpPr>
        <p:spPr>
          <a:xfrm>
            <a:off x="759995" y="2013284"/>
            <a:ext cx="4088730" cy="3152274"/>
          </a:xfrm>
        </p:spPr>
        <p:txBody>
          <a:bodyPr anchor="ctr">
            <a:normAutofit/>
          </a:bodyPr>
          <a:lstStyle/>
          <a:p>
            <a:pPr algn="ctr"/>
            <a:r>
              <a:rPr lang="en-US" dirty="0">
                <a:solidFill>
                  <a:schemeClr val="bg2"/>
                </a:solidFill>
              </a:rPr>
              <a:t>Alternatives to BERT in  sentiment classification?</a:t>
            </a:r>
          </a:p>
        </p:txBody>
      </p:sp>
      <p:graphicFrame>
        <p:nvGraphicFramePr>
          <p:cNvPr id="25" name="Content Placeholder 2">
            <a:extLst>
              <a:ext uri="{FF2B5EF4-FFF2-40B4-BE49-F238E27FC236}">
                <a16:creationId xmlns:a16="http://schemas.microsoft.com/office/drawing/2014/main" id="{1B0CF4C3-B89F-4ABC-8DEB-1BA5F347AE3E}"/>
              </a:ext>
            </a:extLst>
          </p:cNvPr>
          <p:cNvGraphicFramePr>
            <a:graphicFrameLocks noGrp="1"/>
          </p:cNvGraphicFramePr>
          <p:nvPr>
            <p:ph idx="1"/>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72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9FC9F-F067-4DD6-8DB3-20541399558C}"/>
              </a:ext>
            </a:extLst>
          </p:cNvPr>
          <p:cNvSpPr>
            <a:spLocks noGrp="1"/>
          </p:cNvSpPr>
          <p:nvPr>
            <p:ph type="title"/>
          </p:nvPr>
        </p:nvSpPr>
        <p:spPr>
          <a:xfrm>
            <a:off x="1607574" y="3040533"/>
            <a:ext cx="3022827" cy="1296851"/>
          </a:xfrm>
        </p:spPr>
        <p:txBody>
          <a:bodyPr vert="horz" lIns="91440" tIns="45720" rIns="91440" bIns="45720" rtlCol="0" anchor="b">
            <a:normAutofit/>
          </a:bodyPr>
          <a:lstStyle/>
          <a:p>
            <a:r>
              <a:rPr lang="en-US" sz="3200" cap="all" spc="300" dirty="0">
                <a:solidFill>
                  <a:schemeClr val="bg1"/>
                </a:solidFill>
              </a:rPr>
              <a:t>Thank you</a:t>
            </a:r>
            <a:endParaRPr lang="en-US" dirty="0">
              <a:solidFill>
                <a:schemeClr val="bg1"/>
              </a:solidFill>
            </a:endParaRPr>
          </a:p>
          <a:p>
            <a:pPr algn="ctr"/>
            <a:endParaRPr lang="en-US" sz="3200" kern="1200" cap="all" spc="300" baseline="0" dirty="0">
              <a:solidFill>
                <a:schemeClr val="tx1"/>
              </a:solidFill>
              <a:latin typeface="+mj-lt"/>
            </a:endParaRPr>
          </a:p>
        </p:txBody>
      </p:sp>
      <p:pic>
        <p:nvPicPr>
          <p:cNvPr id="3" name="Picture 3" descr="A toy doll sitting on top of a teddy bear&#10;&#10;Description automatically generated">
            <a:extLst>
              <a:ext uri="{FF2B5EF4-FFF2-40B4-BE49-F238E27FC236}">
                <a16:creationId xmlns:a16="http://schemas.microsoft.com/office/drawing/2014/main" id="{849E2FA6-834E-4B86-8F84-78FB7A896F46}"/>
              </a:ext>
            </a:extLst>
          </p:cNvPr>
          <p:cNvPicPr>
            <a:picLocks noChangeAspect="1"/>
          </p:cNvPicPr>
          <p:nvPr/>
        </p:nvPicPr>
        <p:blipFill rotWithShape="1">
          <a:blip r:embed="rId2"/>
          <a:srcRect l="15212" r="2565" b="-1"/>
          <a:stretch/>
        </p:blipFill>
        <p:spPr>
          <a:xfrm>
            <a:off x="5444290" y="10"/>
            <a:ext cx="6747711" cy="6857990"/>
          </a:xfrm>
          <a:prstGeom prst="rect">
            <a:avLst/>
          </a:prstGeom>
        </p:spPr>
      </p:pic>
    </p:spTree>
    <p:extLst>
      <p:ext uri="{BB962C8B-B14F-4D97-AF65-F5344CB8AC3E}">
        <p14:creationId xmlns:p14="http://schemas.microsoft.com/office/powerpoint/2010/main" val="138219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B08F-8642-428D-B99C-D96B3CB6F91E}"/>
              </a:ext>
            </a:extLst>
          </p:cNvPr>
          <p:cNvSpPr>
            <a:spLocks noGrp="1"/>
          </p:cNvSpPr>
          <p:nvPr>
            <p:ph type="title"/>
          </p:nvPr>
        </p:nvSpPr>
        <p:spPr>
          <a:xfrm>
            <a:off x="1070811" y="1371600"/>
            <a:ext cx="3276598" cy="4114800"/>
          </a:xfrm>
        </p:spPr>
        <p:txBody>
          <a:bodyPr anchor="ctr">
            <a:normAutofit/>
          </a:bodyPr>
          <a:lstStyle/>
          <a:p>
            <a:pPr algn="ctr"/>
            <a:r>
              <a:rPr lang="en-US" i="1" dirty="0">
                <a:solidFill>
                  <a:schemeClr val="bg1"/>
                </a:solidFill>
              </a:rPr>
              <a:t>So...What is sentimental analysis?</a:t>
            </a:r>
          </a:p>
        </p:txBody>
      </p:sp>
      <p:graphicFrame>
        <p:nvGraphicFramePr>
          <p:cNvPr id="25" name="Content Placeholder 2">
            <a:extLst>
              <a:ext uri="{FF2B5EF4-FFF2-40B4-BE49-F238E27FC236}">
                <a16:creationId xmlns:a16="http://schemas.microsoft.com/office/drawing/2014/main" id="{1B0CF4C3-B89F-4ABC-8DEB-1BA5F347AE3E}"/>
              </a:ext>
            </a:extLst>
          </p:cNvPr>
          <p:cNvGraphicFramePr>
            <a:graphicFrameLocks noGrp="1"/>
          </p:cNvGraphicFramePr>
          <p:nvPr>
            <p:ph idx="1"/>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0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B08F-8642-428D-B99C-D96B3CB6F91E}"/>
              </a:ext>
            </a:extLst>
          </p:cNvPr>
          <p:cNvSpPr>
            <a:spLocks noGrp="1"/>
          </p:cNvSpPr>
          <p:nvPr>
            <p:ph type="title"/>
          </p:nvPr>
        </p:nvSpPr>
        <p:spPr>
          <a:xfrm>
            <a:off x="759995" y="2013284"/>
            <a:ext cx="4088730" cy="3152274"/>
          </a:xfrm>
        </p:spPr>
        <p:txBody>
          <a:bodyPr anchor="ctr">
            <a:normAutofit/>
          </a:bodyPr>
          <a:lstStyle/>
          <a:p>
            <a:pPr algn="ctr"/>
            <a:r>
              <a:rPr lang="en-US" i="1" dirty="0">
                <a:solidFill>
                  <a:schemeClr val="bg1"/>
                </a:solidFill>
              </a:rPr>
              <a:t>Applications of sentiment Analysis</a:t>
            </a:r>
          </a:p>
        </p:txBody>
      </p:sp>
      <p:graphicFrame>
        <p:nvGraphicFramePr>
          <p:cNvPr id="25" name="Content Placeholder 2">
            <a:extLst>
              <a:ext uri="{FF2B5EF4-FFF2-40B4-BE49-F238E27FC236}">
                <a16:creationId xmlns:a16="http://schemas.microsoft.com/office/drawing/2014/main" id="{1B0CF4C3-B89F-4ABC-8DEB-1BA5F347AE3E}"/>
              </a:ext>
            </a:extLst>
          </p:cNvPr>
          <p:cNvGraphicFramePr>
            <a:graphicFrameLocks noGrp="1"/>
          </p:cNvGraphicFramePr>
          <p:nvPr>
            <p:ph idx="1"/>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84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group of stuffed animals&#10;&#10;Description automatically generated">
            <a:extLst>
              <a:ext uri="{FF2B5EF4-FFF2-40B4-BE49-F238E27FC236}">
                <a16:creationId xmlns:a16="http://schemas.microsoft.com/office/drawing/2014/main" id="{24C1C161-014D-4CA6-A119-B5C2C6B9639D}"/>
              </a:ext>
            </a:extLst>
          </p:cNvPr>
          <p:cNvPicPr>
            <a:picLocks noChangeAspect="1"/>
          </p:cNvPicPr>
          <p:nvPr/>
        </p:nvPicPr>
        <p:blipFill rotWithShape="1">
          <a:blip r:embed="rId2"/>
          <a:srcRect l="20084" r="29916"/>
          <a:stretch/>
        </p:blipFill>
        <p:spPr>
          <a:xfrm>
            <a:off x="1" y="10"/>
            <a:ext cx="6096000" cy="6857990"/>
          </a:xfrm>
          <a:prstGeom prst="rect">
            <a:avLst/>
          </a:prstGeom>
        </p:spPr>
      </p:pic>
      <p:sp>
        <p:nvSpPr>
          <p:cNvPr id="39" name="Rectangle 38">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52936" y="1674629"/>
            <a:ext cx="2550941" cy="2057400"/>
          </a:xfrm>
        </p:spPr>
        <p:txBody>
          <a:bodyPr vert="horz" lIns="91440" tIns="45720" rIns="91440" bIns="45720" rtlCol="0">
            <a:normAutofit/>
          </a:bodyPr>
          <a:lstStyle/>
          <a:p>
            <a:r>
              <a:rPr lang="en-US" sz="2000"/>
              <a:t>Transfomers</a:t>
            </a:r>
            <a:endParaRPr lang="en-US" sz="2000" kern="1200" cap="all" spc="300" baseline="0">
              <a:latin typeface="+mj-lt"/>
            </a:endParaRPr>
          </a:p>
        </p:txBody>
      </p:sp>
      <p:sp>
        <p:nvSpPr>
          <p:cNvPr id="3" name="Subtitle 2"/>
          <p:cNvSpPr>
            <a:spLocks noGrp="1"/>
          </p:cNvSpPr>
          <p:nvPr>
            <p:ph type="subTitle" idx="1"/>
          </p:nvPr>
        </p:nvSpPr>
        <p:spPr>
          <a:xfrm>
            <a:off x="7952936" y="4114800"/>
            <a:ext cx="2466535" cy="1029286"/>
          </a:xfrm>
        </p:spPr>
        <p:txBody>
          <a:bodyPr vert="horz" lIns="91440" tIns="45720" rIns="91440" bIns="45720" rtlCol="0">
            <a:normAutofit/>
          </a:bodyPr>
          <a:lstStyle/>
          <a:p>
            <a:pPr marL="285750" indent="-228600">
              <a:buFont typeface="Arial" panose="020B0604020202020204" pitchFamily="34" charset="0"/>
              <a:buChar char="•"/>
            </a:pPr>
            <a:endParaRPr lang="en-US" sz="2000"/>
          </a:p>
          <a:p>
            <a:pPr marL="285750" indent="-228600">
              <a:buFont typeface="Arial" panose="020B0604020202020204" pitchFamily="34" charset="0"/>
              <a:buChar char="•"/>
            </a:pPr>
            <a:endParaRPr lang="en-US" sz="2000"/>
          </a:p>
        </p:txBody>
      </p:sp>
    </p:spTree>
    <p:extLst>
      <p:ext uri="{BB962C8B-B14F-4D97-AF65-F5344CB8AC3E}">
        <p14:creationId xmlns:p14="http://schemas.microsoft.com/office/powerpoint/2010/main" val="211894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41623" y="775435"/>
            <a:ext cx="6096000" cy="936840"/>
          </a:xfrm>
        </p:spPr>
        <p:txBody>
          <a:bodyPr vert="horz" lIns="91440" tIns="45720" rIns="91440" bIns="45720" rtlCol="0" anchor="b">
            <a:normAutofit/>
          </a:bodyPr>
          <a:lstStyle/>
          <a:p>
            <a:r>
              <a:rPr lang="en-US" sz="2700" kern="1200" cap="all" spc="300" baseline="0" dirty="0">
                <a:solidFill>
                  <a:schemeClr val="tx2"/>
                </a:solidFill>
                <a:latin typeface="+mj-lt"/>
                <a:ea typeface="+mj-ea"/>
                <a:cs typeface="+mj-cs"/>
              </a:rPr>
              <a:t>Transformers( Attention is all you need)</a:t>
            </a:r>
          </a:p>
        </p:txBody>
      </p:sp>
      <p:pic>
        <p:nvPicPr>
          <p:cNvPr id="18" name="Picture 3">
            <a:extLst>
              <a:ext uri="{FF2B5EF4-FFF2-40B4-BE49-F238E27FC236}">
                <a16:creationId xmlns:a16="http://schemas.microsoft.com/office/drawing/2014/main" id="{24C1C161-014D-4CA6-A119-B5C2C6B9639D}"/>
              </a:ext>
            </a:extLst>
          </p:cNvPr>
          <p:cNvPicPr>
            <a:picLocks noChangeAspect="1"/>
          </p:cNvPicPr>
          <p:nvPr/>
        </p:nvPicPr>
        <p:blipFill rotWithShape="1">
          <a:blip r:embed="rId2"/>
          <a:srcRect l="37530" r="25386"/>
          <a:stretch/>
        </p:blipFill>
        <p:spPr>
          <a:xfrm>
            <a:off x="1" y="10"/>
            <a:ext cx="3265639" cy="6857990"/>
          </a:xfrm>
          <a:prstGeom prst="rect">
            <a:avLst/>
          </a:prstGeom>
        </p:spPr>
      </p:pic>
      <p:sp>
        <p:nvSpPr>
          <p:cNvPr id="3" name="Subtitle 2"/>
          <p:cNvSpPr>
            <a:spLocks noGrp="1"/>
          </p:cNvSpPr>
          <p:nvPr>
            <p:ph type="subTitle" idx="1"/>
          </p:nvPr>
        </p:nvSpPr>
        <p:spPr>
          <a:xfrm>
            <a:off x="4672977" y="1707966"/>
            <a:ext cx="6247233" cy="4683803"/>
          </a:xfrm>
        </p:spPr>
        <p:txBody>
          <a:bodyPr vert="horz" lIns="91440" tIns="45720" rIns="91440" bIns="45720" rtlCol="0" anchor="t">
            <a:noAutofit/>
          </a:bodyPr>
          <a:lstStyle/>
          <a:p>
            <a:pPr marL="285750" indent="-228600" algn="just">
              <a:lnSpc>
                <a:spcPct val="90000"/>
              </a:lnSpc>
              <a:buFont typeface="Arial" panose="020B0604020202020204" pitchFamily="34" charset="0"/>
              <a:buChar char="•"/>
            </a:pPr>
            <a:r>
              <a:rPr lang="en-US" sz="2000" dirty="0"/>
              <a:t>Transformers are designed to handle sequential data, such as natural language, for tasks such as translation and text summarization.</a:t>
            </a:r>
          </a:p>
          <a:p>
            <a:pPr marL="285750" indent="-228600" algn="just">
              <a:lnSpc>
                <a:spcPct val="90000"/>
              </a:lnSpc>
              <a:buFont typeface="Arial" panose="020B0604020202020204" pitchFamily="34" charset="0"/>
              <a:buChar char="•"/>
            </a:pPr>
            <a:r>
              <a:rPr lang="en-US" sz="2000" dirty="0"/>
              <a:t>Transformers do not require that the sequential data be </a:t>
            </a:r>
            <a:r>
              <a:rPr lang="en-US" sz="2000"/>
              <a:t>processed in order unlike RNN's</a:t>
            </a:r>
            <a:endParaRPr lang="en-US" sz="2000" dirty="0"/>
          </a:p>
          <a:p>
            <a:pPr marL="285750" indent="-228600" algn="just">
              <a:lnSpc>
                <a:spcPct val="90000"/>
              </a:lnSpc>
              <a:buFont typeface="Arial" panose="020B0604020202020204" pitchFamily="34" charset="0"/>
              <a:buChar char="•"/>
            </a:pPr>
            <a:r>
              <a:rPr lang="en-US" sz="2000" dirty="0"/>
              <a:t>For example, if the input data is a natural language sentence, the Transformer does not need to process the beginning of it before the end.</a:t>
            </a:r>
          </a:p>
          <a:p>
            <a:pPr marL="285750" indent="-228600" algn="just">
              <a:lnSpc>
                <a:spcPct val="90000"/>
              </a:lnSpc>
              <a:buFont typeface="Arial" panose="020B0604020202020204" pitchFamily="34" charset="0"/>
              <a:buChar char="•"/>
            </a:pPr>
            <a:r>
              <a:rPr lang="en-US" sz="2000" dirty="0">
                <a:ea typeface="+mj-lt"/>
                <a:cs typeface="+mj-lt"/>
              </a:rPr>
              <a:t>The Transformer model facilitates more parallelization during training, it has enabled training on larger datasets than was possible before it was introduced. This has led to the development of pretrained systems such as BERT  and GPT  which have been trained with huge general language datasets, and can be fine-tuned to specific language tasks.</a:t>
            </a:r>
            <a:endParaRPr lang="en-US" sz="2000" dirty="0"/>
          </a:p>
          <a:p>
            <a:pPr marL="285750" indent="-228600" algn="l">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40156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9">
            <a:extLst>
              <a:ext uri="{FF2B5EF4-FFF2-40B4-BE49-F238E27FC236}">
                <a16:creationId xmlns:a16="http://schemas.microsoft.com/office/drawing/2014/main" id="{BF642132-805A-497E-9C84-8D6774339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1">
            <a:extLst>
              <a:ext uri="{FF2B5EF4-FFF2-40B4-BE49-F238E27FC236}">
                <a16:creationId xmlns:a16="http://schemas.microsoft.com/office/drawing/2014/main" id="{F1E7F1DA-407F-41FD-AC0F-D9CAD1187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27758" y="1532020"/>
            <a:ext cx="3390900" cy="2360429"/>
          </a:xfrm>
        </p:spPr>
        <p:txBody>
          <a:bodyPr vert="horz" lIns="91440" tIns="45720" rIns="91440" bIns="45720" rtlCol="0">
            <a:normAutofit/>
          </a:bodyPr>
          <a:lstStyle/>
          <a:p>
            <a:r>
              <a:rPr lang="en-US" sz="1700" b="1" dirty="0">
                <a:solidFill>
                  <a:schemeClr val="bg1"/>
                </a:solidFill>
              </a:rPr>
              <a:t>BERT(</a:t>
            </a:r>
            <a:r>
              <a:rPr lang="en-US" sz="1700" b="1" dirty="0">
                <a:solidFill>
                  <a:schemeClr val="bg1"/>
                </a:solidFill>
                <a:ea typeface="+mj-lt"/>
                <a:cs typeface="+mj-lt"/>
              </a:rPr>
              <a:t>Bidirectional Encoder Representations from Transformers)</a:t>
            </a:r>
            <a:endParaRPr lang="en-US" sz="1700" b="1" kern="1200" cap="all" spc="300" baseline="0" dirty="0">
              <a:solidFill>
                <a:schemeClr val="bg1"/>
              </a:solidFill>
              <a:latin typeface="+mj-lt"/>
            </a:endParaRPr>
          </a:p>
        </p:txBody>
      </p:sp>
      <p:sp>
        <p:nvSpPr>
          <p:cNvPr id="3" name="Subtitle 2"/>
          <p:cNvSpPr>
            <a:spLocks noGrp="1"/>
          </p:cNvSpPr>
          <p:nvPr>
            <p:ph type="subTitle" idx="1"/>
          </p:nvPr>
        </p:nvSpPr>
        <p:spPr>
          <a:xfrm>
            <a:off x="7467600" y="4114800"/>
            <a:ext cx="3390900" cy="1371601"/>
          </a:xfrm>
        </p:spPr>
        <p:txBody>
          <a:bodyPr vert="horz" lIns="91440" tIns="45720" rIns="91440" bIns="45720" rtlCol="0">
            <a:normAutofit/>
          </a:bodyPr>
          <a:lstStyle/>
          <a:p>
            <a:pPr marL="285750" indent="-228600">
              <a:buFont typeface="Arial" panose="020B0604020202020204" pitchFamily="34" charset="0"/>
              <a:buChar char="•"/>
            </a:pPr>
            <a:endParaRPr lang="en-US">
              <a:solidFill>
                <a:schemeClr val="bg2"/>
              </a:solidFill>
            </a:endParaRPr>
          </a:p>
          <a:p>
            <a:pPr marL="285750" indent="-228600">
              <a:buFont typeface="Arial" panose="020B0604020202020204" pitchFamily="34" charset="0"/>
              <a:buChar char="•"/>
            </a:pPr>
            <a:endParaRPr lang="en-US">
              <a:solidFill>
                <a:schemeClr val="bg2"/>
              </a:solidFill>
            </a:endParaRPr>
          </a:p>
        </p:txBody>
      </p:sp>
      <p:pic>
        <p:nvPicPr>
          <p:cNvPr id="4" name="Picture 4" descr="A close up of a toy&#10;&#10;Description automatically generated">
            <a:extLst>
              <a:ext uri="{FF2B5EF4-FFF2-40B4-BE49-F238E27FC236}">
                <a16:creationId xmlns:a16="http://schemas.microsoft.com/office/drawing/2014/main" id="{EB510E54-7104-43FB-B930-17D6162C525A}"/>
              </a:ext>
            </a:extLst>
          </p:cNvPr>
          <p:cNvPicPr>
            <a:picLocks noChangeAspect="1"/>
          </p:cNvPicPr>
          <p:nvPr/>
        </p:nvPicPr>
        <p:blipFill>
          <a:blip r:embed="rId2"/>
          <a:stretch>
            <a:fillRect/>
          </a:stretch>
        </p:blipFill>
        <p:spPr>
          <a:xfrm>
            <a:off x="37579" y="49790"/>
            <a:ext cx="6292240" cy="6654036"/>
          </a:xfrm>
          <a:prstGeom prst="rect">
            <a:avLst/>
          </a:prstGeom>
        </p:spPr>
      </p:pic>
    </p:spTree>
    <p:extLst>
      <p:ext uri="{BB962C8B-B14F-4D97-AF65-F5344CB8AC3E}">
        <p14:creationId xmlns:p14="http://schemas.microsoft.com/office/powerpoint/2010/main" val="165289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41623" y="775435"/>
            <a:ext cx="6096000" cy="644567"/>
          </a:xfrm>
        </p:spPr>
        <p:txBody>
          <a:bodyPr vert="horz" lIns="91440" tIns="45720" rIns="91440" bIns="45720" rtlCol="0" anchor="b">
            <a:normAutofit/>
          </a:bodyPr>
          <a:lstStyle/>
          <a:p>
            <a:r>
              <a:rPr lang="en-US" sz="2700" dirty="0"/>
              <a:t>BERT</a:t>
            </a:r>
            <a:endParaRPr lang="en-US" sz="2700" kern="1200" cap="all" spc="300" baseline="0" dirty="0">
              <a:latin typeface="+mj-lt"/>
            </a:endParaRPr>
          </a:p>
        </p:txBody>
      </p:sp>
      <p:pic>
        <p:nvPicPr>
          <p:cNvPr id="18" name="Picture 3">
            <a:extLst>
              <a:ext uri="{FF2B5EF4-FFF2-40B4-BE49-F238E27FC236}">
                <a16:creationId xmlns:a16="http://schemas.microsoft.com/office/drawing/2014/main" id="{24C1C161-014D-4CA6-A119-B5C2C6B9639D}"/>
              </a:ext>
            </a:extLst>
          </p:cNvPr>
          <p:cNvPicPr>
            <a:picLocks noChangeAspect="1"/>
          </p:cNvPicPr>
          <p:nvPr/>
        </p:nvPicPr>
        <p:blipFill rotWithShape="1">
          <a:blip r:embed="rId2"/>
          <a:srcRect l="37530" r="25386"/>
          <a:stretch/>
        </p:blipFill>
        <p:spPr>
          <a:xfrm>
            <a:off x="1" y="10"/>
            <a:ext cx="3265639" cy="6857990"/>
          </a:xfrm>
          <a:prstGeom prst="rect">
            <a:avLst/>
          </a:prstGeom>
        </p:spPr>
      </p:pic>
      <p:sp>
        <p:nvSpPr>
          <p:cNvPr id="3" name="Subtitle 2"/>
          <p:cNvSpPr>
            <a:spLocks noGrp="1"/>
          </p:cNvSpPr>
          <p:nvPr>
            <p:ph type="subTitle" idx="1"/>
          </p:nvPr>
        </p:nvSpPr>
        <p:spPr>
          <a:xfrm>
            <a:off x="4672977" y="1509184"/>
            <a:ext cx="6247233" cy="4882585"/>
          </a:xfrm>
        </p:spPr>
        <p:txBody>
          <a:bodyPr vert="horz" lIns="91440" tIns="45720" rIns="91440" bIns="45720" rtlCol="0" anchor="t">
            <a:noAutofit/>
          </a:bodyPr>
          <a:lstStyle/>
          <a:p>
            <a:pPr marL="285750" indent="-228600" algn="just">
              <a:lnSpc>
                <a:spcPct val="90000"/>
              </a:lnSpc>
              <a:buFont typeface="Arial" panose="020B0604020202020204" pitchFamily="34" charset="0"/>
              <a:buChar char="•"/>
            </a:pPr>
            <a:r>
              <a:rPr lang="en-US" sz="2000">
                <a:ea typeface="+mj-lt"/>
                <a:cs typeface="+mj-lt"/>
              </a:rPr>
              <a:t>BERT is a deeply bidirectional and unsupervised language </a:t>
            </a:r>
            <a:r>
              <a:rPr lang="en-US" sz="2000" dirty="0">
                <a:ea typeface="+mj-lt"/>
                <a:cs typeface="+mj-lt"/>
              </a:rPr>
              <a:t>representation, pre-trained using only a plain text corpus.</a:t>
            </a:r>
          </a:p>
          <a:p>
            <a:pPr marL="285750" indent="-228600" algn="just">
              <a:lnSpc>
                <a:spcPct val="90000"/>
              </a:lnSpc>
              <a:buFont typeface="Arial" panose="020B0604020202020204" pitchFamily="34" charset="0"/>
              <a:buChar char="•"/>
            </a:pPr>
            <a:r>
              <a:rPr lang="en-US" sz="2000" dirty="0">
                <a:ea typeface="+mj-lt"/>
                <a:cs typeface="+mj-lt"/>
              </a:rPr>
              <a:t>Context-free models such as word2vec or </a:t>
            </a:r>
            <a:r>
              <a:rPr lang="en-US" sz="2000" dirty="0" err="1">
                <a:ea typeface="+mj-lt"/>
                <a:cs typeface="+mj-lt"/>
              </a:rPr>
              <a:t>GloVe</a:t>
            </a:r>
            <a:r>
              <a:rPr lang="en-US" sz="2000" dirty="0">
                <a:ea typeface="+mj-lt"/>
                <a:cs typeface="+mj-lt"/>
              </a:rPr>
              <a:t> generate a single word embedding representation for each word in the vocabulary, where BERT takes into account the context for each occurrence of a given word.</a:t>
            </a:r>
          </a:p>
          <a:p>
            <a:pPr marL="285750" indent="-228600" algn="just">
              <a:lnSpc>
                <a:spcPct val="90000"/>
              </a:lnSpc>
              <a:buFont typeface="Arial" panose="020B0604020202020204" pitchFamily="34" charset="0"/>
              <a:buChar char="•"/>
            </a:pPr>
            <a:r>
              <a:rPr lang="en-US" sz="2000" dirty="0">
                <a:ea typeface="+mj-lt"/>
                <a:cs typeface="+mj-lt"/>
              </a:rPr>
              <a:t>The input to the encoder for BERT is a sequence of tokens, which are first converted into vectors and then processed in the neural network. But before processing can start, BERT needs the input to be massaged and decorated with some extra metadata.</a:t>
            </a:r>
            <a:endParaRPr lang="en-US" sz="2000" dirty="0"/>
          </a:p>
          <a:p>
            <a:pPr marL="285750" indent="-228600" algn="just">
              <a:lnSpc>
                <a:spcPct val="90000"/>
              </a:lnSpc>
              <a:buFont typeface="Arial" panose="020B0604020202020204" pitchFamily="34" charset="0"/>
              <a:buChar char="•"/>
            </a:pPr>
            <a:r>
              <a:rPr lang="en-US" sz="2000" dirty="0">
                <a:ea typeface="+mj-lt"/>
                <a:cs typeface="+mj-lt"/>
              </a:rPr>
              <a:t>We can either use the  BERT models to extract high quality language features from our text data, or we can fine-tune these models on a specific task, like sentiment analysis and question answering, with our own data to produce state-of-the-art predictions.</a:t>
            </a:r>
            <a:endParaRPr lang="en-US" sz="2000" dirty="0"/>
          </a:p>
        </p:txBody>
      </p:sp>
    </p:spTree>
    <p:extLst>
      <p:ext uri="{BB962C8B-B14F-4D97-AF65-F5344CB8AC3E}">
        <p14:creationId xmlns:p14="http://schemas.microsoft.com/office/powerpoint/2010/main" val="300426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B08F-8642-428D-B99C-D96B3CB6F91E}"/>
              </a:ext>
            </a:extLst>
          </p:cNvPr>
          <p:cNvSpPr>
            <a:spLocks noGrp="1"/>
          </p:cNvSpPr>
          <p:nvPr>
            <p:ph type="title"/>
          </p:nvPr>
        </p:nvSpPr>
        <p:spPr>
          <a:xfrm>
            <a:off x="1371600" y="1371600"/>
            <a:ext cx="2705100" cy="4114800"/>
          </a:xfrm>
        </p:spPr>
        <p:txBody>
          <a:bodyPr anchor="ctr">
            <a:normAutofit/>
          </a:bodyPr>
          <a:lstStyle/>
          <a:p>
            <a:pPr algn="ctr"/>
            <a:r>
              <a:rPr lang="en-US" i="1">
                <a:solidFill>
                  <a:schemeClr val="bg2"/>
                </a:solidFill>
              </a:rPr>
              <a:t>Core Idea behind BERT</a:t>
            </a:r>
          </a:p>
        </p:txBody>
      </p:sp>
      <p:graphicFrame>
        <p:nvGraphicFramePr>
          <p:cNvPr id="25" name="Content Placeholder 2">
            <a:extLst>
              <a:ext uri="{FF2B5EF4-FFF2-40B4-BE49-F238E27FC236}">
                <a16:creationId xmlns:a16="http://schemas.microsoft.com/office/drawing/2014/main" id="{1B0CF4C3-B89F-4ABC-8DEB-1BA5F347AE3E}"/>
              </a:ext>
            </a:extLst>
          </p:cNvPr>
          <p:cNvGraphicFramePr>
            <a:graphicFrameLocks noGrp="1"/>
          </p:cNvGraphicFramePr>
          <p:nvPr>
            <p:ph idx="1"/>
            <p:extLst>
              <p:ext uri="{D42A27DB-BD31-4B8C-83A1-F6EECF244321}">
                <p14:modId xmlns:p14="http://schemas.microsoft.com/office/powerpoint/2010/main" val="519510622"/>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743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B08F-8642-428D-B99C-D96B3CB6F91E}"/>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WHY BERT?</a:t>
            </a:r>
          </a:p>
        </p:txBody>
      </p:sp>
      <p:graphicFrame>
        <p:nvGraphicFramePr>
          <p:cNvPr id="25" name="Content Placeholder 2">
            <a:extLst>
              <a:ext uri="{FF2B5EF4-FFF2-40B4-BE49-F238E27FC236}">
                <a16:creationId xmlns:a16="http://schemas.microsoft.com/office/drawing/2014/main" id="{1B0CF4C3-B89F-4ABC-8DEB-1BA5F347AE3E}"/>
              </a:ext>
            </a:extLst>
          </p:cNvPr>
          <p:cNvGraphicFramePr>
            <a:graphicFrameLocks noGrp="1"/>
          </p:cNvGraphicFramePr>
          <p:nvPr>
            <p:ph idx="1"/>
            <p:extLst>
              <p:ext uri="{D42A27DB-BD31-4B8C-83A1-F6EECF244321}">
                <p14:modId xmlns:p14="http://schemas.microsoft.com/office/powerpoint/2010/main" val="437033147"/>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835462"/>
      </p:ext>
    </p:extLst>
  </p:cSld>
  <p:clrMapOvr>
    <a:masterClrMapping/>
  </p:clrMapOvr>
</p:sld>
</file>

<file path=ppt/theme/theme1.xml><?xml version="1.0" encoding="utf-8"?>
<a:theme xmlns:a="http://schemas.openxmlformats.org/drawingml/2006/main" name="ClassicFrameVTI">
  <a:themeElements>
    <a:clrScheme name="AnalogousFromRegularSeedRightStep">
      <a:dk1>
        <a:srgbClr val="000000"/>
      </a:dk1>
      <a:lt1>
        <a:srgbClr val="FFFFFF"/>
      </a:lt1>
      <a:dk2>
        <a:srgbClr val="413C24"/>
      </a:dk2>
      <a:lt2>
        <a:srgbClr val="EBEDEF"/>
      </a:lt2>
      <a:accent1>
        <a:srgbClr val="E37A2C"/>
      </a:accent1>
      <a:accent2>
        <a:srgbClr val="B99F17"/>
      </a:accent2>
      <a:accent3>
        <a:srgbClr val="8BB022"/>
      </a:accent3>
      <a:accent4>
        <a:srgbClr val="4CB917"/>
      </a:accent4>
      <a:accent5>
        <a:srgbClr val="24BB32"/>
      </a:accent5>
      <a:accent6>
        <a:srgbClr val="17B969"/>
      </a:accent6>
      <a:hlink>
        <a:srgbClr val="468DC1"/>
      </a:hlink>
      <a:folHlink>
        <a:srgbClr val="878787"/>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TC103457464[[fn=Dividend]]</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ClassicFrameVTI</vt:lpstr>
      <vt:lpstr>Sentiment Analysis using Bert</vt:lpstr>
      <vt:lpstr>So...What is sentimental analysis?</vt:lpstr>
      <vt:lpstr>Applications of sentiment Analysis</vt:lpstr>
      <vt:lpstr>Transfomers</vt:lpstr>
      <vt:lpstr>Transformers( Attention is all you need)</vt:lpstr>
      <vt:lpstr>BERT(Bidirectional Encoder Representations from Transformers)</vt:lpstr>
      <vt:lpstr>BERT</vt:lpstr>
      <vt:lpstr>Core Idea behind BERT</vt:lpstr>
      <vt:lpstr>WHY BERT?</vt:lpstr>
      <vt:lpstr>Alternatives to BERT in  sentiment classification?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532</cp:revision>
  <dcterms:created xsi:type="dcterms:W3CDTF">2020-09-28T02:38:22Z</dcterms:created>
  <dcterms:modified xsi:type="dcterms:W3CDTF">2020-09-28T10:00:55Z</dcterms:modified>
</cp:coreProperties>
</file>