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13"/>
  </p:notesMasterIdLst>
  <p:handoutMasterIdLst>
    <p:handoutMasterId r:id="rId14"/>
  </p:handoutMasterIdLst>
  <p:sldIdLst>
    <p:sldId id="442" r:id="rId4"/>
    <p:sldId id="728" r:id="rId5"/>
    <p:sldId id="730" r:id="rId6"/>
    <p:sldId id="731" r:id="rId7"/>
    <p:sldId id="736" r:id="rId8"/>
    <p:sldId id="742" r:id="rId9"/>
    <p:sldId id="734" r:id="rId10"/>
    <p:sldId id="745" r:id="rId11"/>
    <p:sldId id="725" r:id="rId12"/>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 id="2" name="Lathika MV" initials="LM" lastIdx="1" clrIdx="1">
    <p:extLst>
      <p:ext uri="{19B8F6BF-5375-455C-9EA6-DF929625EA0E}">
        <p15:presenceInfo xmlns:p15="http://schemas.microsoft.com/office/powerpoint/2012/main" userId="dca401bac2a26b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4394" autoAdjust="0"/>
  </p:normalViewPr>
  <p:slideViewPr>
    <p:cSldViewPr>
      <p:cViewPr>
        <p:scale>
          <a:sx n="75" d="100"/>
          <a:sy n="75" d="100"/>
        </p:scale>
        <p:origin x="1805" y="278"/>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25 September 2022</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25 September 2022</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25 September 2022</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347159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2B0CA5E3-0CFB-4DAF-9F52-F149804956B1}"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46558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25-Sep-22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25-Sep-22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25-Sep-22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25-Sep-22</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25-Sep-22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25-Sep-22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25-Sep-22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25-Sep-22</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25-Sep-22</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25-Sep-22</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25-Sep-22</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25-Sep-22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25-Sep-22</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25-Sep-22</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25-Sep-22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25-Sep-22</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25-Sep-22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25-Sep-22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25-Sep-22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25-Sep-22</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25-Sep-22</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25-Sep-22</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25-Sep-22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25-Sep-22</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25-Sep-22</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25-Sep-22</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25-Sep-22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25-Sep-22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25-Sep-22</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25-Sep-22</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25-Sep-22</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25-Sep-22</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25-Sep-22</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25-Sep-22</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25-Sep-22</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25-Sep-22</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25-Sep-22</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pPr>
              <a:defRPr/>
            </a:pPr>
            <a:fld id="{1DCBEF2C-2FC6-4550-AD19-8608845C5ED5}" type="datetime5">
              <a:rPr lang="en-US" smtClean="0">
                <a:latin typeface="Times New Roman" panose="02020603050405020304" pitchFamily="18" charset="0"/>
                <a:cs typeface="Times New Roman" panose="02020603050405020304" pitchFamily="18" charset="0"/>
              </a:rPr>
              <a:pPr>
                <a:defRPr/>
              </a:pPr>
              <a:t>25-Sep-22</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87824" y="-2416"/>
            <a:ext cx="6108091" cy="1631216"/>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DEPARTMENT NAME</a:t>
            </a:r>
          </a:p>
          <a:p>
            <a:pPr algn="ctr"/>
            <a:r>
              <a:rPr lang="en-US" b="1" dirty="0">
                <a:ln w="0"/>
                <a:solidFill>
                  <a:srgbClr val="FF0000"/>
                </a:solidFill>
                <a:effectLst>
                  <a:outerShdw blurRad="38100" dist="25400" dir="5400000" algn="ctr" rotWithShape="0">
                    <a:srgbClr val="6E747A">
                      <a:alpha val="43000"/>
                    </a:srgbClr>
                  </a:outerShdw>
                </a:effectLst>
                <a:latin typeface="Times New Roman" pitchFamily="18" charset="0"/>
                <a:cs typeface="Times New Roman" pitchFamily="18" charset="0"/>
              </a:rPr>
              <a:t>KEC IDEATHON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826619" y="1712892"/>
            <a:ext cx="6430499" cy="830997"/>
          </a:xfrm>
          <a:prstGeom prst="rect">
            <a:avLst/>
          </a:prstGeom>
          <a:noFill/>
        </p:spPr>
        <p:txBody>
          <a:bodyPr wrap="square" rtlCol="0">
            <a:spAutoFit/>
          </a:bodyPr>
          <a:lstStyle/>
          <a:p>
            <a:pPr algn="ctr"/>
            <a:r>
              <a:rPr lang="en-IN" sz="2400" b="1" dirty="0">
                <a:solidFill>
                  <a:srgbClr val="FF0000"/>
                </a:solidFill>
                <a:latin typeface="Times New Roman" pitchFamily="18" charset="0"/>
                <a:cs typeface="Times New Roman" pitchFamily="18" charset="0"/>
              </a:rPr>
              <a:t>REAL TIME TRAFFIC INTENSITY BASED MESSAGE BOARDS        </a:t>
            </a:r>
            <a:endParaRPr lang="en-US" sz="2400" b="1" dirty="0">
              <a:solidFill>
                <a:srgbClr val="FF0000"/>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AF02AFFD-8CB1-4416-B227-37B6A21D8984}"/>
              </a:ext>
            </a:extLst>
          </p:cNvPr>
          <p:cNvSpPr txBox="1"/>
          <p:nvPr/>
        </p:nvSpPr>
        <p:spPr>
          <a:xfrm>
            <a:off x="3022199" y="2366005"/>
            <a:ext cx="6108091" cy="5324535"/>
          </a:xfrm>
          <a:prstGeom prst="rect">
            <a:avLst/>
          </a:prstGeom>
          <a:noFill/>
        </p:spPr>
        <p:txBody>
          <a:bodyPr wrap="square" rtlCol="0">
            <a:spAutoFit/>
          </a:bodyPr>
          <a:lstStyle/>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Lead: </a:t>
            </a:r>
            <a:r>
              <a:rPr lang="en-US" sz="2000" b="1" dirty="0" err="1">
                <a:latin typeface="Times New Roman" panose="02020603050405020304" pitchFamily="18" charset="0"/>
                <a:ea typeface="Cambria" panose="02040503050406030204" pitchFamily="18" charset="0"/>
                <a:cs typeface="Times New Roman" panose="02020603050405020304" pitchFamily="18" charset="0"/>
              </a:rPr>
              <a:t>Karthiga</a:t>
            </a:r>
            <a:r>
              <a:rPr lang="en-US" sz="2000" b="1" dirty="0">
                <a:latin typeface="Times New Roman" panose="02020603050405020304" pitchFamily="18" charset="0"/>
                <a:ea typeface="Cambria" panose="02040503050406030204" pitchFamily="18" charset="0"/>
                <a:cs typeface="Times New Roman" panose="02020603050405020304" pitchFamily="18" charset="0"/>
              </a:rPr>
              <a:t> K(20ECR073)</a:t>
            </a:r>
            <a:endParaRPr lang="en-US" sz="1400" b="1" dirty="0">
              <a:latin typeface="Times New Roman" pitchFamily="18" charset="0"/>
              <a:ea typeface="Cambria" panose="02040503050406030204" pitchFamily="18" charset="0"/>
              <a:cs typeface="Times New Roman" pitchFamily="18" charset="0"/>
            </a:endParaRPr>
          </a:p>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Members: </a:t>
            </a:r>
            <a:r>
              <a:rPr lang="en-US" sz="2000" b="1" dirty="0" err="1">
                <a:solidFill>
                  <a:schemeClr val="tx1">
                    <a:lumMod val="95000"/>
                    <a:lumOff val="5000"/>
                  </a:schemeClr>
                </a:solidFill>
                <a:latin typeface="Times New Roman" pitchFamily="18" charset="0"/>
                <a:ea typeface="Cambria" panose="02040503050406030204" pitchFamily="18" charset="0"/>
                <a:cs typeface="Times New Roman" pitchFamily="18" charset="0"/>
              </a:rPr>
              <a:t>Karteeswar</a:t>
            </a:r>
            <a:r>
              <a:rPr lang="en-US" sz="2000" b="1" dirty="0">
                <a:solidFill>
                  <a:schemeClr val="tx1">
                    <a:lumMod val="95000"/>
                    <a:lumOff val="5000"/>
                  </a:schemeClr>
                </a:solidFill>
                <a:latin typeface="Times New Roman" pitchFamily="18" charset="0"/>
                <a:ea typeface="Cambria" panose="02040503050406030204" pitchFamily="18" charset="0"/>
                <a:cs typeface="Times New Roman" pitchFamily="18" charset="0"/>
              </a:rPr>
              <a:t> K P</a:t>
            </a:r>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( 20ECR071)</a:t>
            </a: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Lathika M V( 20ECR088)</a:t>
            </a: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Technology Readiness Level:  </a:t>
            </a:r>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TRL – 2(TECHNOLOGY CONCEPT FORMULATED)</a:t>
            </a: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Mentor with Designation and Department:</a:t>
            </a:r>
          </a:p>
          <a:p>
            <a:r>
              <a:rPr lang="en-US" sz="1600" b="1" dirty="0" err="1">
                <a:latin typeface="Times New Roman" panose="02020603050405020304" pitchFamily="18" charset="0"/>
                <a:ea typeface="Cambria" panose="02040503050406030204" pitchFamily="18" charset="0"/>
                <a:cs typeface="Times New Roman" panose="02020603050405020304" pitchFamily="18" charset="0"/>
              </a:rPr>
              <a:t>Mr.G.THIRUNAVUKKARASU,M.E</a:t>
            </a:r>
            <a:r>
              <a:rPr lang="en-US" sz="1600" b="1" dirty="0">
                <a:latin typeface="Times New Roman" panose="02020603050405020304" pitchFamily="18" charset="0"/>
                <a:ea typeface="Cambria" panose="02040503050406030204" pitchFamily="18" charset="0"/>
                <a:cs typeface="Times New Roman" panose="02020603050405020304" pitchFamily="18" charset="0"/>
              </a:rPr>
              <a:t>.,(</a:t>
            </a:r>
            <a:r>
              <a:rPr lang="en-US" sz="1600" b="1" dirty="0" err="1">
                <a:latin typeface="Times New Roman" panose="02020603050405020304" pitchFamily="18" charset="0"/>
                <a:ea typeface="Cambria" panose="02040503050406030204" pitchFamily="18" charset="0"/>
                <a:cs typeface="Times New Roman" panose="02020603050405020304" pitchFamily="18" charset="0"/>
              </a:rPr>
              <a:t>Ph.D</a:t>
            </a:r>
            <a:r>
              <a:rPr lang="en-US" sz="1600" b="1" dirty="0">
                <a:latin typeface="Times New Roman" panose="02020603050405020304" pitchFamily="18" charset="0"/>
                <a:ea typeface="Cambria" panose="02040503050406030204" pitchFamily="18" charset="0"/>
                <a:cs typeface="Times New Roman" panose="02020603050405020304" pitchFamily="18" charset="0"/>
              </a:rPr>
              <a:t>),</a:t>
            </a:r>
          </a:p>
          <a:p>
            <a:r>
              <a:rPr lang="en-US" sz="1600" b="1" dirty="0">
                <a:latin typeface="Times New Roman" panose="02020603050405020304" pitchFamily="18" charset="0"/>
                <a:ea typeface="Cambria" panose="02040503050406030204" pitchFamily="18" charset="0"/>
                <a:cs typeface="Times New Roman" panose="02020603050405020304" pitchFamily="18" charset="0"/>
              </a:rPr>
              <a:t>Assistant Professor,</a:t>
            </a:r>
          </a:p>
          <a:p>
            <a:r>
              <a:rPr lang="en-US" sz="1600" b="1" dirty="0">
                <a:latin typeface="Times New Roman" panose="02020603050405020304" pitchFamily="18" charset="0"/>
                <a:ea typeface="Cambria" panose="02040503050406030204" pitchFamily="18" charset="0"/>
                <a:cs typeface="Times New Roman" panose="02020603050405020304" pitchFamily="18" charset="0"/>
              </a:rPr>
              <a:t>Department of Electronics and Communication Engineering</a:t>
            </a:r>
          </a:p>
          <a:p>
            <a:r>
              <a:rPr lang="en-US" sz="1600" b="1" dirty="0" err="1">
                <a:latin typeface="Times New Roman" panose="02020603050405020304" pitchFamily="18" charset="0"/>
                <a:ea typeface="Cambria" panose="02040503050406030204" pitchFamily="18" charset="0"/>
                <a:cs typeface="Times New Roman" panose="02020603050405020304" pitchFamily="18" charset="0"/>
              </a:rPr>
              <a:t>Kongu</a:t>
            </a:r>
            <a:r>
              <a:rPr lang="en-US" sz="1600" b="1" dirty="0">
                <a:latin typeface="Times New Roman" panose="02020603050405020304" pitchFamily="18" charset="0"/>
                <a:ea typeface="Cambria" panose="02040503050406030204" pitchFamily="18" charset="0"/>
                <a:cs typeface="Times New Roman" panose="02020603050405020304" pitchFamily="18" charset="0"/>
              </a:rPr>
              <a:t> Engineering </a:t>
            </a:r>
            <a:r>
              <a:rPr lang="en-US" sz="1600" b="1" dirty="0" err="1">
                <a:latin typeface="Times New Roman" panose="02020603050405020304" pitchFamily="18" charset="0"/>
                <a:ea typeface="Cambria" panose="02040503050406030204" pitchFamily="18" charset="0"/>
                <a:cs typeface="Times New Roman" panose="02020603050405020304" pitchFamily="18" charset="0"/>
              </a:rPr>
              <a:t>College,Perundurai</a:t>
            </a:r>
            <a:r>
              <a:rPr lang="en-US" sz="1600" b="1" dirty="0">
                <a:latin typeface="Times New Roman" panose="02020603050405020304" pitchFamily="18" charset="0"/>
                <a:ea typeface="Cambria" panose="02040503050406030204" pitchFamily="18" charset="0"/>
                <a:cs typeface="Times New Roman" panose="02020603050405020304" pitchFamily="18" charset="0"/>
              </a:rPr>
              <a:t>,</a:t>
            </a:r>
          </a:p>
          <a:p>
            <a:r>
              <a:rPr lang="en-US" sz="1600" b="1" dirty="0">
                <a:latin typeface="Times New Roman" panose="02020603050405020304" pitchFamily="18" charset="0"/>
                <a:ea typeface="Cambria" panose="02040503050406030204" pitchFamily="18" charset="0"/>
                <a:cs typeface="Times New Roman" panose="02020603050405020304" pitchFamily="18" charset="0"/>
              </a:rPr>
              <a:t>Erode – 638060.</a:t>
            </a:r>
          </a:p>
          <a:p>
            <a:endParaRPr lang="en-US" b="1" dirty="0">
              <a:latin typeface="Times New Roman" pitchFamily="18" charset="0"/>
              <a:ea typeface="Cambria" panose="02040503050406030204" pitchFamily="18" charset="0"/>
              <a:cs typeface="Times New Roman" pitchFamily="18" charset="0"/>
            </a:endParaRP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endPar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244" y="4929890"/>
            <a:ext cx="1512167" cy="6541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521" y="5697902"/>
            <a:ext cx="1619672" cy="583063"/>
          </a:xfrm>
          <a:prstGeom prst="rect">
            <a:avLst/>
          </a:prstGeom>
        </p:spPr>
      </p:pic>
      <p:sp>
        <p:nvSpPr>
          <p:cNvPr id="13" name="Rectangle 12"/>
          <p:cNvSpPr/>
          <p:nvPr/>
        </p:nvSpPr>
        <p:spPr>
          <a:xfrm>
            <a:off x="81289" y="3513794"/>
            <a:ext cx="2108269" cy="369332"/>
          </a:xfrm>
          <a:prstGeom prst="rect">
            <a:avLst/>
          </a:prstGeom>
        </p:spPr>
        <p:txBody>
          <a:bodyPr wrap="none">
            <a:spAutoFit/>
          </a:bodyPr>
          <a:lstStyle/>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 association with:</a:t>
            </a:r>
            <a:endParaRPr lang="en-US" sz="1200" b="1" dirty="0">
              <a:latin typeface="Times New Roman" pitchFamily="18" charset="0"/>
              <a:ea typeface="Cambria" panose="02040503050406030204" pitchFamily="18" charset="0"/>
              <a:cs typeface="Times New Roman" pitchFamily="18" charset="0"/>
            </a:endParaRPr>
          </a:p>
        </p:txBody>
      </p:sp>
      <p:pic>
        <p:nvPicPr>
          <p:cNvPr id="16" name="Picture 15" descr="F:\KEC\IIC\EMDC Logo.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849" y="3922859"/>
            <a:ext cx="777151" cy="839312"/>
          </a:xfrm>
          <a:prstGeom prst="rect">
            <a:avLst/>
          </a:prstGeom>
          <a:noFill/>
          <a:ln>
            <a:noFill/>
          </a:ln>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517"/>
            <a:ext cx="1259632" cy="1517856"/>
          </a:xfrm>
          <a:prstGeom prst="rect">
            <a:avLst/>
          </a:prstGeom>
        </p:spPr>
      </p:pic>
      <p:pic>
        <p:nvPicPr>
          <p:cNvPr id="18" name="Picture 17" descr="G:\TBI\TBI@KEC Logos\K Transform\6-5x4 product centre.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08301" y="1335590"/>
            <a:ext cx="1713898" cy="1490467"/>
          </a:xfrm>
          <a:prstGeom prst="rect">
            <a:avLst/>
          </a:prstGeom>
          <a:noFill/>
          <a:ln>
            <a:noFill/>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85725"/>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The Problem </a:t>
            </a:r>
            <a:endParaRPr lang="en-US" altLang="en-US" sz="4000" dirty="0">
              <a:solidFill>
                <a:srgbClr val="0000FF"/>
              </a:solidFill>
              <a:latin typeface="Times New Roman" panose="02020603050405020304" pitchFamily="18" charset="0"/>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2</a:t>
            </a:fld>
            <a:endParaRPr lang="en-US" altLang="en-US">
              <a:solidFill>
                <a:srgbClr val="FFFFFF"/>
              </a:solidFill>
            </a:endParaRPr>
          </a:p>
        </p:txBody>
      </p:sp>
      <p:sp>
        <p:nvSpPr>
          <p:cNvPr id="3" name="Content Placeholder 2"/>
          <p:cNvSpPr>
            <a:spLocks noGrp="1"/>
          </p:cNvSpPr>
          <p:nvPr>
            <p:ph sz="quarter" idx="1"/>
          </p:nvPr>
        </p:nvSpPr>
        <p:spPr>
          <a:xfrm>
            <a:off x="683567" y="1527175"/>
            <a:ext cx="8308033" cy="4572000"/>
          </a:xfrm>
        </p:spPr>
        <p:txBody>
          <a:bodyPr>
            <a:normAutofit/>
          </a:bodyPr>
          <a:lstStyle/>
          <a:p>
            <a:pPr algn="l"/>
            <a:r>
              <a:rPr lang="en-US" sz="1800" b="0" i="0" dirty="0">
                <a:solidFill>
                  <a:srgbClr val="222222"/>
                </a:solidFill>
                <a:effectLst/>
                <a:latin typeface="Arial" panose="020B0604020202020204" pitchFamily="34" charset="0"/>
              </a:rPr>
              <a:t>The increasing traffic congestion has become a major problem in many of the developing metropolitan areas across the globe. </a:t>
            </a:r>
          </a:p>
          <a:p>
            <a:pPr algn="l"/>
            <a:endParaRPr lang="en-US" sz="1800" b="0" i="0" dirty="0">
              <a:solidFill>
                <a:srgbClr val="222222"/>
              </a:solidFill>
              <a:effectLst/>
              <a:latin typeface="Arial" panose="020B0604020202020204" pitchFamily="34" charset="0"/>
            </a:endParaRPr>
          </a:p>
          <a:p>
            <a:pPr algn="l"/>
            <a:r>
              <a:rPr lang="en-US" sz="1800" b="0" i="0" dirty="0">
                <a:solidFill>
                  <a:srgbClr val="222222"/>
                </a:solidFill>
                <a:effectLst/>
                <a:latin typeface="Arial" panose="020B0604020202020204" pitchFamily="34" charset="0"/>
              </a:rPr>
              <a:t>Peak hour traffic congestion has become something everyone has to face due to the way in which the current society operates.</a:t>
            </a:r>
          </a:p>
          <a:p>
            <a:pPr marL="0" indent="0" algn="l">
              <a:buNone/>
            </a:pPr>
            <a:endParaRPr lang="en-US" sz="1800" b="0" i="0" dirty="0">
              <a:solidFill>
                <a:srgbClr val="222222"/>
              </a:solidFill>
              <a:effectLst/>
              <a:latin typeface="Arial" panose="020B0604020202020204" pitchFamily="34" charset="0"/>
            </a:endParaRPr>
          </a:p>
          <a:p>
            <a:pPr algn="l"/>
            <a:r>
              <a:rPr lang="en-US" sz="1800" b="0" i="0" dirty="0">
                <a:solidFill>
                  <a:srgbClr val="222222"/>
                </a:solidFill>
                <a:effectLst/>
                <a:latin typeface="Arial" panose="020B0604020202020204" pitchFamily="34" charset="0"/>
              </a:rPr>
              <a:t>Traffic congestion affects </a:t>
            </a:r>
          </a:p>
          <a:p>
            <a:pPr lvl="1">
              <a:buFont typeface="Wingdings" panose="05000000000000000000" pitchFamily="2" charset="2"/>
              <a:buChar char="§"/>
            </a:pPr>
            <a:r>
              <a:rPr lang="en-US" sz="1800" b="0" i="0" dirty="0">
                <a:solidFill>
                  <a:srgbClr val="222222"/>
                </a:solidFill>
                <a:effectLst/>
                <a:latin typeface="Arial" panose="020B0604020202020204" pitchFamily="34" charset="0"/>
              </a:rPr>
              <a:t>travel costs</a:t>
            </a:r>
          </a:p>
          <a:p>
            <a:pPr lvl="1">
              <a:buFont typeface="Wingdings" panose="05000000000000000000" pitchFamily="2" charset="2"/>
              <a:buChar char="§"/>
            </a:pPr>
            <a:r>
              <a:rPr lang="en-US" sz="1800" b="0" i="0" dirty="0">
                <a:solidFill>
                  <a:srgbClr val="222222"/>
                </a:solidFill>
                <a:effectLst/>
                <a:latin typeface="Arial" panose="020B0604020202020204" pitchFamily="34" charset="0"/>
              </a:rPr>
              <a:t>travel time</a:t>
            </a:r>
          </a:p>
          <a:p>
            <a:pPr lvl="1">
              <a:buFont typeface="Wingdings" panose="05000000000000000000" pitchFamily="2" charset="2"/>
              <a:buChar char="§"/>
            </a:pPr>
            <a:r>
              <a:rPr lang="en-US" sz="1800" b="0" i="0" dirty="0">
                <a:solidFill>
                  <a:srgbClr val="222222"/>
                </a:solidFill>
                <a:effectLst/>
                <a:latin typeface="Arial" panose="020B0604020202020204" pitchFamily="34" charset="0"/>
              </a:rPr>
              <a:t> mobility</a:t>
            </a:r>
          </a:p>
          <a:p>
            <a:pPr lvl="1">
              <a:buFont typeface="Wingdings" panose="05000000000000000000" pitchFamily="2" charset="2"/>
              <a:buChar char="§"/>
            </a:pPr>
            <a:r>
              <a:rPr lang="en-US" sz="1800" b="0" i="0" dirty="0">
                <a:solidFill>
                  <a:srgbClr val="222222"/>
                </a:solidFill>
                <a:effectLst/>
                <a:latin typeface="Arial" panose="020B0604020202020204" pitchFamily="34" charset="0"/>
              </a:rPr>
              <a:t>accessibility</a:t>
            </a:r>
          </a:p>
          <a:p>
            <a:pPr lvl="1">
              <a:buFont typeface="Wingdings" panose="05000000000000000000" pitchFamily="2" charset="2"/>
              <a:buChar char="§"/>
            </a:pPr>
            <a:r>
              <a:rPr lang="en-US" sz="1800" b="0" i="0" dirty="0">
                <a:solidFill>
                  <a:srgbClr val="222222"/>
                </a:solidFill>
                <a:effectLst/>
                <a:latin typeface="Arial" panose="020B0604020202020204" pitchFamily="34" charset="0"/>
              </a:rPr>
              <a:t>productivity </a:t>
            </a:r>
          </a:p>
          <a:p>
            <a:pPr lvl="1">
              <a:buFont typeface="Wingdings" panose="05000000000000000000" pitchFamily="2" charset="2"/>
              <a:buChar char="§"/>
            </a:pPr>
            <a:r>
              <a:rPr lang="en-US" sz="1800" b="0" i="0" dirty="0">
                <a:solidFill>
                  <a:srgbClr val="222222"/>
                </a:solidFill>
                <a:effectLst/>
                <a:latin typeface="Arial" panose="020B0604020202020204" pitchFamily="34" charset="0"/>
              </a:rPr>
              <a:t>air pollution</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 </a:t>
            </a:r>
          </a:p>
          <a:p>
            <a:pPr marL="640080" lvl="1" indent="-274320" eaLnBrk="1" fontAlgn="auto" hangingPunct="1">
              <a:spcAft>
                <a:spcPts val="0"/>
              </a:spcAft>
              <a:buFont typeface="Wingdings 2"/>
              <a:buChar char=""/>
              <a:defRPr/>
            </a:pPr>
            <a:endParaRPr lang="en-US" dirty="0">
              <a:latin typeface="Times New Roman" panose="02020603050405020304" pitchFamily="18" charset="0"/>
              <a:ea typeface="ＭＳ Ｐゴシック" pitchFamily="34" charset="-128"/>
              <a:cs typeface="Times New Roman" panose="02020603050405020304" pitchFamily="18" charset="0"/>
            </a:endParaRPr>
          </a:p>
          <a:p>
            <a:pPr marL="0" indent="0" eaLnBrk="1" fontAlgn="auto" hangingPunct="1">
              <a:spcAft>
                <a:spcPts val="0"/>
              </a:spcAft>
              <a:buFont typeface="Wingdings"/>
              <a:buNone/>
              <a:defRPr/>
            </a:pPr>
            <a:endParaRPr lang="en-US" dirty="0">
              <a:latin typeface="Times New Roman" panose="02020603050405020304" pitchFamily="18" charset="0"/>
              <a:cs typeface="Times New Roman" panose="02020603050405020304" pitchFamily="18" charset="0"/>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178449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22662" y="57176"/>
            <a:ext cx="8229600" cy="1143000"/>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The Solution</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3</a:t>
            </a:fld>
            <a:endParaRPr lang="en-US" altLang="en-US">
              <a:solidFill>
                <a:srgbClr val="FFFFFF"/>
              </a:solidFill>
            </a:endParaRPr>
          </a:p>
        </p:txBody>
      </p:sp>
      <p:sp>
        <p:nvSpPr>
          <p:cNvPr id="17412" name="Content Placeholder 2"/>
          <p:cNvSpPr>
            <a:spLocks noGrp="1"/>
          </p:cNvSpPr>
          <p:nvPr>
            <p:ph sz="quarter" idx="1"/>
          </p:nvPr>
        </p:nvSpPr>
        <p:spPr>
          <a:xfrm>
            <a:off x="622662" y="1600200"/>
            <a:ext cx="8341826" cy="4873625"/>
          </a:xfrm>
        </p:spPr>
        <p:txBody>
          <a:bodyPr/>
          <a:lstStyle/>
          <a:p>
            <a:pPr algn="l"/>
            <a:r>
              <a:rPr lang="en-US" sz="1800" b="0" i="0" dirty="0">
                <a:solidFill>
                  <a:srgbClr val="222222"/>
                </a:solidFill>
                <a:effectLst/>
                <a:latin typeface="Arial" panose="020B0604020202020204" pitchFamily="34" charset="0"/>
              </a:rPr>
              <a:t>This project aims to design a model to reroute the traffic to the roads with less vehicles in the traffic signal queue. It is planned to use image processing technique to estimate the traffic density in the ahead road.</a:t>
            </a:r>
          </a:p>
          <a:p>
            <a:pPr algn="l"/>
            <a:endParaRPr lang="en-US" sz="1800" b="0" i="0" dirty="0">
              <a:solidFill>
                <a:srgbClr val="222222"/>
              </a:solidFill>
              <a:effectLst/>
              <a:latin typeface="Arial" panose="020B0604020202020204" pitchFamily="34" charset="0"/>
            </a:endParaRPr>
          </a:p>
          <a:p>
            <a:pPr algn="l"/>
            <a:r>
              <a:rPr lang="en-US" sz="1800" b="0" i="0" dirty="0">
                <a:solidFill>
                  <a:srgbClr val="222222"/>
                </a:solidFill>
                <a:effectLst/>
                <a:latin typeface="Arial" panose="020B0604020202020204" pitchFamily="34" charset="0"/>
              </a:rPr>
              <a:t>This information typically through intelligent transportation systems and a regional traffic management center (TMC) that manages the system.</a:t>
            </a:r>
          </a:p>
          <a:p>
            <a:pPr algn="l"/>
            <a:endParaRPr lang="en-US" sz="1800" b="0" i="0" dirty="0">
              <a:solidFill>
                <a:srgbClr val="222222"/>
              </a:solidFill>
              <a:effectLst/>
              <a:latin typeface="Arial" panose="020B0604020202020204" pitchFamily="34" charset="0"/>
            </a:endParaRPr>
          </a:p>
          <a:p>
            <a:r>
              <a:rPr lang="en-US" sz="1800" b="0" i="0" dirty="0">
                <a:solidFill>
                  <a:srgbClr val="222222"/>
                </a:solidFill>
                <a:effectLst/>
                <a:latin typeface="Arial" panose="020B0604020202020204" pitchFamily="34" charset="0"/>
              </a:rPr>
              <a:t>Vehicle detection and statistics in traffic monitoring system are of considerable significance to intelligent traffic management and control of the roadway traffic control. </a:t>
            </a:r>
            <a:endParaRPr lang="en-US" altLang="en-US" sz="1800" dirty="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150000"/>
              </a:lnSpc>
              <a:buFont typeface="Wingdings" panose="05000000000000000000" pitchFamily="2" charset="2"/>
              <a:buChar char="Ø"/>
            </a:pPr>
            <a:endParaRPr lang="en-US" altLang="en-US" dirty="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150000"/>
              </a:lnSpc>
              <a:buFont typeface="Wingdings" panose="05000000000000000000" pitchFamily="2" charset="2"/>
              <a:buChar char="Ø"/>
            </a:pPr>
            <a:endParaRPr lang="en-US" altLang="en-US" dirty="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150000"/>
              </a:lnSpc>
              <a:buFont typeface="Wingdings" panose="05000000000000000000" pitchFamily="2" charset="2"/>
              <a:buChar char="Ø"/>
            </a:pPr>
            <a:endParaRPr lang="en-US" altLang="en-US" dirty="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150000"/>
              </a:lnSpc>
              <a:buFont typeface="Wingdings" panose="05000000000000000000" pitchFamily="2" charset="2"/>
              <a:buChar char="Ø"/>
            </a:pPr>
            <a:endParaRPr lang="en-US" altLang="en-US" dirty="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150000"/>
              </a:lnSpc>
              <a:buFont typeface="Wingdings" panose="05000000000000000000" pitchFamily="2" charset="2"/>
              <a:buChar char="Ø"/>
            </a:pPr>
            <a:endParaRPr lang="en-US" altLang="en-US" dirty="0">
              <a:latin typeface="Times New Roman" panose="02020603050405020304" pitchFamily="18" charset="0"/>
              <a:ea typeface="MS PGothic" panose="020B0600070205080204" pitchFamily="34" charset="-128"/>
              <a:cs typeface="Times New Roman" panose="02020603050405020304" pitchFamily="18" charset="0"/>
            </a:endParaRPr>
          </a:p>
          <a:p>
            <a:pPr marL="0" indent="0" eaLnBrk="1" hangingPunct="1">
              <a:lnSpc>
                <a:spcPct val="150000"/>
              </a:lnSpc>
              <a:buNone/>
            </a:pPr>
            <a:r>
              <a:rPr lang="en-US" altLang="en-US" dirty="0">
                <a:latin typeface="Times New Roman" panose="02020603050405020304" pitchFamily="18" charset="0"/>
                <a:ea typeface="MS PGothic" panose="020B0600070205080204" pitchFamily="34" charset="-128"/>
                <a:cs typeface="Times New Roman" panose="02020603050405020304" pitchFamily="18" charset="0"/>
              </a:rPr>
              <a:t> </a:t>
            </a:r>
          </a:p>
          <a:p>
            <a:pPr marL="0" indent="0" eaLnBrk="1" hangingPunct="1">
              <a:buNone/>
            </a:pPr>
            <a:endParaRPr lang="en-US" altLang="en-US" dirty="0">
              <a:latin typeface="Times New Roman" panose="02020603050405020304" pitchFamily="18" charset="0"/>
              <a:cs typeface="Times New Roman" panose="02020603050405020304" pitchFamily="18" charset="0"/>
            </a:endParaRPr>
          </a:p>
        </p:txBody>
      </p:sp>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265535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94519" y="188640"/>
            <a:ext cx="8229600" cy="1143000"/>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Flowchart / Product workflow</a:t>
            </a:r>
          </a:p>
        </p:txBody>
      </p:sp>
      <p:sp>
        <p:nvSpPr>
          <p:cNvPr id="18435"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BC842EBB-16BF-45CC-8C0E-322995EC9A68}" type="slidenum">
              <a:rPr lang="en-US" altLang="en-US">
                <a:solidFill>
                  <a:srgbClr val="FFFFFF"/>
                </a:solidFill>
              </a:rPr>
              <a:pPr/>
              <a:t>4</a:t>
            </a:fld>
            <a:endParaRPr lang="en-US" altLang="en-US">
              <a:solidFill>
                <a:srgbClr val="FFFFFF"/>
              </a:solidFill>
            </a:endParaRPr>
          </a:p>
        </p:txBody>
      </p:sp>
      <p:sp>
        <p:nvSpPr>
          <p:cNvPr id="18436" name="Content Placeholder 2"/>
          <p:cNvSpPr>
            <a:spLocks noGrp="1"/>
          </p:cNvSpPr>
          <p:nvPr>
            <p:ph sz="quarter" idx="1"/>
          </p:nvPr>
        </p:nvSpPr>
        <p:spPr>
          <a:xfrm>
            <a:off x="594519" y="1622082"/>
            <a:ext cx="8369969" cy="4572000"/>
          </a:xfrm>
        </p:spPr>
        <p:txBody>
          <a:bodyPr/>
          <a:lstStyle/>
          <a:p>
            <a:pPr marL="26987" lvl="1" indent="0" eaLnBrk="1" hangingPunct="1">
              <a:lnSpc>
                <a:spcPct val="90000"/>
              </a:lnSpc>
              <a:buClr>
                <a:schemeClr val="accent1"/>
              </a:buClr>
              <a:buSzPct val="85000"/>
              <a:buNone/>
            </a:pPr>
            <a:endParaRPr lang="en-US" altLang="en-US" dirty="0">
              <a:solidFill>
                <a:schemeClr val="tx1"/>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sp>
        <p:nvSpPr>
          <p:cNvPr id="18437"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3" name="Picture 2">
            <a:extLst>
              <a:ext uri="{FF2B5EF4-FFF2-40B4-BE49-F238E27FC236}">
                <a16:creationId xmlns:a16="http://schemas.microsoft.com/office/drawing/2014/main" id="{FC8E6792-ED7C-16AA-D834-8BB981FC7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862" y="1771650"/>
            <a:ext cx="7534275" cy="3314700"/>
          </a:xfrm>
          <a:prstGeom prst="rect">
            <a:avLst/>
          </a:prstGeom>
        </p:spPr>
      </p:pic>
    </p:spTree>
    <p:extLst>
      <p:ext uri="{BB962C8B-B14F-4D97-AF65-F5344CB8AC3E}">
        <p14:creationId xmlns:p14="http://schemas.microsoft.com/office/powerpoint/2010/main" val="425942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28328" y="165324"/>
            <a:ext cx="8229600" cy="652235"/>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Competitors</a:t>
            </a:r>
          </a:p>
        </p:txBody>
      </p:sp>
      <p:sp>
        <p:nvSpPr>
          <p:cNvPr id="23556"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B2582B8F-EDB6-4EB6-BECB-F4AE82629125}" type="slidenum">
              <a:rPr lang="en-US" altLang="en-US">
                <a:solidFill>
                  <a:srgbClr val="FFFFFF"/>
                </a:solidFill>
              </a:rPr>
              <a:pPr/>
              <a:t>5</a:t>
            </a:fld>
            <a:endParaRPr lang="en-US" altLang="en-US">
              <a:solidFill>
                <a:srgbClr val="FFFFFF"/>
              </a:solidFill>
            </a:endParaRPr>
          </a:p>
        </p:txBody>
      </p:sp>
      <p:sp>
        <p:nvSpPr>
          <p:cNvPr id="23557" name="Content Placeholder 2"/>
          <p:cNvSpPr>
            <a:spLocks noGrp="1"/>
          </p:cNvSpPr>
          <p:nvPr>
            <p:ph sz="quarter" idx="1"/>
          </p:nvPr>
        </p:nvSpPr>
        <p:spPr>
          <a:xfrm>
            <a:off x="827583" y="1145654"/>
            <a:ext cx="7996535" cy="5055146"/>
          </a:xfrm>
        </p:spPr>
        <p:txBody>
          <a:bodyPr/>
          <a:lstStyle/>
          <a:p>
            <a:pPr algn="l" rtl="0"/>
            <a:r>
              <a:rPr lang="en-US" sz="1800" b="0" i="0" dirty="0">
                <a:solidFill>
                  <a:srgbClr val="222222"/>
                </a:solidFill>
                <a:effectLst/>
                <a:latin typeface="Arial" panose="020B0604020202020204" pitchFamily="34" charset="0"/>
              </a:rPr>
              <a:t>We’ve all seen the them at one time or another while motoring down a road or highway. Known as traffic message boards, this portable signage is deployed in a variety of traffic control situations.</a:t>
            </a:r>
          </a:p>
          <a:p>
            <a:pPr algn="l" rtl="0"/>
            <a:endParaRPr lang="en-US" sz="1800" b="0" i="0" dirty="0">
              <a:solidFill>
                <a:srgbClr val="222222"/>
              </a:solidFill>
              <a:effectLst/>
              <a:latin typeface="Arial" panose="020B0604020202020204" pitchFamily="34" charset="0"/>
            </a:endParaRPr>
          </a:p>
          <a:p>
            <a:r>
              <a:rPr lang="en-US" sz="1800" b="0" i="0" dirty="0">
                <a:solidFill>
                  <a:srgbClr val="222222"/>
                </a:solidFill>
                <a:effectLst/>
              </a:rPr>
              <a:t>In other countries these traffic message boards are used to display the accidents, safety measures and the traffic rules.</a:t>
            </a:r>
          </a:p>
          <a:p>
            <a:endParaRPr lang="en-US" sz="1800" b="0" i="0" dirty="0">
              <a:solidFill>
                <a:srgbClr val="222222"/>
              </a:solidFill>
              <a:effectLst/>
            </a:endParaRPr>
          </a:p>
          <a:p>
            <a:r>
              <a:rPr lang="en-US" sz="1800" dirty="0">
                <a:solidFill>
                  <a:srgbClr val="222222"/>
                </a:solidFill>
              </a:rPr>
              <a:t>In our project we use these message boards to display the traffic congestion , number of vehicles in the traffic and the approximate time for the clearance of the traffic.</a:t>
            </a:r>
          </a:p>
          <a:p>
            <a:endParaRPr lang="en-US" sz="1800" dirty="0">
              <a:solidFill>
                <a:srgbClr val="222222"/>
              </a:solidFill>
            </a:endParaRPr>
          </a:p>
          <a:p>
            <a:r>
              <a:rPr lang="en-US" sz="1800" b="0" i="0" dirty="0">
                <a:solidFill>
                  <a:srgbClr val="222222"/>
                </a:solidFill>
                <a:effectLst/>
              </a:rPr>
              <a:t>These boards will be visible for long distance </a:t>
            </a:r>
            <a:r>
              <a:rPr lang="en-US" sz="1800" b="0" i="0" dirty="0" err="1">
                <a:solidFill>
                  <a:srgbClr val="222222"/>
                </a:solidFill>
                <a:effectLst/>
              </a:rPr>
              <a:t>upto</a:t>
            </a:r>
            <a:r>
              <a:rPr lang="en-US" sz="1800" b="0" i="0" dirty="0">
                <a:solidFill>
                  <a:srgbClr val="222222"/>
                </a:solidFill>
                <a:effectLst/>
              </a:rPr>
              <a:t> the </a:t>
            </a:r>
            <a:r>
              <a:rPr lang="en-US" sz="1800" b="0" i="0" dirty="0" err="1">
                <a:solidFill>
                  <a:srgbClr val="222222"/>
                </a:solidFill>
                <a:effectLst/>
              </a:rPr>
              <a:t>ttrafc</a:t>
            </a:r>
            <a:r>
              <a:rPr lang="en-US" sz="1800" b="0" i="0" dirty="0">
                <a:solidFill>
                  <a:srgbClr val="222222"/>
                </a:solidFill>
                <a:effectLst/>
              </a:rPr>
              <a:t> congestion.</a:t>
            </a:r>
          </a:p>
          <a:p>
            <a:endParaRPr lang="en-US" sz="1800" b="0" i="0" dirty="0">
              <a:solidFill>
                <a:srgbClr val="222222"/>
              </a:solidFill>
              <a:effectLst/>
            </a:endParaRPr>
          </a:p>
          <a:p>
            <a:r>
              <a:rPr lang="en-US" sz="1800" dirty="0">
                <a:solidFill>
                  <a:srgbClr val="222222"/>
                </a:solidFill>
              </a:rPr>
              <a:t>This will be used as an indication for the drivers in the traffic and will be used to reduce the waiting time of the people stuck in the traffic.</a:t>
            </a:r>
            <a:br>
              <a:rPr lang="en-US" sz="1800" b="0" i="0" dirty="0">
                <a:solidFill>
                  <a:srgbClr val="222222"/>
                </a:solidFill>
                <a:effectLst/>
              </a:rPr>
            </a:br>
            <a:endParaRPr lang="en-US" altLang="en-US" sz="1800" dirty="0">
              <a:cs typeface="Times New Roman" panose="0202060305040502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251808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237EDF1-6330-40FC-A46C-66F96396F416}" type="slidenum">
              <a:rPr lang="en-US" altLang="en-US">
                <a:solidFill>
                  <a:srgbClr val="FFFFFF"/>
                </a:solidFill>
              </a:rPr>
              <a:pPr/>
              <a:t>6</a:t>
            </a:fld>
            <a:endParaRPr lang="en-US" altLang="en-US" dirty="0">
              <a:solidFill>
                <a:srgbClr val="FFFFFF"/>
              </a:solidFill>
            </a:endParaRPr>
          </a:p>
        </p:txBody>
      </p:sp>
      <p:sp>
        <p:nvSpPr>
          <p:cNvPr id="29700"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3" name="Picture 2">
            <a:extLst>
              <a:ext uri="{FF2B5EF4-FFF2-40B4-BE49-F238E27FC236}">
                <a16:creationId xmlns:a16="http://schemas.microsoft.com/office/drawing/2014/main" id="{D056F0B9-0AC5-6DEB-1CCA-5B0FC1FD09BD}"/>
              </a:ext>
            </a:extLst>
          </p:cNvPr>
          <p:cNvPicPr>
            <a:picLocks noChangeAspect="1"/>
          </p:cNvPicPr>
          <p:nvPr/>
        </p:nvPicPr>
        <p:blipFill>
          <a:blip r:embed="rId2"/>
          <a:stretch>
            <a:fillRect/>
          </a:stretch>
        </p:blipFill>
        <p:spPr>
          <a:xfrm>
            <a:off x="683568" y="1176215"/>
            <a:ext cx="8210945" cy="4989089"/>
          </a:xfrm>
          <a:prstGeom prst="rect">
            <a:avLst/>
          </a:prstGeom>
        </p:spPr>
      </p:pic>
      <p:sp>
        <p:nvSpPr>
          <p:cNvPr id="4" name="TextBox 3">
            <a:extLst>
              <a:ext uri="{FF2B5EF4-FFF2-40B4-BE49-F238E27FC236}">
                <a16:creationId xmlns:a16="http://schemas.microsoft.com/office/drawing/2014/main" id="{081581BB-A4B7-D8F7-C630-01C1B9FD3841}"/>
              </a:ext>
            </a:extLst>
          </p:cNvPr>
          <p:cNvSpPr txBox="1"/>
          <p:nvPr/>
        </p:nvSpPr>
        <p:spPr>
          <a:xfrm>
            <a:off x="1619672" y="225424"/>
            <a:ext cx="6192688" cy="584775"/>
          </a:xfrm>
          <a:prstGeom prst="rect">
            <a:avLst/>
          </a:prstGeom>
          <a:noFill/>
        </p:spPr>
        <p:txBody>
          <a:bodyPr wrap="square" rtlCol="0">
            <a:spAutoFit/>
          </a:bodyPr>
          <a:lstStyle/>
          <a:p>
            <a:pPr algn="ctr"/>
            <a:r>
              <a:rPr lang="en-US" altLang="en-US" sz="3200" dirty="0">
                <a:solidFill>
                  <a:srgbClr val="0000FF"/>
                </a:solidFill>
                <a:latin typeface="Times New Roman" panose="02020603050405020304" pitchFamily="18" charset="0"/>
                <a:cs typeface="Times New Roman" panose="02020603050405020304" pitchFamily="18" charset="0"/>
              </a:rPr>
              <a:t>Idea - Current Status / Future Plan</a:t>
            </a:r>
            <a:endParaRPr lang="en-IN" sz="3200" dirty="0"/>
          </a:p>
        </p:txBody>
      </p:sp>
      <p:sp>
        <p:nvSpPr>
          <p:cNvPr id="2" name="TextBox 1">
            <a:extLst>
              <a:ext uri="{FF2B5EF4-FFF2-40B4-BE49-F238E27FC236}">
                <a16:creationId xmlns:a16="http://schemas.microsoft.com/office/drawing/2014/main" id="{5F66DD97-BE97-A364-3872-3186990939EC}"/>
              </a:ext>
            </a:extLst>
          </p:cNvPr>
          <p:cNvSpPr txBox="1"/>
          <p:nvPr/>
        </p:nvSpPr>
        <p:spPr>
          <a:xfrm>
            <a:off x="3275856" y="6251575"/>
            <a:ext cx="3168352" cy="369332"/>
          </a:xfrm>
          <a:prstGeom prst="rect">
            <a:avLst/>
          </a:prstGeom>
          <a:noFill/>
        </p:spPr>
        <p:txBody>
          <a:bodyPr wrap="square" rtlCol="0">
            <a:spAutoFit/>
          </a:bodyPr>
          <a:lstStyle/>
          <a:p>
            <a:r>
              <a:rPr lang="en-US" dirty="0"/>
              <a:t>TRL-2 (BASIC RESEARCH)</a:t>
            </a:r>
            <a:endParaRPr lang="en-IN" dirty="0"/>
          </a:p>
        </p:txBody>
      </p:sp>
    </p:spTree>
    <p:extLst>
      <p:ext uri="{BB962C8B-B14F-4D97-AF65-F5344CB8AC3E}">
        <p14:creationId xmlns:p14="http://schemas.microsoft.com/office/powerpoint/2010/main" val="350262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560" y="-152796"/>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Uniqueness / IP:</a:t>
            </a:r>
            <a:endParaRPr lang="en-US" altLang="en-US" sz="4000" dirty="0">
              <a:solidFill>
                <a:srgbClr val="0000FF"/>
              </a:solidFill>
              <a:latin typeface="Times New Roman" panose="02020603050405020304" pitchFamily="18" charset="0"/>
              <a:cs typeface="Times New Roman" panose="02020603050405020304" pitchFamily="18" charset="0"/>
            </a:endParaRPr>
          </a:p>
        </p:txBody>
      </p:sp>
      <p:sp>
        <p:nvSpPr>
          <p:cNvPr id="21507"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3B412CB0-8ABB-4290-B4F6-D83CF04C38D5}" type="slidenum">
              <a:rPr lang="en-US" altLang="en-US">
                <a:solidFill>
                  <a:srgbClr val="FFFFFF"/>
                </a:solidFill>
              </a:rPr>
              <a:pPr/>
              <a:t>7</a:t>
            </a:fld>
            <a:endParaRPr lang="en-US" altLang="en-US">
              <a:solidFill>
                <a:srgbClr val="FFFFFF"/>
              </a:solidFill>
            </a:endParaRPr>
          </a:p>
        </p:txBody>
      </p:sp>
      <p:sp>
        <p:nvSpPr>
          <p:cNvPr id="3" name="Content Placeholder 2"/>
          <p:cNvSpPr>
            <a:spLocks noGrp="1"/>
          </p:cNvSpPr>
          <p:nvPr>
            <p:ph sz="quarter" idx="1"/>
          </p:nvPr>
        </p:nvSpPr>
        <p:spPr>
          <a:xfrm>
            <a:off x="782418" y="1171736"/>
            <a:ext cx="8504238" cy="4234969"/>
          </a:xfrm>
        </p:spPr>
        <p:txBody>
          <a:bodyPr>
            <a:normAutofit/>
          </a:bodyPr>
          <a:lstStyle/>
          <a:p>
            <a:pPr marL="274320" lvl="1" indent="-274320" eaLnBrk="1" fontAlgn="auto" hangingPunct="1">
              <a:lnSpc>
                <a:spcPct val="90000"/>
              </a:lnSpc>
              <a:spcAft>
                <a:spcPts val="0"/>
              </a:spcAft>
              <a:buClr>
                <a:schemeClr val="accent1"/>
              </a:buClr>
              <a:buSzPct val="85000"/>
              <a:buFont typeface="Wingdings" panose="05000000000000000000" pitchFamily="2" charset="2"/>
              <a:buChar char="Ø"/>
              <a:defRPr/>
            </a:pPr>
            <a:endParaRPr lang="en-US" dirty="0">
              <a:solidFill>
                <a:schemeClr val="tx1"/>
              </a:solidFill>
              <a:latin typeface="Times New Roman" panose="02020603050405020304" pitchFamily="18" charset="0"/>
              <a:ea typeface="MS PGothic" pitchFamily="34" charset="-128"/>
              <a:cs typeface="Times New Roman" panose="02020603050405020304" pitchFamily="18" charset="0"/>
            </a:endParaRPr>
          </a:p>
          <a:p>
            <a:pPr marL="274320" lvl="1" indent="-274320" eaLnBrk="1" fontAlgn="auto" hangingPunct="1">
              <a:lnSpc>
                <a:spcPct val="90000"/>
              </a:lnSpc>
              <a:spcAft>
                <a:spcPts val="0"/>
              </a:spcAft>
              <a:buClr>
                <a:schemeClr val="accent1"/>
              </a:buClr>
              <a:buSzPct val="85000"/>
              <a:buFont typeface="Wingdings" panose="05000000000000000000" pitchFamily="2" charset="2"/>
              <a:buChar char="Ø"/>
              <a:defRPr/>
            </a:pPr>
            <a:r>
              <a:rPr lang="en-US" sz="1800" b="0" i="0" dirty="0">
                <a:solidFill>
                  <a:srgbClr val="222222"/>
                </a:solidFill>
                <a:effectLst/>
                <a:latin typeface="Arial" panose="020B0604020202020204" pitchFamily="34" charset="0"/>
              </a:rPr>
              <a:t>The information obtained from the process is displayed on the message  boards on the sides of the road.</a:t>
            </a:r>
          </a:p>
          <a:p>
            <a:pPr marL="274320" lvl="1" indent="-274320" eaLnBrk="1" fontAlgn="auto" hangingPunct="1">
              <a:lnSpc>
                <a:spcPct val="90000"/>
              </a:lnSpc>
              <a:spcAft>
                <a:spcPts val="0"/>
              </a:spcAft>
              <a:buClr>
                <a:schemeClr val="accent1"/>
              </a:buClr>
              <a:buSzPct val="85000"/>
              <a:buFont typeface="Wingdings" panose="05000000000000000000" pitchFamily="2" charset="2"/>
              <a:buChar char="Ø"/>
              <a:defRPr/>
            </a:pPr>
            <a:endParaRPr lang="en-US" sz="1800" b="0" i="0" dirty="0">
              <a:solidFill>
                <a:srgbClr val="222222"/>
              </a:solidFill>
              <a:effectLst/>
              <a:latin typeface="Arial" panose="020B0604020202020204" pitchFamily="34" charset="0"/>
            </a:endParaRPr>
          </a:p>
          <a:p>
            <a:pPr marL="274320" lvl="1" indent="-274320" eaLnBrk="1" fontAlgn="auto" hangingPunct="1">
              <a:lnSpc>
                <a:spcPct val="90000"/>
              </a:lnSpc>
              <a:spcAft>
                <a:spcPts val="0"/>
              </a:spcAft>
              <a:buClr>
                <a:schemeClr val="accent1"/>
              </a:buClr>
              <a:buSzPct val="85000"/>
              <a:buFont typeface="Wingdings" panose="05000000000000000000" pitchFamily="2" charset="2"/>
              <a:buChar char="Ø"/>
              <a:defRPr/>
            </a:pPr>
            <a:r>
              <a:rPr lang="en-US" sz="1800" b="0" i="0" dirty="0">
                <a:solidFill>
                  <a:srgbClr val="222222"/>
                </a:solidFill>
                <a:effectLst/>
                <a:latin typeface="Arial" panose="020B0604020202020204" pitchFamily="34" charset="0"/>
              </a:rPr>
              <a:t>Message boards are digital signs that are placed by the road for drivers to see.</a:t>
            </a:r>
          </a:p>
          <a:p>
            <a:pPr marL="274320" lvl="1" indent="-274320" eaLnBrk="1" fontAlgn="auto" hangingPunct="1">
              <a:lnSpc>
                <a:spcPct val="90000"/>
              </a:lnSpc>
              <a:spcAft>
                <a:spcPts val="0"/>
              </a:spcAft>
              <a:buClr>
                <a:schemeClr val="accent1"/>
              </a:buClr>
              <a:buSzPct val="85000"/>
              <a:buFont typeface="Wingdings" panose="05000000000000000000" pitchFamily="2" charset="2"/>
              <a:buChar char="Ø"/>
              <a:defRPr/>
            </a:pPr>
            <a:endParaRPr lang="en-US" sz="1800" b="0" i="0" dirty="0">
              <a:solidFill>
                <a:srgbClr val="222222"/>
              </a:solidFill>
              <a:effectLst/>
              <a:latin typeface="Arial" panose="020B0604020202020204" pitchFamily="34" charset="0"/>
            </a:endParaRPr>
          </a:p>
          <a:p>
            <a:pPr marL="274320" lvl="1" indent="-274320" eaLnBrk="1" fontAlgn="auto" hangingPunct="1">
              <a:lnSpc>
                <a:spcPct val="90000"/>
              </a:lnSpc>
              <a:spcAft>
                <a:spcPts val="0"/>
              </a:spcAft>
              <a:buClr>
                <a:schemeClr val="accent1"/>
              </a:buClr>
              <a:buSzPct val="85000"/>
              <a:buFont typeface="Wingdings" panose="05000000000000000000" pitchFamily="2" charset="2"/>
              <a:buChar char="Ø"/>
              <a:defRPr/>
            </a:pPr>
            <a:r>
              <a:rPr lang="en-US" sz="1800" b="0" i="0" dirty="0">
                <a:solidFill>
                  <a:srgbClr val="222222"/>
                </a:solidFill>
                <a:effectLst/>
                <a:latin typeface="Arial" panose="020B0604020202020204" pitchFamily="34" charset="0"/>
              </a:rPr>
              <a:t>In many cases, using a traffic message board to communicate a slowdown or accident on a major highway actually leads to reduced traffic by encouraging drivers to seek alternate routes</a:t>
            </a:r>
            <a:endParaRPr lang="en-US" sz="1800" dirty="0">
              <a:solidFill>
                <a:schemeClr val="tx1"/>
              </a:solidFill>
              <a:latin typeface="Times New Roman" panose="02020603050405020304" pitchFamily="18" charset="0"/>
              <a:ea typeface="MS PGothic" pitchFamily="34" charset="-128"/>
              <a:cs typeface="Times New Roman" panose="02020603050405020304" pitchFamily="18" charset="0"/>
            </a:endParaRPr>
          </a:p>
          <a:p>
            <a:pPr marL="274320" lvl="1" indent="-274320" eaLnBrk="1" fontAlgn="auto" hangingPunct="1">
              <a:lnSpc>
                <a:spcPct val="90000"/>
              </a:lnSpc>
              <a:spcAft>
                <a:spcPts val="0"/>
              </a:spcAft>
              <a:buClr>
                <a:schemeClr val="accent1"/>
              </a:buClr>
              <a:buSzPct val="85000"/>
              <a:buFont typeface="Wingdings" panose="05000000000000000000" pitchFamily="2" charset="2"/>
              <a:buChar char="Ø"/>
              <a:defRPr/>
            </a:pPr>
            <a:endParaRPr lang="en-US" sz="1800" dirty="0">
              <a:solidFill>
                <a:schemeClr val="tx1"/>
              </a:solidFill>
              <a:latin typeface="Times New Roman" panose="02020603050405020304" pitchFamily="18" charset="0"/>
              <a:ea typeface="MS PGothic" pitchFamily="34" charset="-128"/>
              <a:cs typeface="Times New Roman" panose="02020603050405020304" pitchFamily="18" charset="0"/>
            </a:endParaRPr>
          </a:p>
          <a:p>
            <a:pPr marL="0" lvl="1" indent="0" eaLnBrk="1" fontAlgn="auto" hangingPunct="1">
              <a:lnSpc>
                <a:spcPct val="90000"/>
              </a:lnSpc>
              <a:spcAft>
                <a:spcPts val="0"/>
              </a:spcAft>
              <a:buClr>
                <a:schemeClr val="accent1"/>
              </a:buClr>
              <a:buSzPct val="85000"/>
              <a:buNone/>
              <a:defRPr/>
            </a:pPr>
            <a:endParaRPr lang="en-US" dirty="0">
              <a:solidFill>
                <a:schemeClr val="tx1"/>
              </a:solidFill>
              <a:latin typeface="Times New Roman" panose="02020603050405020304" pitchFamily="18" charset="0"/>
              <a:ea typeface="MS PGothic" pitchFamily="34" charset="-128"/>
              <a:cs typeface="Times New Roman" panose="02020603050405020304" pitchFamily="18" charset="0"/>
            </a:endParaRPr>
          </a:p>
          <a:p>
            <a:pPr marL="0" indent="0" eaLnBrk="1" fontAlgn="auto" hangingPunct="1">
              <a:lnSpc>
                <a:spcPct val="90000"/>
              </a:lnSpc>
              <a:spcAft>
                <a:spcPts val="0"/>
              </a:spcAft>
              <a:buNone/>
              <a:defRPr/>
            </a:pPr>
            <a:endParaRPr lang="en-US" dirty="0">
              <a:latin typeface="Times New Roman" panose="02020603050405020304" pitchFamily="18" charset="0"/>
              <a:ea typeface="ＭＳ Ｐゴシック" pitchFamily="34" charset="-128"/>
              <a:cs typeface="Times New Roman" panose="02020603050405020304" pitchFamily="18" charset="0"/>
            </a:endParaRPr>
          </a:p>
          <a:p>
            <a:pPr marL="0" indent="0" eaLnBrk="1" fontAlgn="auto" hangingPunct="1">
              <a:lnSpc>
                <a:spcPct val="90000"/>
              </a:lnSpc>
              <a:spcAft>
                <a:spcPts val="0"/>
              </a:spcAft>
              <a:buFont typeface="Wingdings"/>
              <a:buNone/>
              <a:defRPr/>
            </a:pPr>
            <a:endParaRPr lang="en-US" dirty="0">
              <a:latin typeface="Times New Roman" panose="02020603050405020304" pitchFamily="18" charset="0"/>
              <a:ea typeface="ＭＳ Ｐゴシック" pitchFamily="34" charset="-128"/>
              <a:cs typeface="Times New Roman" panose="02020603050405020304" pitchFamily="18" charset="0"/>
            </a:endParaRPr>
          </a:p>
          <a:p>
            <a:pPr marL="274320" indent="-274320" eaLnBrk="1" fontAlgn="auto" hangingPunct="1">
              <a:lnSpc>
                <a:spcPct val="90000"/>
              </a:lnSpc>
              <a:spcAft>
                <a:spcPts val="0"/>
              </a:spcAft>
              <a:buFont typeface="Wingdings"/>
              <a:buChar char=""/>
              <a:defRPr/>
            </a:pPr>
            <a:endParaRPr lang="en-US" dirty="0">
              <a:latin typeface="Times New Roman" panose="02020603050405020304" pitchFamily="18" charset="0"/>
              <a:ea typeface="ＭＳ Ｐゴシック" pitchFamily="34" charset="-128"/>
              <a:cs typeface="Times New Roman" panose="02020603050405020304" pitchFamily="18" charset="0"/>
            </a:endParaRPr>
          </a:p>
          <a:p>
            <a:pPr marL="274320" indent="-274320" eaLnBrk="1" fontAlgn="auto" hangingPunct="1">
              <a:lnSpc>
                <a:spcPct val="90000"/>
              </a:lnSpc>
              <a:spcAft>
                <a:spcPts val="0"/>
              </a:spcAft>
              <a:buFont typeface="Wingdings"/>
              <a:buChar char=""/>
              <a:defRPr/>
            </a:pPr>
            <a:endParaRPr lang="en-US" dirty="0">
              <a:latin typeface="Times New Roman" panose="02020603050405020304" pitchFamily="18" charset="0"/>
              <a:ea typeface="ＭＳ Ｐゴシック" pitchFamily="34" charset="-128"/>
              <a:cs typeface="Times New Roman" panose="02020603050405020304" pitchFamily="18" charset="0"/>
            </a:endParaRPr>
          </a:p>
        </p:txBody>
      </p:sp>
      <p:sp>
        <p:nvSpPr>
          <p:cNvPr id="21509"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3" cstate="print"/>
          <a:stretch>
            <a:fillRect/>
          </a:stretch>
        </p:blipFill>
        <p:spPr>
          <a:xfrm>
            <a:off x="0" y="52612"/>
            <a:ext cx="508210" cy="6327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4" name="Picture 3">
            <a:extLst>
              <a:ext uri="{FF2B5EF4-FFF2-40B4-BE49-F238E27FC236}">
                <a16:creationId xmlns:a16="http://schemas.microsoft.com/office/drawing/2014/main" id="{9761C00F-AF97-68E2-AEB1-CE0A78402FDB}"/>
              </a:ext>
            </a:extLst>
          </p:cNvPr>
          <p:cNvPicPr>
            <a:picLocks noChangeAspect="1"/>
          </p:cNvPicPr>
          <p:nvPr/>
        </p:nvPicPr>
        <p:blipFill rotWithShape="1">
          <a:blip r:embed="rId5">
            <a:extLst>
              <a:ext uri="{28A0092B-C50C-407E-A947-70E740481C1C}">
                <a14:useLocalDpi xmlns:a14="http://schemas.microsoft.com/office/drawing/2010/main" val="0"/>
              </a:ext>
            </a:extLst>
          </a:blip>
          <a:srcRect t="32175" r="5502" b="8550"/>
          <a:stretch/>
        </p:blipFill>
        <p:spPr>
          <a:xfrm>
            <a:off x="5034537" y="5242788"/>
            <a:ext cx="2114080" cy="1105080"/>
          </a:xfrm>
          <a:prstGeom prst="rect">
            <a:avLst/>
          </a:prstGeom>
        </p:spPr>
      </p:pic>
      <p:pic>
        <p:nvPicPr>
          <p:cNvPr id="14" name="Picture 13">
            <a:extLst>
              <a:ext uri="{FF2B5EF4-FFF2-40B4-BE49-F238E27FC236}">
                <a16:creationId xmlns:a16="http://schemas.microsoft.com/office/drawing/2014/main" id="{F4B1E5B2-1D9F-B392-0E58-4EBDA81057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600" y="4283444"/>
            <a:ext cx="2840543" cy="1254573"/>
          </a:xfrm>
          <a:prstGeom prst="rect">
            <a:avLst/>
          </a:prstGeom>
        </p:spPr>
      </p:pic>
      <p:pic>
        <p:nvPicPr>
          <p:cNvPr id="16" name="Picture 15">
            <a:extLst>
              <a:ext uri="{FF2B5EF4-FFF2-40B4-BE49-F238E27FC236}">
                <a16:creationId xmlns:a16="http://schemas.microsoft.com/office/drawing/2014/main" id="{E5B4F5A1-BC18-C5F8-210D-F8BD9BA98D8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700" b="28794"/>
          <a:stretch/>
        </p:blipFill>
        <p:spPr>
          <a:xfrm>
            <a:off x="5009038" y="4014322"/>
            <a:ext cx="2066166" cy="1040095"/>
          </a:xfrm>
          <a:prstGeom prst="rect">
            <a:avLst/>
          </a:prstGeom>
        </p:spPr>
      </p:pic>
      <p:cxnSp>
        <p:nvCxnSpPr>
          <p:cNvPr id="18" name="Connector: Curved 17">
            <a:extLst>
              <a:ext uri="{FF2B5EF4-FFF2-40B4-BE49-F238E27FC236}">
                <a16:creationId xmlns:a16="http://schemas.microsoft.com/office/drawing/2014/main" id="{B2983489-1571-65A6-96DA-AD1FBC11D4A7}"/>
              </a:ext>
            </a:extLst>
          </p:cNvPr>
          <p:cNvCxnSpPr/>
          <p:nvPr/>
        </p:nvCxnSpPr>
        <p:spPr>
          <a:xfrm>
            <a:off x="3991862" y="4935840"/>
            <a:ext cx="675184" cy="5760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4D0A661A-B007-D0E5-C5AE-AC795937142C}"/>
              </a:ext>
            </a:extLst>
          </p:cNvPr>
          <p:cNvCxnSpPr>
            <a:cxnSpLocks/>
          </p:cNvCxnSpPr>
          <p:nvPr/>
        </p:nvCxnSpPr>
        <p:spPr>
          <a:xfrm flipV="1">
            <a:off x="3990918" y="4298433"/>
            <a:ext cx="839345" cy="4000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148AB3E-983C-AF9C-3163-8C4D80469B7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12603" y="4498465"/>
            <a:ext cx="1839208" cy="1039552"/>
          </a:xfrm>
          <a:prstGeom prst="rect">
            <a:avLst/>
          </a:prstGeom>
        </p:spPr>
      </p:pic>
    </p:spTree>
    <p:extLst>
      <p:ext uri="{BB962C8B-B14F-4D97-AF65-F5344CB8AC3E}">
        <p14:creationId xmlns:p14="http://schemas.microsoft.com/office/powerpoint/2010/main" val="249855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7981-C4E9-F5F4-D3A5-DC44707DF37E}"/>
              </a:ext>
            </a:extLst>
          </p:cNvPr>
          <p:cNvSpPr>
            <a:spLocks noGrp="1"/>
          </p:cNvSpPr>
          <p:nvPr>
            <p:ph type="title"/>
          </p:nvPr>
        </p:nvSpPr>
        <p:spPr>
          <a:xfrm>
            <a:off x="971600" y="533400"/>
            <a:ext cx="7715200" cy="651098"/>
          </a:xfrm>
        </p:spPr>
        <p:txBody>
          <a:bodyPr/>
          <a:lstStyle/>
          <a:p>
            <a:pPr algn="ctr"/>
            <a:r>
              <a:rPr lang="en-US" dirty="0"/>
              <a:t>VALUE PROPOSITION</a:t>
            </a:r>
            <a:endParaRPr lang="en-IN" dirty="0"/>
          </a:p>
        </p:txBody>
      </p:sp>
      <p:pic>
        <p:nvPicPr>
          <p:cNvPr id="12" name="Content Placeholder 11">
            <a:extLst>
              <a:ext uri="{FF2B5EF4-FFF2-40B4-BE49-F238E27FC236}">
                <a16:creationId xmlns:a16="http://schemas.microsoft.com/office/drawing/2014/main" id="{5BB614CD-D464-F5B2-63F3-9F7A9BD4D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392" y="1916832"/>
            <a:ext cx="8327616" cy="3384376"/>
          </a:xfrm>
        </p:spPr>
      </p:pic>
    </p:spTree>
    <p:extLst>
      <p:ext uri="{BB962C8B-B14F-4D97-AF65-F5344CB8AC3E}">
        <p14:creationId xmlns:p14="http://schemas.microsoft.com/office/powerpoint/2010/main" val="139017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4659D-7D15-4636-BED0-AAF4BE80FA7F}"/>
              </a:ext>
            </a:extLst>
          </p:cNvPr>
          <p:cNvSpPr>
            <a:spLocks noGrp="1"/>
          </p:cNvSpPr>
          <p:nvPr>
            <p:ph idx="1"/>
          </p:nvPr>
        </p:nvSpPr>
        <p:spPr>
          <a:xfrm>
            <a:off x="899592" y="2708920"/>
            <a:ext cx="7787208" cy="1152128"/>
          </a:xfrm>
        </p:spPr>
        <p:txBody>
          <a:bodyPr/>
          <a:lstStyle/>
          <a:p>
            <a:pPr marL="0" indent="0" algn="ctr">
              <a:buNone/>
            </a:pPr>
            <a:r>
              <a:rPr lang="en-IN" sz="6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Thank You !!</a:t>
            </a:r>
            <a:endParaRPr lang="en-US" sz="6600" b="1" dirty="0">
              <a:solidFill>
                <a:srgbClr val="FF0000"/>
              </a:solidFill>
              <a:latin typeface="Times New Roman" panose="02020603050405020304" pitchFamily="18" charset="0"/>
              <a:cs typeface="Times New Roman" panose="02020603050405020304" pitchFamily="18" charset="0"/>
            </a:endParaRPr>
          </a:p>
        </p:txBody>
      </p:sp>
      <p:pic>
        <p:nvPicPr>
          <p:cNvPr id="5" name="Picture 4"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108883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10624</TotalTime>
  <Words>482</Words>
  <Application>Microsoft Office PowerPoint</Application>
  <PresentationFormat>On-screen Show (4:3)</PresentationFormat>
  <Paragraphs>87</Paragraphs>
  <Slides>9</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Book Antiqua</vt:lpstr>
      <vt:lpstr>Calibri</vt:lpstr>
      <vt:lpstr>Century Schoolbook</vt:lpstr>
      <vt:lpstr>Times New Roman</vt:lpstr>
      <vt:lpstr>Wingdings</vt:lpstr>
      <vt:lpstr>Wingdings 2</vt:lpstr>
      <vt:lpstr>Flow</vt:lpstr>
      <vt:lpstr>1_Custom Design</vt:lpstr>
      <vt:lpstr>Custom Design</vt:lpstr>
      <vt:lpstr>PowerPoint Presentation</vt:lpstr>
      <vt:lpstr>The Problem </vt:lpstr>
      <vt:lpstr>The Solution</vt:lpstr>
      <vt:lpstr>Flowchart / Product workflow</vt:lpstr>
      <vt:lpstr>Competitors</vt:lpstr>
      <vt:lpstr>PowerPoint Presentation</vt:lpstr>
      <vt:lpstr>Uniqueness / IP:</vt:lpstr>
      <vt:lpstr>VALUE PROPOSITION</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Lathika MV</cp:lastModifiedBy>
  <cp:revision>1419</cp:revision>
  <dcterms:created xsi:type="dcterms:W3CDTF">2013-12-25T07:56:38Z</dcterms:created>
  <dcterms:modified xsi:type="dcterms:W3CDTF">2022-09-25T19:21:56Z</dcterms:modified>
</cp:coreProperties>
</file>