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6"/>
  </p:notesMasterIdLst>
  <p:handoutMasterIdLst>
    <p:handoutMasterId r:id="rId17"/>
  </p:handoutMasterIdLst>
  <p:sldIdLst>
    <p:sldId id="442" r:id="rId4"/>
    <p:sldId id="751" r:id="rId5"/>
    <p:sldId id="752" r:id="rId6"/>
    <p:sldId id="753" r:id="rId7"/>
    <p:sldId id="754" r:id="rId8"/>
    <p:sldId id="755" r:id="rId9"/>
    <p:sldId id="756" r:id="rId10"/>
    <p:sldId id="757" r:id="rId11"/>
    <p:sldId id="758" r:id="rId12"/>
    <p:sldId id="759" r:id="rId13"/>
    <p:sldId id="760" r:id="rId14"/>
    <p:sldId id="761" r:id="rId15"/>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8" autoAdjust="0"/>
    <p:restoredTop sz="94394" autoAdjust="0"/>
  </p:normalViewPr>
  <p:slideViewPr>
    <p:cSldViewPr>
      <p:cViewPr varScale="1">
        <p:scale>
          <a:sx n="81" d="100"/>
          <a:sy n="81" d="100"/>
        </p:scale>
        <p:origin x="1387" y="58"/>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30 November 2022</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23344570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30 November 2022</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47174920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30 November 2022</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3201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30-Nov-22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30-Nov-22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30-Nov-22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30-Nov-22</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E9FD4F-3980-456F-B545-8D53309EA37E}" type="datetime5">
              <a:rPr lang="en-US" smtClean="0"/>
              <a:pPr/>
              <a:t>30-Nov-22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35EB8F-F371-4484-A84C-21A1B01158C7}" type="datetime5">
              <a:rPr lang="en-US" smtClean="0"/>
              <a:pPr/>
              <a:t>30-Nov-22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79A4-C0B2-4C81-A4FB-1E5B80AD0B49}" type="datetime5">
              <a:rPr lang="en-US" smtClean="0"/>
              <a:pPr/>
              <a:t>30-Nov-22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E2897-C65B-406D-A588-744D383CA7DE}" type="datetime5">
              <a:rPr lang="en-US" smtClean="0"/>
              <a:pPr/>
              <a:t>30-Nov-22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3F1FA1-8458-4129-924B-7532EDD86147}" type="datetime5">
              <a:rPr lang="en-US" smtClean="0"/>
              <a:pPr/>
              <a:t>30-Nov-22</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5FE24D-4434-424D-9C75-6E46573DFD75}" type="datetime5">
              <a:rPr lang="en-US" smtClean="0"/>
              <a:pPr/>
              <a:t>30-Nov-22</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2F143-239B-42CE-BE0F-55E3CD594915}" type="datetime5">
              <a:rPr lang="en-US" smtClean="0"/>
              <a:pPr/>
              <a:t>30-Nov-22</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30-Nov-22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AD920-F682-4A55-B63F-48C8F1CC1283}" type="datetime5">
              <a:rPr lang="en-US" smtClean="0"/>
              <a:pPr/>
              <a:t>30-Nov-22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17B04-B5F9-4630-A128-87B4B92EA18E}" type="datetime5">
              <a:rPr lang="en-US" smtClean="0"/>
              <a:pPr/>
              <a:t>30-Nov-22</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3A310-130A-439C-B3E5-0906939592AC}" type="datetime5">
              <a:rPr lang="en-US" smtClean="0"/>
              <a:pPr/>
              <a:t>30-Nov-22</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FB05B-E5CC-4464-9BB7-7BCCF84A07E4}" type="datetime5">
              <a:rPr lang="en-US" smtClean="0"/>
              <a:pPr/>
              <a:t>30-Nov-22</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A573B2-5186-4EA1-B709-D1438BA10970}" type="datetime5">
              <a:rPr lang="en-US" smtClean="0"/>
              <a:pPr/>
              <a:t>30-Nov-22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5369F-A3ED-4071-A75D-258CD23F1EC5}" type="datetime5">
              <a:rPr lang="en-US" smtClean="0"/>
              <a:pPr/>
              <a:t>30-Nov-22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E2E41D-AD20-4582-96A9-26AE005D4E42}" type="datetime5">
              <a:rPr lang="en-US" smtClean="0"/>
              <a:pPr/>
              <a:t>30-Nov-22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A145C0-2AC4-4702-9C85-BED29F3D5C77}" type="datetime5">
              <a:rPr lang="en-US" smtClean="0"/>
              <a:pPr/>
              <a:t>30-Nov-22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198E6B-3CEE-468F-BE48-CC50E9D8E64E}" type="datetime5">
              <a:rPr lang="en-US" smtClean="0"/>
              <a:pPr/>
              <a:t>30-Nov-22</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FACE50-1432-4FE3-B49C-8A04528B6EFC}" type="datetime5">
              <a:rPr lang="en-US" smtClean="0"/>
              <a:pPr/>
              <a:t>30-Nov-22</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30-Nov-22</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331A2-936F-4415-B2A7-7A973F13EE44}" type="datetime5">
              <a:rPr lang="en-US" smtClean="0"/>
              <a:pPr/>
              <a:t>30-Nov-22</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D456-933D-482B-A38F-44A2D1FBACCD}" type="datetime5">
              <a:rPr lang="en-US" smtClean="0"/>
              <a:pPr/>
              <a:t>30-Nov-22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65F44-41B5-44CF-9451-A8CFAFD511C5}" type="datetime5">
              <a:rPr lang="en-US" smtClean="0"/>
              <a:pPr/>
              <a:t>30-Nov-22</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20F398-5194-4922-94CC-66A368E58A46}" type="datetime5">
              <a:rPr lang="en-US" smtClean="0"/>
              <a:pPr/>
              <a:t>30-Nov-22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DA51E7-B80F-47BE-909C-C69C302A4ACA}" type="datetime5">
              <a:rPr lang="en-US" smtClean="0"/>
              <a:pPr/>
              <a:t>30-Nov-22</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30-Nov-22</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30-Nov-22</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30-Nov-22</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30-Nov-22</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30-Nov-22</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30-Nov-22</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30-Nov-22</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B0F85-54C5-4371-92E9-C441160297C0}" type="datetime5">
              <a:rPr lang="en-US" smtClean="0"/>
              <a:pPr/>
              <a:t>30-Nov-22</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A4985-C20B-43A0-A3C8-38EB8430E818}" type="datetime5">
              <a:rPr lang="en-US" smtClean="0"/>
              <a:pPr/>
              <a:t>30-Nov-22</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atelectrical.com/rotary-variable-differential-transformer-rvdt-the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533400" y="3228536"/>
            <a:ext cx="7924800" cy="1953064"/>
          </a:xfrm>
        </p:spPr>
        <p:txBody>
          <a:bodyPr/>
          <a:lstStyle/>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pPr>
              <a:defRPr/>
            </a:pPr>
            <a:fld id="{1DCBEF2C-2FC6-4550-AD19-8608845C5ED5}" type="datetime5">
              <a:rPr lang="en-US" smtClean="0">
                <a:latin typeface="Times New Roman" panose="02020603050405020304" pitchFamily="18" charset="0"/>
                <a:cs typeface="Times New Roman" panose="02020603050405020304" pitchFamily="18" charset="0"/>
              </a:rPr>
              <a:pPr>
                <a:defRPr/>
              </a:pPr>
              <a:t>30-Nov-22</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416"/>
            <a:ext cx="6108091" cy="1631216"/>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COLLEGE</a:t>
            </a:r>
            <a:r>
              <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p>
          <a:p>
            <a:pPr algn="ctr">
              <a:spcAft>
                <a:spcPts val="600"/>
              </a:spcAft>
            </a:pPr>
            <a:r>
              <a:rPr lang="en-US" sz="1200" b="1" dirty="0">
                <a:ln w="0"/>
                <a:solidFill>
                  <a:schemeClr val="accent6">
                    <a:lumMod val="50000"/>
                  </a:schemeClr>
                </a:solidFill>
                <a:effectLst>
                  <a:outerShdw blurRad="38100" dist="25400" dir="5400000" algn="ctr" rotWithShape="0">
                    <a:srgbClr val="6E747A">
                      <a:alpha val="43000"/>
                    </a:srgbClr>
                  </a:outerShdw>
                </a:effectLst>
                <a:latin typeface="Times New Roman" pitchFamily="18" charset="0"/>
                <a:cs typeface="Times New Roman" pitchFamily="18" charset="0"/>
              </a:rPr>
              <a:t>PERUNDURAI ERODE-638060</a:t>
            </a: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DEPARTMENT NAME</a:t>
            </a:r>
          </a:p>
          <a:p>
            <a:pPr algn="ctr"/>
            <a:r>
              <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KEC IDEATHON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971600" y="1728329"/>
            <a:ext cx="10081120" cy="523220"/>
          </a:xfrm>
          <a:prstGeom prst="rect">
            <a:avLst/>
          </a:prstGeom>
          <a:noFill/>
        </p:spPr>
        <p:txBody>
          <a:bodyPr wrap="square" rtlCol="0">
            <a:spAutoFit/>
          </a:bodyPr>
          <a:lstStyle/>
          <a:p>
            <a:pPr algn="ctr"/>
            <a:r>
              <a:rPr lang="en-US" sz="2800" b="1" dirty="0">
                <a:solidFill>
                  <a:srgbClr val="FF0000"/>
                </a:solidFill>
                <a:latin typeface="Times New Roman" pitchFamily="18" charset="0"/>
                <a:cs typeface="Times New Roman" pitchFamily="18" charset="0"/>
              </a:rPr>
              <a:t>PULSE MONITORING SYSTEM</a:t>
            </a:r>
          </a:p>
        </p:txBody>
      </p:sp>
      <p:sp>
        <p:nvSpPr>
          <p:cNvPr id="2" name="TextBox 1">
            <a:extLst>
              <a:ext uri="{FF2B5EF4-FFF2-40B4-BE49-F238E27FC236}">
                <a16:creationId xmlns:a16="http://schemas.microsoft.com/office/drawing/2014/main" id="{AF02AFFD-8CB1-4416-B227-37B6A21D8984}"/>
              </a:ext>
            </a:extLst>
          </p:cNvPr>
          <p:cNvSpPr txBox="1"/>
          <p:nvPr/>
        </p:nvSpPr>
        <p:spPr>
          <a:xfrm>
            <a:off x="3005448" y="4789104"/>
            <a:ext cx="5888112" cy="2400657"/>
          </a:xfrm>
          <a:prstGeom prst="rect">
            <a:avLst/>
          </a:prstGeom>
          <a:noFill/>
        </p:spPr>
        <p:txBody>
          <a:bodyPr wrap="square" rtlCol="0">
            <a:spAutoFit/>
          </a:bodyPr>
          <a:lstStyle/>
          <a:p>
            <a:endPar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Members: </a:t>
            </a:r>
          </a:p>
          <a:p>
            <a:r>
              <a:rPr lang="en-US" sz="2000" b="1" dirty="0">
                <a:solidFill>
                  <a:schemeClr val="tx1">
                    <a:lumMod val="95000"/>
                    <a:lumOff val="5000"/>
                  </a:schemeClr>
                </a:solidFill>
                <a:latin typeface="Times New Roman" pitchFamily="18" charset="0"/>
                <a:ea typeface="Cambria" panose="02040503050406030204" pitchFamily="18" charset="0"/>
                <a:cs typeface="Times New Roman" pitchFamily="18" charset="0"/>
              </a:rPr>
              <a:t>KARTEESWAR.K.P</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( 20ECR071)</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KARTHI P(20ECR072)</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KARTHIGA K(20ECR073)</a:t>
            </a:r>
          </a:p>
          <a:p>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244" y="4929890"/>
            <a:ext cx="1512167" cy="6541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521" y="5697902"/>
            <a:ext cx="1619672" cy="583063"/>
          </a:xfrm>
          <a:prstGeom prst="rect">
            <a:avLst/>
          </a:prstGeom>
        </p:spPr>
      </p:pic>
      <p:sp>
        <p:nvSpPr>
          <p:cNvPr id="13" name="Rectangle 12"/>
          <p:cNvSpPr/>
          <p:nvPr/>
        </p:nvSpPr>
        <p:spPr>
          <a:xfrm>
            <a:off x="81289" y="3513794"/>
            <a:ext cx="2108269" cy="369332"/>
          </a:xfrm>
          <a:prstGeom prst="rect">
            <a:avLst/>
          </a:prstGeom>
        </p:spPr>
        <p:txBody>
          <a:bodyPr wrap="none">
            <a:spAutoFit/>
          </a:bodyPr>
          <a:lstStyle/>
          <a:p>
            <a:r>
              <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In association with:</a:t>
            </a:r>
            <a:endParaRPr lang="en-US" sz="1200" b="1" dirty="0">
              <a:latin typeface="Times New Roman" pitchFamily="18" charset="0"/>
              <a:ea typeface="Cambria" panose="02040503050406030204" pitchFamily="18" charset="0"/>
              <a:cs typeface="Times New Roman" pitchFamily="18" charset="0"/>
            </a:endParaRPr>
          </a:p>
        </p:txBody>
      </p:sp>
      <p:pic>
        <p:nvPicPr>
          <p:cNvPr id="16" name="Picture 15" descr="F:\KEC\IIC\EMDC Logo.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849" y="3922859"/>
            <a:ext cx="777151" cy="839312"/>
          </a:xfrm>
          <a:prstGeom prst="rect">
            <a:avLst/>
          </a:prstGeom>
          <a:noFill/>
          <a:ln>
            <a:no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08301" y="1335590"/>
            <a:ext cx="1713898" cy="1490467"/>
          </a:xfrm>
          <a:prstGeom prst="rect">
            <a:avLst/>
          </a:prstGeom>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4FF305-0702-E6C0-F0C5-6A5995E7DC90}"/>
              </a:ext>
            </a:extLst>
          </p:cNvPr>
          <p:cNvSpPr txBox="1"/>
          <p:nvPr/>
        </p:nvSpPr>
        <p:spPr>
          <a:xfrm>
            <a:off x="755576" y="764704"/>
            <a:ext cx="457200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STEP 5</a:t>
            </a:r>
            <a:endParaRPr lang="en-IN" dirty="0"/>
          </a:p>
        </p:txBody>
      </p:sp>
      <p:pic>
        <p:nvPicPr>
          <p:cNvPr id="7" name="Picture 6">
            <a:extLst>
              <a:ext uri="{FF2B5EF4-FFF2-40B4-BE49-F238E27FC236}">
                <a16:creationId xmlns:a16="http://schemas.microsoft.com/office/drawing/2014/main" id="{CCE2B95C-9CA2-9354-A11B-D0D218D765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1821" y="1134036"/>
            <a:ext cx="5731510" cy="2491859"/>
          </a:xfrm>
          <a:prstGeom prst="rect">
            <a:avLst/>
          </a:prstGeom>
          <a:noFill/>
          <a:ln>
            <a:noFill/>
          </a:ln>
        </p:spPr>
      </p:pic>
      <p:sp>
        <p:nvSpPr>
          <p:cNvPr id="9" name="TextBox 8">
            <a:extLst>
              <a:ext uri="{FF2B5EF4-FFF2-40B4-BE49-F238E27FC236}">
                <a16:creationId xmlns:a16="http://schemas.microsoft.com/office/drawing/2014/main" id="{00D3A574-8864-FC7A-43E0-7241226C0891}"/>
              </a:ext>
            </a:extLst>
          </p:cNvPr>
          <p:cNvSpPr txBox="1"/>
          <p:nvPr/>
        </p:nvSpPr>
        <p:spPr>
          <a:xfrm>
            <a:off x="756951" y="3740272"/>
            <a:ext cx="4572000" cy="374077"/>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STEP 6:</a:t>
            </a:r>
            <a:endParaRPr lang="en-IN" sz="1600" dirty="0">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738773E7-E738-EB3A-F631-FA09F4141B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2912" y="4228726"/>
            <a:ext cx="5731510" cy="2491859"/>
          </a:xfrm>
          <a:prstGeom prst="rect">
            <a:avLst/>
          </a:prstGeom>
        </p:spPr>
      </p:pic>
    </p:spTree>
    <p:extLst>
      <p:ext uri="{BB962C8B-B14F-4D97-AF65-F5344CB8AC3E}">
        <p14:creationId xmlns:p14="http://schemas.microsoft.com/office/powerpoint/2010/main" val="106300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3B1535-18DF-6519-7AFF-1B7FF6752037}"/>
              </a:ext>
            </a:extLst>
          </p:cNvPr>
          <p:cNvSpPr txBox="1"/>
          <p:nvPr/>
        </p:nvSpPr>
        <p:spPr>
          <a:xfrm>
            <a:off x="827584" y="2132856"/>
            <a:ext cx="8172400" cy="3218445"/>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
            </a:pPr>
            <a:r>
              <a:rPr lang="en-IN" sz="3200" dirty="0">
                <a:effectLst/>
                <a:latin typeface="Times New Roman" panose="02020603050405020304" pitchFamily="18" charset="0"/>
                <a:ea typeface="Times New Roman" panose="02020603050405020304" pitchFamily="18" charset="0"/>
              </a:rPr>
              <a:t>The pulse monitoring system is designed based on the instrumentation </a:t>
            </a:r>
            <a:r>
              <a:rPr lang="en-IN" sz="3200" dirty="0" err="1">
                <a:effectLst/>
                <a:latin typeface="Times New Roman" panose="02020603050405020304" pitchFamily="18" charset="0"/>
                <a:ea typeface="Times New Roman" panose="02020603050405020304" pitchFamily="18" charset="0"/>
              </a:rPr>
              <a:t>amplifier.Using</a:t>
            </a:r>
            <a:r>
              <a:rPr lang="en-IN" sz="3200" dirty="0">
                <a:effectLst/>
                <a:latin typeface="Times New Roman" panose="02020603050405020304" pitchFamily="18" charset="0"/>
                <a:ea typeface="Times New Roman" panose="02020603050405020304" pitchFamily="18" charset="0"/>
              </a:rPr>
              <a:t> this amplifier </a:t>
            </a:r>
            <a:r>
              <a:rPr lang="en-IN" sz="3200" dirty="0">
                <a:effectLst/>
                <a:highlight>
                  <a:srgbClr val="FFFFFF"/>
                </a:highlight>
                <a:latin typeface="Times New Roman" panose="02020603050405020304" pitchFamily="18" charset="0"/>
                <a:ea typeface="Times New Roman" panose="02020603050405020304" pitchFamily="18" charset="0"/>
              </a:rPr>
              <a:t>the pulse signal is converted to large electronic </a:t>
            </a:r>
            <a:r>
              <a:rPr lang="en-IN" sz="3200" dirty="0" err="1">
                <a:effectLst/>
                <a:highlight>
                  <a:srgbClr val="FFFFFF"/>
                </a:highlight>
                <a:latin typeface="Times New Roman" panose="02020603050405020304" pitchFamily="18" charset="0"/>
                <a:ea typeface="Times New Roman" panose="02020603050405020304" pitchFamily="18" charset="0"/>
              </a:rPr>
              <a:t>signal</a:t>
            </a:r>
            <a:r>
              <a:rPr lang="en-IN" sz="3200" dirty="0" err="1">
                <a:effectLst/>
                <a:latin typeface="Times New Roman" panose="02020603050405020304" pitchFamily="18" charset="0"/>
                <a:ea typeface="Times New Roman" panose="02020603050405020304" pitchFamily="18" charset="0"/>
              </a:rPr>
              <a:t>.The</a:t>
            </a:r>
            <a:r>
              <a:rPr lang="en-IN" sz="3200" dirty="0">
                <a:effectLst/>
                <a:latin typeface="Times New Roman" panose="02020603050405020304" pitchFamily="18" charset="0"/>
                <a:ea typeface="Times New Roman" panose="02020603050405020304" pitchFamily="18" charset="0"/>
              </a:rPr>
              <a:t> pulse monitoring system is used to get the clear visibility and observance of pulse signals</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438CA608-FA98-C481-CB30-0C24193AA9D6}"/>
              </a:ext>
            </a:extLst>
          </p:cNvPr>
          <p:cNvSpPr txBox="1"/>
          <p:nvPr/>
        </p:nvSpPr>
        <p:spPr>
          <a:xfrm>
            <a:off x="3149588" y="476672"/>
            <a:ext cx="3528392" cy="645113"/>
          </a:xfrm>
          <a:prstGeom prst="rect">
            <a:avLst/>
          </a:prstGeom>
          <a:noFill/>
        </p:spPr>
        <p:txBody>
          <a:bodyPr wrap="square">
            <a:spAutoFit/>
          </a:bodyPr>
          <a:lstStyle/>
          <a:p>
            <a:pPr>
              <a:lnSpc>
                <a:spcPct val="107000"/>
              </a:lnSpc>
              <a:spcAft>
                <a:spcPts val="800"/>
              </a:spcAft>
            </a:pPr>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256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4CE36A4-D7F6-D9B2-BB6B-83353B302A4A}"/>
              </a:ext>
            </a:extLst>
          </p:cNvPr>
          <p:cNvSpPr>
            <a:spLocks noGrp="1"/>
          </p:cNvSpPr>
          <p:nvPr>
            <p:ph idx="1"/>
          </p:nvPr>
        </p:nvSpPr>
        <p:spPr>
          <a:xfrm>
            <a:off x="755576" y="2646077"/>
            <a:ext cx="8229600" cy="1565845"/>
          </a:xfrm>
        </p:spPr>
        <p:txBody>
          <a:bodyPr/>
          <a:lstStyle/>
          <a:p>
            <a:pPr marL="0" indent="0" algn="ctr">
              <a:buNone/>
            </a:pPr>
            <a:r>
              <a:rPr lang="en-IN" sz="66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Thank You !!</a:t>
            </a:r>
            <a:endParaRPr lang="en-US" sz="6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01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EF7C-13C3-DC7F-21C6-36ED323E1F6A}"/>
              </a:ext>
            </a:extLst>
          </p:cNvPr>
          <p:cNvSpPr>
            <a:spLocks noGrp="1"/>
          </p:cNvSpPr>
          <p:nvPr>
            <p:ph type="title"/>
          </p:nvPr>
        </p:nvSpPr>
        <p:spPr>
          <a:xfrm>
            <a:off x="3394212" y="260648"/>
            <a:ext cx="2808312" cy="792088"/>
          </a:xfrm>
        </p:spPr>
        <p:txBody>
          <a:body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E699E2-FBA6-2DC5-BB94-357D083FB0C3}"/>
              </a:ext>
            </a:extLst>
          </p:cNvPr>
          <p:cNvSpPr>
            <a:spLocks noGrp="1"/>
          </p:cNvSpPr>
          <p:nvPr>
            <p:ph idx="1"/>
          </p:nvPr>
        </p:nvSpPr>
        <p:spPr>
          <a:xfrm>
            <a:off x="683568" y="1628800"/>
            <a:ext cx="8229600" cy="4389437"/>
          </a:xfrm>
        </p:spPr>
        <p:txBody>
          <a:bodyPr/>
          <a:lstStyle/>
          <a:p>
            <a:pPr algn="just"/>
            <a:r>
              <a:rPr lang="en-IN" sz="2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Here we have explained a Pulse monitoring system using a pulse sensor and Instrumentation Amplifier which is a differential which provide a large amount of gain for very low level signals. Here the pulse is detected using pulse sensor and the pulse signal is converted to large electronic signal by the amplifier for the clear observability of pulse </a:t>
            </a:r>
            <a:r>
              <a:rPr lang="en-IN" sz="2800"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signal.The</a:t>
            </a:r>
            <a:r>
              <a:rPr lang="en-IN" sz="2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concept of this pulse monitoring system is quite simple and based on working of instrumentation amplifier.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61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3082-F7E4-7E11-5F1E-1ADA78A27437}"/>
              </a:ext>
            </a:extLst>
          </p:cNvPr>
          <p:cNvSpPr>
            <a:spLocks noGrp="1"/>
          </p:cNvSpPr>
          <p:nvPr>
            <p:ph type="title"/>
          </p:nvPr>
        </p:nvSpPr>
        <p:spPr>
          <a:xfrm>
            <a:off x="1524000" y="224395"/>
            <a:ext cx="6624736" cy="1370013"/>
          </a:xfrm>
        </p:spPr>
        <p:txBody>
          <a:bodyPr/>
          <a:lstStyle/>
          <a:p>
            <a:r>
              <a:rPr lang="en-IN" sz="3600" b="1" dirty="0">
                <a:effectLst/>
                <a:latin typeface="Times New Roman" panose="02020603050405020304" pitchFamily="18" charset="0"/>
                <a:ea typeface="Times New Roman" panose="02020603050405020304" pitchFamily="18" charset="0"/>
              </a:rPr>
              <a:t>HARDWARE REQUIREMENT</a:t>
            </a:r>
            <a:br>
              <a:rPr lang="en-IN" sz="1800" dirty="0">
                <a:effectLst/>
                <a:latin typeface="Calibri" panose="020F0502020204030204" pitchFamily="34" charset="0"/>
                <a:ea typeface="Calibri" panose="020F0502020204030204" pitchFamily="34" charset="0"/>
              </a:rPr>
            </a:br>
            <a:endParaRPr lang="en-IN" dirty="0"/>
          </a:p>
        </p:txBody>
      </p:sp>
      <p:pic>
        <p:nvPicPr>
          <p:cNvPr id="6" name="Picture 5">
            <a:extLst>
              <a:ext uri="{FF2B5EF4-FFF2-40B4-BE49-F238E27FC236}">
                <a16:creationId xmlns:a16="http://schemas.microsoft.com/office/drawing/2014/main" id="{0693E3B5-5E2F-9F96-FD95-622E561E5A16}"/>
              </a:ext>
            </a:extLst>
          </p:cNvPr>
          <p:cNvPicPr>
            <a:picLocks noChangeAspect="1"/>
          </p:cNvPicPr>
          <p:nvPr/>
        </p:nvPicPr>
        <p:blipFill>
          <a:blip r:embed="rId2"/>
          <a:stretch>
            <a:fillRect/>
          </a:stretch>
        </p:blipFill>
        <p:spPr>
          <a:xfrm>
            <a:off x="683570" y="2599296"/>
            <a:ext cx="8305596" cy="2664296"/>
          </a:xfrm>
          <a:prstGeom prst="rect">
            <a:avLst/>
          </a:prstGeom>
        </p:spPr>
      </p:pic>
    </p:spTree>
    <p:extLst>
      <p:ext uri="{BB962C8B-B14F-4D97-AF65-F5344CB8AC3E}">
        <p14:creationId xmlns:p14="http://schemas.microsoft.com/office/powerpoint/2010/main" val="51400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8316-B923-6847-B1ED-DFE27CDC482D}"/>
              </a:ext>
            </a:extLst>
          </p:cNvPr>
          <p:cNvSpPr>
            <a:spLocks noGrp="1"/>
          </p:cNvSpPr>
          <p:nvPr>
            <p:ph type="title"/>
          </p:nvPr>
        </p:nvSpPr>
        <p:spPr>
          <a:xfrm>
            <a:off x="2195736" y="0"/>
            <a:ext cx="6234781" cy="1492275"/>
          </a:xfrm>
        </p:spPr>
        <p:txBody>
          <a:bodyPr/>
          <a:lstStyle/>
          <a:p>
            <a:r>
              <a:rPr lang="en-IN" sz="3600" b="1" dirty="0">
                <a:effectLst/>
                <a:latin typeface="Times New Roman" panose="02020603050405020304" pitchFamily="18" charset="0"/>
                <a:ea typeface="Times New Roman" panose="02020603050405020304" pitchFamily="18" charset="0"/>
              </a:rPr>
              <a:t>SOFTWARE REQUIREMENT</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AA0FAC6-1590-8C1D-FE2D-F7440E5B68E0}"/>
              </a:ext>
            </a:extLst>
          </p:cNvPr>
          <p:cNvSpPr>
            <a:spLocks noGrp="1"/>
          </p:cNvSpPr>
          <p:nvPr>
            <p:ph idx="1"/>
          </p:nvPr>
        </p:nvSpPr>
        <p:spPr>
          <a:xfrm>
            <a:off x="2195736" y="1412776"/>
            <a:ext cx="8229600" cy="485725"/>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PROTEUS 8 PROFESSIONAL</a:t>
            </a:r>
            <a:endParaRPr lang="en-IN" sz="1800" dirty="0">
              <a:effectLst/>
              <a:latin typeface="Calibri" panose="020F0502020204030204" pitchFamily="34" charset="0"/>
              <a:ea typeface="Calibri" panose="020F0502020204030204" pitchFamily="34" charset="0"/>
            </a:endParaRPr>
          </a:p>
          <a:p>
            <a:endParaRPr lang="en-IN" dirty="0"/>
          </a:p>
        </p:txBody>
      </p:sp>
      <p:sp>
        <p:nvSpPr>
          <p:cNvPr id="7" name="TextBox 6">
            <a:extLst>
              <a:ext uri="{FF2B5EF4-FFF2-40B4-BE49-F238E27FC236}">
                <a16:creationId xmlns:a16="http://schemas.microsoft.com/office/drawing/2014/main" id="{7F749BA2-6E85-7488-B361-8869A7D4B46E}"/>
              </a:ext>
            </a:extLst>
          </p:cNvPr>
          <p:cNvSpPr txBox="1"/>
          <p:nvPr/>
        </p:nvSpPr>
        <p:spPr>
          <a:xfrm>
            <a:off x="2699792" y="2258720"/>
            <a:ext cx="4680520" cy="646331"/>
          </a:xfrm>
          <a:prstGeom prst="rect">
            <a:avLst/>
          </a:prstGeom>
          <a:noFill/>
        </p:spPr>
        <p:txBody>
          <a:bodyPr wrap="square">
            <a:spAutoFit/>
          </a:bodyPr>
          <a:lstStyle/>
          <a:p>
            <a:r>
              <a:rPr lang="en-IN" sz="3600" b="1" dirty="0">
                <a:effectLst/>
                <a:latin typeface="Times New Roman" panose="02020603050405020304" pitchFamily="18" charset="0"/>
                <a:ea typeface="Times New Roman" panose="02020603050405020304" pitchFamily="18" charset="0"/>
              </a:rPr>
              <a:t>CIRCUIT DIAGRAM</a:t>
            </a:r>
            <a:endParaRPr lang="en-IN" sz="3600" dirty="0"/>
          </a:p>
        </p:txBody>
      </p:sp>
      <p:pic>
        <p:nvPicPr>
          <p:cNvPr id="8" name="Picture 7" descr="instrumentation amplifier using aopam">
            <a:extLst>
              <a:ext uri="{FF2B5EF4-FFF2-40B4-BE49-F238E27FC236}">
                <a16:creationId xmlns:a16="http://schemas.microsoft.com/office/drawing/2014/main" id="{E0168703-76EF-A937-4394-20DA3487ABF1}"/>
              </a:ext>
            </a:extLst>
          </p:cNvPr>
          <p:cNvPicPr>
            <a:picLocks noChangeAspect="1"/>
          </p:cNvPicPr>
          <p:nvPr/>
        </p:nvPicPr>
        <p:blipFill rotWithShape="1">
          <a:blip r:embed="rId2">
            <a:extLst>
              <a:ext uri="{28A0092B-C50C-407E-A947-70E740481C1C}">
                <a14:useLocalDpi xmlns:a14="http://schemas.microsoft.com/office/drawing/2010/main" val="0"/>
              </a:ext>
            </a:extLst>
          </a:blip>
          <a:srcRect b="5761"/>
          <a:stretch/>
        </p:blipFill>
        <p:spPr bwMode="auto">
          <a:xfrm>
            <a:off x="2195736" y="3311277"/>
            <a:ext cx="5026025" cy="28949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19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A19431-D07F-E7A2-9636-C91B13F603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76672"/>
            <a:ext cx="5731510" cy="4011295"/>
          </a:xfrm>
          <a:prstGeom prst="rect">
            <a:avLst/>
          </a:prstGeom>
          <a:noFill/>
          <a:ln>
            <a:noFill/>
          </a:ln>
        </p:spPr>
      </p:pic>
      <p:sp>
        <p:nvSpPr>
          <p:cNvPr id="7" name="TextBox 6">
            <a:extLst>
              <a:ext uri="{FF2B5EF4-FFF2-40B4-BE49-F238E27FC236}">
                <a16:creationId xmlns:a16="http://schemas.microsoft.com/office/drawing/2014/main" id="{BE8DE332-AE64-909F-CABA-76E74A07936B}"/>
              </a:ext>
            </a:extLst>
          </p:cNvPr>
          <p:cNvSpPr txBox="1"/>
          <p:nvPr/>
        </p:nvSpPr>
        <p:spPr>
          <a:xfrm>
            <a:off x="611560" y="4984343"/>
            <a:ext cx="7920880" cy="1396985"/>
          </a:xfrm>
          <a:prstGeom prst="rect">
            <a:avLst/>
          </a:prstGeom>
          <a:noFill/>
        </p:spPr>
        <p:txBody>
          <a:bodyPr wrap="square">
            <a:spAutoFit/>
          </a:bodyPr>
          <a:lstStyle/>
          <a:p>
            <a:pPr marL="342900" lvl="0" indent="-342900">
              <a:lnSpc>
                <a:spcPct val="150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PROTEUS 8 PROFESSIONAL</a:t>
            </a:r>
            <a:endParaRPr lang="en-IN" sz="1600" dirty="0">
              <a:effectLst/>
              <a:latin typeface="Noto Sans Symbols"/>
              <a:ea typeface="Noto Sans Symbols"/>
              <a:cs typeface="Noto Sans Symbols"/>
            </a:endParaRPr>
          </a:p>
          <a:p>
            <a:pPr marL="342900" lvl="0" indent="-342900">
              <a:lnSpc>
                <a:spcPct val="150000"/>
              </a:lnSpc>
              <a:spcAft>
                <a:spcPts val="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Here the IC741 is placed in three different regions,</a:t>
            </a: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 The values of the resistors connected in the circuit will be equal. </a:t>
            </a:r>
            <a:endParaRPr lang="en-IN" sz="1600" dirty="0">
              <a:effectLst/>
              <a:latin typeface="Noto Sans Symbols"/>
              <a:ea typeface="Noto Sans Symbols"/>
              <a:cs typeface="Noto Sans Symbols"/>
            </a:endParaRPr>
          </a:p>
        </p:txBody>
      </p:sp>
    </p:spTree>
    <p:extLst>
      <p:ext uri="{BB962C8B-B14F-4D97-AF65-F5344CB8AC3E}">
        <p14:creationId xmlns:p14="http://schemas.microsoft.com/office/powerpoint/2010/main" val="3561054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89342-D01B-3089-889D-497CB1EB099A}"/>
              </a:ext>
            </a:extLst>
          </p:cNvPr>
          <p:cNvSpPr>
            <a:spLocks noGrp="1"/>
          </p:cNvSpPr>
          <p:nvPr>
            <p:ph idx="1"/>
          </p:nvPr>
        </p:nvSpPr>
        <p:spPr>
          <a:xfrm>
            <a:off x="755576" y="692696"/>
            <a:ext cx="8229600" cy="4389437"/>
          </a:xfrm>
        </p:spPr>
        <p:txBody>
          <a:bodyPr/>
          <a:lstStyle/>
          <a:p>
            <a:pPr marL="342900" lvl="0" indent="-342900">
              <a:lnSpc>
                <a:spcPct val="150000"/>
              </a:lnSpc>
              <a:spcAft>
                <a:spcPts val="800"/>
              </a:spcAft>
              <a:buFont typeface="Arial" panose="020B0604020202020204" pitchFamily="34" charset="0"/>
              <a:buChar char="●"/>
            </a:pP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Except for the resistor R </a:t>
            </a:r>
            <a:r>
              <a:rPr lang="en-IN" sz="1800" baseline="-25000" dirty="0">
                <a:solidFill>
                  <a:srgbClr val="222222"/>
                </a:solidFill>
                <a:effectLst/>
                <a:latin typeface="Times New Roman" panose="02020603050405020304" pitchFamily="18" charset="0"/>
                <a:ea typeface="Times New Roman" panose="02020603050405020304" pitchFamily="18" charset="0"/>
                <a:cs typeface="Noto Sans Symbols"/>
              </a:rPr>
              <a:t>gain</a:t>
            </a: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a:t>
            </a:r>
            <a:endParaRPr lang="en-IN" sz="1800" dirty="0">
              <a:effectLst/>
              <a:latin typeface="Noto Sans Symbols"/>
              <a:ea typeface="Noto Sans Symbols"/>
              <a:cs typeface="Noto Sans Symbols"/>
            </a:endParaRPr>
          </a:p>
          <a:p>
            <a:pPr marL="342900" lvl="0" indent="-342900">
              <a:lnSpc>
                <a:spcPct val="150000"/>
              </a:lnSpc>
              <a:spcAft>
                <a:spcPts val="800"/>
              </a:spcAft>
              <a:buFont typeface="Arial" panose="020B0604020202020204" pitchFamily="34" charset="0"/>
              <a:buChar char="●"/>
            </a:pP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At point 1 in the circuit, the voltage will be considered as V1</a:t>
            </a:r>
            <a:r>
              <a:rPr lang="en-IN" sz="1800" dirty="0">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a:t>
            </a:r>
            <a:endParaRPr lang="en-IN" sz="1800" dirty="0">
              <a:effectLst/>
              <a:latin typeface="Noto Sans Symbols"/>
              <a:ea typeface="Noto Sans Symbols"/>
              <a:cs typeface="Noto Sans Symbols"/>
            </a:endParaRPr>
          </a:p>
          <a:p>
            <a:pPr marL="342900" lvl="0" indent="-342900">
              <a:lnSpc>
                <a:spcPct val="150000"/>
              </a:lnSpc>
              <a:spcAft>
                <a:spcPts val="800"/>
              </a:spcAft>
              <a:buFont typeface="Arial" panose="020B0604020202020204" pitchFamily="34" charset="0"/>
              <a:buChar char="●"/>
            </a:pP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Similarly, at point 2, the voltage will be considered equal to V 2.</a:t>
            </a:r>
            <a:endParaRPr lang="en-IN" sz="1800" dirty="0">
              <a:effectLst/>
              <a:latin typeface="Noto Sans Symbols"/>
              <a:ea typeface="Noto Sans Symbols"/>
              <a:cs typeface="Noto Sans Symbols"/>
            </a:endParaRPr>
          </a:p>
          <a:p>
            <a:pPr marL="342900" lvl="0" indent="-342900">
              <a:lnSpc>
                <a:spcPct val="150000"/>
              </a:lnSpc>
              <a:spcAft>
                <a:spcPts val="800"/>
              </a:spcAft>
              <a:buFont typeface="Arial" panose="020B0604020202020204" pitchFamily="34" charset="0"/>
              <a:buChar char="●"/>
            </a:pP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The potential drop generated at the R </a:t>
            </a:r>
            <a:r>
              <a:rPr lang="en-IN" sz="1800" baseline="-25000" dirty="0">
                <a:solidFill>
                  <a:srgbClr val="222222"/>
                </a:solidFill>
                <a:effectLst/>
                <a:latin typeface="Times New Roman" panose="02020603050405020304" pitchFamily="18" charset="0"/>
                <a:ea typeface="Times New Roman" panose="02020603050405020304" pitchFamily="18" charset="0"/>
                <a:cs typeface="Noto Sans Symbols"/>
              </a:rPr>
              <a:t>gain </a:t>
            </a: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is the difference between the voltages V </a:t>
            </a:r>
            <a:r>
              <a:rPr lang="en-IN" sz="1800" baseline="-25000" dirty="0">
                <a:solidFill>
                  <a:srgbClr val="222222"/>
                </a:solidFill>
                <a:effectLst/>
                <a:latin typeface="Times New Roman" panose="02020603050405020304" pitchFamily="18" charset="0"/>
                <a:ea typeface="Times New Roman" panose="02020603050405020304" pitchFamily="18" charset="0"/>
                <a:cs typeface="Noto Sans Symbols"/>
              </a:rPr>
              <a:t>1 </a:t>
            </a: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and V </a:t>
            </a:r>
            <a:r>
              <a:rPr lang="en-IN" sz="1800" baseline="-25000" dirty="0">
                <a:solidFill>
                  <a:srgbClr val="222222"/>
                </a:solidFill>
                <a:effectLst/>
                <a:latin typeface="Times New Roman" panose="02020603050405020304" pitchFamily="18" charset="0"/>
                <a:ea typeface="Times New Roman" panose="02020603050405020304" pitchFamily="18" charset="0"/>
                <a:cs typeface="Noto Sans Symbols"/>
              </a:rPr>
              <a:t>2</a:t>
            </a: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a:t>
            </a:r>
            <a:endParaRPr lang="en-IN" sz="1800" dirty="0">
              <a:effectLst/>
              <a:latin typeface="Noto Sans Symbols"/>
              <a:ea typeface="Noto Sans Symbols"/>
              <a:cs typeface="Noto Sans Symbols"/>
            </a:endParaRPr>
          </a:p>
          <a:p>
            <a:pPr marL="342900" lvl="0" indent="-342900">
              <a:lnSpc>
                <a:spcPct val="150000"/>
              </a:lnSpc>
              <a:spcAft>
                <a:spcPts val="800"/>
              </a:spcAft>
              <a:buFont typeface="Arial" panose="020B0604020202020204" pitchFamily="34" charset="0"/>
              <a:buChar char="●"/>
            </a:pP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Because of this reason the current flow through that point that is through R </a:t>
            </a:r>
            <a:r>
              <a:rPr lang="en-IN" sz="1800" baseline="-25000" dirty="0">
                <a:solidFill>
                  <a:srgbClr val="222222"/>
                </a:solidFill>
                <a:effectLst/>
                <a:latin typeface="Times New Roman" panose="02020603050405020304" pitchFamily="18" charset="0"/>
                <a:ea typeface="Times New Roman" panose="02020603050405020304" pitchFamily="18" charset="0"/>
                <a:cs typeface="Noto Sans Symbols"/>
              </a:rPr>
              <a:t>gain</a:t>
            </a: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 This indicates that there is no current flow is observed through the feedback.</a:t>
            </a:r>
            <a:endParaRPr lang="en-IN" sz="1800" dirty="0">
              <a:effectLst/>
              <a:latin typeface="Noto Sans Symbols"/>
              <a:ea typeface="Noto Sans Symbols"/>
              <a:cs typeface="Noto Sans Symbols"/>
            </a:endParaRPr>
          </a:p>
          <a:p>
            <a:pPr marL="342900" lvl="0" indent="-342900">
              <a:lnSpc>
                <a:spcPct val="150000"/>
              </a:lnSpc>
              <a:spcAft>
                <a:spcPts val="800"/>
              </a:spcAft>
              <a:buFont typeface="Arial" panose="020B0604020202020204" pitchFamily="34" charset="0"/>
              <a:buChar char="●"/>
            </a:pPr>
            <a:r>
              <a:rPr lang="en-IN" sz="1800" dirty="0">
                <a:solidFill>
                  <a:srgbClr val="222222"/>
                </a:solidFill>
                <a:effectLst/>
                <a:latin typeface="Times New Roman" panose="02020603050405020304" pitchFamily="18" charset="0"/>
                <a:ea typeface="Times New Roman" panose="02020603050405020304" pitchFamily="18" charset="0"/>
                <a:cs typeface="Noto Sans Symbols"/>
              </a:rPr>
              <a:t>Then this results in the same amount of the current flow through resistors that are connected above and below in the circuit.</a:t>
            </a:r>
            <a:endParaRPr lang="en-IN" sz="1800" dirty="0">
              <a:effectLst/>
              <a:latin typeface="Noto Sans Symbols"/>
              <a:ea typeface="Noto Sans Symbols"/>
              <a:cs typeface="Noto Sans Symbols"/>
            </a:endParaRPr>
          </a:p>
          <a:p>
            <a:pPr marL="342900" lvl="0" indent="-342900">
              <a:lnSpc>
                <a:spcPct val="150000"/>
              </a:lnSpc>
              <a:spcAft>
                <a:spcPts val="18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The output pin is connected to </a:t>
            </a:r>
            <a:r>
              <a:rPr lang="en-IN" sz="1800" dirty="0" err="1">
                <a:solidFill>
                  <a:srgbClr val="000000"/>
                </a:solidFill>
                <a:effectLst/>
                <a:latin typeface="Times New Roman" panose="02020603050405020304" pitchFamily="18" charset="0"/>
                <a:ea typeface="Times New Roman" panose="02020603050405020304" pitchFamily="18" charset="0"/>
                <a:cs typeface="Noto Sans Symbols"/>
              </a:rPr>
              <a:t>cro</a:t>
            </a:r>
            <a:r>
              <a:rPr lang="en-IN" sz="1800" dirty="0">
                <a:solidFill>
                  <a:srgbClr val="000000"/>
                </a:solidFill>
                <a:effectLst/>
                <a:latin typeface="Times New Roman" panose="02020603050405020304" pitchFamily="18" charset="0"/>
                <a:ea typeface="Times New Roman" panose="02020603050405020304" pitchFamily="18" charset="0"/>
                <a:cs typeface="Noto Sans Symbols"/>
              </a:rPr>
              <a:t> to display the output and dual power supply is given.</a:t>
            </a:r>
            <a:endParaRPr lang="en-IN" sz="1800" dirty="0">
              <a:effectLst/>
              <a:latin typeface="Noto Sans Symbols"/>
              <a:ea typeface="Noto Sans Symbols"/>
              <a:cs typeface="Noto Sans Symbols"/>
            </a:endParaRPr>
          </a:p>
          <a:p>
            <a:endParaRPr lang="en-IN" dirty="0"/>
          </a:p>
        </p:txBody>
      </p:sp>
    </p:spTree>
    <p:extLst>
      <p:ext uri="{BB962C8B-B14F-4D97-AF65-F5344CB8AC3E}">
        <p14:creationId xmlns:p14="http://schemas.microsoft.com/office/powerpoint/2010/main" val="413602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9ED-E678-6FD0-4CE4-99611754EA9C}"/>
              </a:ext>
            </a:extLst>
          </p:cNvPr>
          <p:cNvSpPr>
            <a:spLocks noGrp="1"/>
          </p:cNvSpPr>
          <p:nvPr>
            <p:ph type="title"/>
          </p:nvPr>
        </p:nvSpPr>
        <p:spPr>
          <a:xfrm>
            <a:off x="2555776" y="-23119"/>
            <a:ext cx="5077544" cy="1368152"/>
          </a:xfrm>
        </p:spPr>
        <p:txBody>
          <a:bodyPr/>
          <a:lstStyle/>
          <a:p>
            <a:r>
              <a:rPr lang="en-IN" sz="3600" b="1" dirty="0">
                <a:solidFill>
                  <a:srgbClr val="000000"/>
                </a:solidFill>
                <a:effectLst/>
                <a:latin typeface="Times New Roman" panose="02020603050405020304" pitchFamily="18" charset="0"/>
                <a:ea typeface="Times New Roman" panose="02020603050405020304" pitchFamily="18" charset="0"/>
              </a:rPr>
              <a:t>WORKING PRINCIPLE</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A9D14380-36DE-A0B8-9420-F4B00E53546B}"/>
              </a:ext>
            </a:extLst>
          </p:cNvPr>
          <p:cNvSpPr>
            <a:spLocks noGrp="1"/>
          </p:cNvSpPr>
          <p:nvPr>
            <p:ph idx="1"/>
          </p:nvPr>
        </p:nvSpPr>
        <p:spPr>
          <a:xfrm>
            <a:off x="700509" y="980728"/>
            <a:ext cx="8460432" cy="6120680"/>
          </a:xfrm>
        </p:spPr>
        <p:txBody>
          <a:bodyPr/>
          <a:lstStyle/>
          <a:p>
            <a:pPr marL="342900" lvl="0" indent="-342900">
              <a:lnSpc>
                <a:spcPct val="150000"/>
              </a:lnSpc>
              <a:spcAft>
                <a:spcPts val="6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amplifier gets the input pulse signal using the pulse sensor.</a:t>
            </a: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 Three resistors R1, R2, and R3 are used and at the output is delivered through the difference amplifier and </a:t>
            </a:r>
            <a:r>
              <a:rPr lang="en-IN" sz="1600" dirty="0" err="1">
                <a:solidFill>
                  <a:srgbClr val="222222"/>
                </a:solidFill>
                <a:effectLst/>
                <a:latin typeface="Times New Roman" panose="02020603050405020304" pitchFamily="18" charset="0"/>
                <a:ea typeface="Noto Sans Symbols"/>
                <a:cs typeface="Times New Roman" panose="02020603050405020304" pitchFamily="18" charset="0"/>
              </a:rPr>
              <a:t>Vout</a:t>
            </a: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 is considered as the amplification output of the input signals.</a:t>
            </a:r>
            <a:endParaRPr lang="en-IN" sz="16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600"/>
              </a:spcAft>
              <a:buFont typeface="Arial" panose="020B0604020202020204" pitchFamily="34" charset="0"/>
              <a:buChar char="●"/>
            </a:pP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As the two operational amplifiers placed at the input stage draws no amount of current, the voltage drop is in linear proportion to the voltage variation between input voltages.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Noto Sans Symbols"/>
              <a:cs typeface="Times New Roman" panose="02020603050405020304" pitchFamily="18" charset="0"/>
            </a:endParaRPr>
          </a:p>
          <a:p>
            <a:pPr marL="342900" lvl="0" indent="-342900" algn="just">
              <a:lnSpc>
                <a:spcPct val="150000"/>
              </a:lnSpc>
              <a:buFont typeface="Arial" panose="020B0604020202020204" pitchFamily="34" charset="0"/>
              <a:buChar char="●"/>
            </a:pP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This develops current which flows through the resistors and the developed voltage is supplied as input to the </a:t>
            </a:r>
            <a:r>
              <a:rPr lang="en-IN" sz="1600" u="sng" dirty="0">
                <a:solidFill>
                  <a:srgbClr val="0000FF"/>
                </a:solidFill>
                <a:effectLst/>
                <a:latin typeface="Times New Roman" panose="02020603050405020304" pitchFamily="18" charset="0"/>
                <a:ea typeface="Noto Sans Symbols"/>
                <a:cs typeface="Times New Roman" panose="02020603050405020304" pitchFamily="18" charset="0"/>
                <a:hlinkClick r:id="rId2"/>
              </a:rPr>
              <a:t>differential amplifier</a:t>
            </a:r>
            <a:r>
              <a:rPr lang="en-IN" sz="1600" dirty="0">
                <a:effectLst/>
                <a:latin typeface="Times New Roman" panose="02020603050405020304" pitchFamily="18" charset="0"/>
                <a:ea typeface="Noto Sans Symbols"/>
                <a:cs typeface="Times New Roman" panose="02020603050405020304" pitchFamily="18" charset="0"/>
              </a:rPr>
              <a:t>.</a:t>
            </a:r>
          </a:p>
          <a:p>
            <a:pPr marL="342900" lvl="0" indent="-342900">
              <a:lnSpc>
                <a:spcPct val="150000"/>
              </a:lnSpc>
              <a:spcAft>
                <a:spcPts val="600"/>
              </a:spcAft>
              <a:buFont typeface="Arial" panose="020B0604020202020204" pitchFamily="34" charset="0"/>
              <a:buChar char="●"/>
            </a:pP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Here, </a:t>
            </a:r>
            <a:r>
              <a:rPr lang="en-IN" sz="1600" dirty="0" err="1">
                <a:solidFill>
                  <a:srgbClr val="222222"/>
                </a:solidFill>
                <a:effectLst/>
                <a:latin typeface="Times New Roman" panose="02020603050405020304" pitchFamily="18" charset="0"/>
                <a:ea typeface="Noto Sans Symbols"/>
                <a:cs typeface="Times New Roman" panose="02020603050405020304" pitchFamily="18" charset="0"/>
              </a:rPr>
              <a:t>Rg</a:t>
            </a: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 is the external</a:t>
            </a:r>
            <a:r>
              <a:rPr lang="en-IN" sz="1600" dirty="0">
                <a:solidFill>
                  <a:srgbClr val="000000"/>
                </a:solidFill>
                <a:effectLst/>
                <a:latin typeface="Times New Roman" panose="02020603050405020304" pitchFamily="18" charset="0"/>
                <a:ea typeface="Noto Sans Symbols"/>
                <a:cs typeface="Times New Roman" panose="02020603050405020304" pitchFamily="18" charset="0"/>
              </a:rPr>
              <a:t> resistor</a:t>
            </a: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 that is placed in between the IC pins.</a:t>
            </a:r>
            <a:endParaRPr lang="en-IN" sz="16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600"/>
              </a:spcAft>
              <a:buFont typeface="Arial" panose="020B0604020202020204" pitchFamily="34" charset="0"/>
              <a:buChar char="●"/>
            </a:pP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When the pins are not connected, then amplifier gain will be one, but with different resistors, various values of gains can be obtained. </a:t>
            </a:r>
            <a:endParaRPr lang="en-IN" sz="16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600"/>
              </a:spcAft>
              <a:buFont typeface="Arial" panose="020B0604020202020204" pitchFamily="34" charset="0"/>
              <a:buChar char="●"/>
            </a:pP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The current flowing through </a:t>
            </a:r>
            <a:r>
              <a:rPr lang="en-IN" sz="1600" dirty="0" err="1">
                <a:solidFill>
                  <a:srgbClr val="222222"/>
                </a:solidFill>
                <a:effectLst/>
                <a:latin typeface="Times New Roman" panose="02020603050405020304" pitchFamily="18" charset="0"/>
                <a:ea typeface="Noto Sans Symbols"/>
                <a:cs typeface="Times New Roman" panose="02020603050405020304" pitchFamily="18" charset="0"/>
              </a:rPr>
              <a:t>Rg</a:t>
            </a:r>
            <a:r>
              <a:rPr lang="en-IN" sz="1600" dirty="0">
                <a:solidFill>
                  <a:srgbClr val="222222"/>
                </a:solidFill>
                <a:effectLst/>
                <a:latin typeface="Times New Roman" panose="02020603050405020304" pitchFamily="18" charset="0"/>
                <a:ea typeface="Noto Sans Symbols"/>
                <a:cs typeface="Times New Roman" panose="02020603050405020304" pitchFamily="18" charset="0"/>
              </a:rPr>
              <a:t> and R1 will be preferably similar because the current at the input stage of the operational amplifier is null.</a:t>
            </a:r>
            <a:endParaRPr lang="en-IN" sz="16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600"/>
              </a:spcAft>
              <a:buFont typeface="Arial" panose="020B0604020202020204" pitchFamily="34" charset="0"/>
              <a:buChar char="●"/>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output is displayed using CRO(Cathode Ray Oscilloscope).</a:t>
            </a:r>
            <a:endParaRPr lang="en-IN" sz="1600" dirty="0">
              <a:effectLst/>
              <a:latin typeface="Times New Roman" panose="02020603050405020304" pitchFamily="18" charset="0"/>
              <a:ea typeface="Noto Sans Symbols"/>
              <a:cs typeface="Times New Roman" panose="02020603050405020304" pitchFamily="18" charset="0"/>
            </a:endParaRPr>
          </a:p>
          <a:p>
            <a:endParaRPr lang="en-IN" dirty="0"/>
          </a:p>
        </p:txBody>
      </p:sp>
    </p:spTree>
    <p:extLst>
      <p:ext uri="{BB962C8B-B14F-4D97-AF65-F5344CB8AC3E}">
        <p14:creationId xmlns:p14="http://schemas.microsoft.com/office/powerpoint/2010/main" val="49026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37EA-6EF5-2F20-0786-7C5A1EE5B0A2}"/>
              </a:ext>
            </a:extLst>
          </p:cNvPr>
          <p:cNvSpPr>
            <a:spLocks noGrp="1"/>
          </p:cNvSpPr>
          <p:nvPr>
            <p:ph type="title"/>
          </p:nvPr>
        </p:nvSpPr>
        <p:spPr>
          <a:xfrm>
            <a:off x="3455876" y="332656"/>
            <a:ext cx="2232248" cy="1124744"/>
          </a:xfrm>
        </p:spPr>
        <p:txBody>
          <a:bodyPr/>
          <a:lstStyle/>
          <a:p>
            <a:r>
              <a:rPr lang="en-IN" sz="3600" b="1" dirty="0">
                <a:effectLst/>
                <a:latin typeface="Times New Roman" panose="02020603050405020304" pitchFamily="18" charset="0"/>
                <a:ea typeface="Times New Roman" panose="02020603050405020304" pitchFamily="18" charset="0"/>
              </a:rPr>
              <a:t>OUTPUT</a:t>
            </a:r>
            <a:br>
              <a:rPr lang="en-IN" sz="1800" dirty="0">
                <a:effectLst/>
                <a:latin typeface="Calibri" panose="020F0502020204030204" pitchFamily="34" charset="0"/>
                <a:ea typeface="Calibri" panose="020F0502020204030204" pitchFamily="34" charset="0"/>
              </a:rPr>
            </a:br>
            <a:endParaRPr lang="en-IN" dirty="0"/>
          </a:p>
        </p:txBody>
      </p:sp>
      <p:sp>
        <p:nvSpPr>
          <p:cNvPr id="6" name="TextBox 5">
            <a:extLst>
              <a:ext uri="{FF2B5EF4-FFF2-40B4-BE49-F238E27FC236}">
                <a16:creationId xmlns:a16="http://schemas.microsoft.com/office/drawing/2014/main" id="{C8AFA36C-C402-04CE-A75A-E7F06DA0B8FD}"/>
              </a:ext>
            </a:extLst>
          </p:cNvPr>
          <p:cNvSpPr txBox="1"/>
          <p:nvPr/>
        </p:nvSpPr>
        <p:spPr>
          <a:xfrm>
            <a:off x="755576" y="887666"/>
            <a:ext cx="4572000" cy="374077"/>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STEP 1:</a:t>
            </a:r>
            <a:endParaRPr lang="en-IN" sz="1600" dirty="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3A22F2EB-70CB-96DA-5479-DD32D8D649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1260268"/>
            <a:ext cx="4752528" cy="2515796"/>
          </a:xfrm>
          <a:prstGeom prst="rect">
            <a:avLst/>
          </a:prstGeom>
          <a:noFill/>
          <a:ln>
            <a:noFill/>
          </a:ln>
        </p:spPr>
      </p:pic>
      <p:sp>
        <p:nvSpPr>
          <p:cNvPr id="9" name="TextBox 8">
            <a:extLst>
              <a:ext uri="{FF2B5EF4-FFF2-40B4-BE49-F238E27FC236}">
                <a16:creationId xmlns:a16="http://schemas.microsoft.com/office/drawing/2014/main" id="{AFE1506B-9E48-07E9-71A6-15723459A3CD}"/>
              </a:ext>
            </a:extLst>
          </p:cNvPr>
          <p:cNvSpPr txBox="1"/>
          <p:nvPr/>
        </p:nvSpPr>
        <p:spPr>
          <a:xfrm>
            <a:off x="755576" y="3776064"/>
            <a:ext cx="4572000" cy="374077"/>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STEP 2:</a:t>
            </a:r>
            <a:endParaRPr lang="en-IN" sz="1600" dirty="0">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FC81901C-7B3D-92F4-954F-F86E4DA896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182069"/>
            <a:ext cx="4752528" cy="2515796"/>
          </a:xfrm>
          <a:prstGeom prst="rect">
            <a:avLst/>
          </a:prstGeom>
          <a:noFill/>
          <a:ln>
            <a:noFill/>
          </a:ln>
        </p:spPr>
      </p:pic>
    </p:spTree>
    <p:extLst>
      <p:ext uri="{BB962C8B-B14F-4D97-AF65-F5344CB8AC3E}">
        <p14:creationId xmlns:p14="http://schemas.microsoft.com/office/powerpoint/2010/main" val="1207636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6FAE3D-C085-D3F1-39FF-5AF897B1D051}"/>
              </a:ext>
            </a:extLst>
          </p:cNvPr>
          <p:cNvSpPr txBox="1"/>
          <p:nvPr/>
        </p:nvSpPr>
        <p:spPr>
          <a:xfrm>
            <a:off x="755576" y="764704"/>
            <a:ext cx="4572000" cy="374077"/>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STEP 3:</a:t>
            </a:r>
            <a:endParaRPr lang="en-IN" sz="1600" dirty="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8BC16CCC-455B-9E16-3A97-F3ABF83B5A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6322" y="1154367"/>
            <a:ext cx="5062507" cy="2434235"/>
          </a:xfrm>
          <a:prstGeom prst="rect">
            <a:avLst/>
          </a:prstGeom>
          <a:noFill/>
          <a:ln>
            <a:noFill/>
          </a:ln>
        </p:spPr>
      </p:pic>
      <p:sp>
        <p:nvSpPr>
          <p:cNvPr id="9" name="TextBox 8">
            <a:extLst>
              <a:ext uri="{FF2B5EF4-FFF2-40B4-BE49-F238E27FC236}">
                <a16:creationId xmlns:a16="http://schemas.microsoft.com/office/drawing/2014/main" id="{8B0A98D5-6CBA-664F-84DB-CFE67CB9A4AC}"/>
              </a:ext>
            </a:extLst>
          </p:cNvPr>
          <p:cNvSpPr txBox="1"/>
          <p:nvPr/>
        </p:nvSpPr>
        <p:spPr>
          <a:xfrm>
            <a:off x="755576" y="3604188"/>
            <a:ext cx="4572000" cy="374077"/>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rPr>
              <a:t>STEP 4:</a:t>
            </a:r>
            <a:endParaRPr lang="en-IN" sz="1600" dirty="0">
              <a:effectLst/>
              <a:latin typeface="Calibri" panose="020F0502020204030204" pitchFamily="34" charset="0"/>
              <a:ea typeface="Calibri" panose="020F0502020204030204" pitchFamily="34" charset="0"/>
            </a:endParaRPr>
          </a:p>
        </p:txBody>
      </p:sp>
      <p:pic>
        <p:nvPicPr>
          <p:cNvPr id="10" name="Picture 9">
            <a:extLst>
              <a:ext uri="{FF2B5EF4-FFF2-40B4-BE49-F238E27FC236}">
                <a16:creationId xmlns:a16="http://schemas.microsoft.com/office/drawing/2014/main" id="{C37CCEE1-1ACB-7F58-E3BB-4F9FE83261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6322" y="3993851"/>
            <a:ext cx="5062507" cy="2622547"/>
          </a:xfrm>
          <a:prstGeom prst="rect">
            <a:avLst/>
          </a:prstGeom>
          <a:noFill/>
          <a:ln>
            <a:noFill/>
          </a:ln>
        </p:spPr>
      </p:pic>
    </p:spTree>
    <p:extLst>
      <p:ext uri="{BB962C8B-B14F-4D97-AF65-F5344CB8AC3E}">
        <p14:creationId xmlns:p14="http://schemas.microsoft.com/office/powerpoint/2010/main" val="1006646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11181</TotalTime>
  <Words>533</Words>
  <Application>Microsoft Office PowerPoint</Application>
  <PresentationFormat>On-screen Show (4:3)</PresentationFormat>
  <Paragraphs>54</Paragraphs>
  <Slides>12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Noto Sans Symbols</vt:lpstr>
      <vt:lpstr>Roboto</vt:lpstr>
      <vt:lpstr>Times New Roman</vt:lpstr>
      <vt:lpstr>Wingdings</vt:lpstr>
      <vt:lpstr>Wingdings 2</vt:lpstr>
      <vt:lpstr>Flow</vt:lpstr>
      <vt:lpstr>1_Custom Design</vt:lpstr>
      <vt:lpstr>Custom Design</vt:lpstr>
      <vt:lpstr>PowerPoint Presentation</vt:lpstr>
      <vt:lpstr>OBJECTIVE</vt:lpstr>
      <vt:lpstr>HARDWARE REQUIREMENT </vt:lpstr>
      <vt:lpstr>SOFTWARE REQUIREMENT </vt:lpstr>
      <vt:lpstr>PowerPoint Presentation</vt:lpstr>
      <vt:lpstr>PowerPoint Presentation</vt:lpstr>
      <vt:lpstr>WORKING PRINCIPLE </vt:lpstr>
      <vt:lpstr>OUTPUT </vt:lpstr>
      <vt:lpstr>PowerPoint Presentation</vt:lpstr>
      <vt:lpstr>PowerPoint Presentation</vt:lpstr>
      <vt:lpstr>PowerPoint Presentation</vt:lpstr>
      <vt:lpstr>PowerPoint Presentation</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karteeswarkpk@outlook.com</cp:lastModifiedBy>
  <cp:revision>1434</cp:revision>
  <dcterms:created xsi:type="dcterms:W3CDTF">2013-12-25T07:56:38Z</dcterms:created>
  <dcterms:modified xsi:type="dcterms:W3CDTF">2022-11-29T23:29:49Z</dcterms:modified>
</cp:coreProperties>
</file>